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66" r:id="rId5"/>
    <p:sldId id="267" r:id="rId6"/>
    <p:sldId id="268" r:id="rId7"/>
    <p:sldId id="259" r:id="rId8"/>
    <p:sldId id="269" r:id="rId9"/>
    <p:sldId id="260" r:id="rId10"/>
    <p:sldId id="261" r:id="rId11"/>
    <p:sldId id="271" r:id="rId12"/>
    <p:sldId id="270" r:id="rId13"/>
    <p:sldId id="277" r:id="rId14"/>
    <p:sldId id="278" r:id="rId15"/>
    <p:sldId id="287" r:id="rId16"/>
    <p:sldId id="279" r:id="rId17"/>
    <p:sldId id="280" r:id="rId18"/>
    <p:sldId id="281" r:id="rId19"/>
    <p:sldId id="282" r:id="rId20"/>
    <p:sldId id="273" r:id="rId21"/>
    <p:sldId id="263" r:id="rId22"/>
    <p:sldId id="274" r:id="rId23"/>
    <p:sldId id="264" r:id="rId24"/>
    <p:sldId id="283" r:id="rId25"/>
    <p:sldId id="284" r:id="rId26"/>
    <p:sldId id="285" r:id="rId27"/>
    <p:sldId id="286" r:id="rId28"/>
    <p:sldId id="265" r:id="rId29"/>
    <p:sldId id="276" r:id="rId30"/>
    <p:sldId id="275"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aXkLPSWNuEfiQ7+NBjAl3yesv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1" d="100"/>
          <a:sy n="191" d="100"/>
        </p:scale>
        <p:origin x="-400" y="-10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BCC8B5-9E79-42BC-8D2C-4D1CBBDFB3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1171FE3-DCDE-4D68-A459-52AB261715AA}">
      <dgm:prSet phldrT="[Text]"/>
      <dgm:spPr/>
      <dgm:t>
        <a:bodyPr/>
        <a:lstStyle/>
        <a:p>
          <a:r>
            <a:rPr lang="en-US" dirty="0" smtClean="0"/>
            <a:t>Retiree returns to work</a:t>
          </a:r>
          <a:endParaRPr lang="en-US" dirty="0"/>
        </a:p>
      </dgm:t>
    </dgm:pt>
    <dgm:pt modelId="{F557AF27-75E1-423E-85F6-CD7238C359E5}" type="parTrans" cxnId="{70BECD54-1FD0-44E1-91CD-F0B02E13534E}">
      <dgm:prSet/>
      <dgm:spPr/>
      <dgm:t>
        <a:bodyPr/>
        <a:lstStyle/>
        <a:p>
          <a:endParaRPr lang="en-US"/>
        </a:p>
      </dgm:t>
    </dgm:pt>
    <dgm:pt modelId="{B079124C-F068-4243-A69D-B10432DC5140}" type="sibTrans" cxnId="{70BECD54-1FD0-44E1-91CD-F0B02E13534E}">
      <dgm:prSet/>
      <dgm:spPr/>
      <dgm:t>
        <a:bodyPr/>
        <a:lstStyle/>
        <a:p>
          <a:endParaRPr lang="en-US"/>
        </a:p>
      </dgm:t>
    </dgm:pt>
    <dgm:pt modelId="{FBC1C0FE-BD82-41CF-9402-051C0CC0FA29}" type="pres">
      <dgm:prSet presAssocID="{29BCC8B5-9E79-42BC-8D2C-4D1CBBDFB384}" presName="linear" presStyleCnt="0">
        <dgm:presLayoutVars>
          <dgm:animLvl val="lvl"/>
          <dgm:resizeHandles val="exact"/>
        </dgm:presLayoutVars>
      </dgm:prSet>
      <dgm:spPr/>
      <dgm:t>
        <a:bodyPr/>
        <a:lstStyle/>
        <a:p>
          <a:endParaRPr lang="en-US"/>
        </a:p>
      </dgm:t>
    </dgm:pt>
    <dgm:pt modelId="{E331A4D2-25B9-49A5-B39E-0930224A61EC}" type="pres">
      <dgm:prSet presAssocID="{41171FE3-DCDE-4D68-A459-52AB261715AA}" presName="parentText" presStyleLbl="node1" presStyleIdx="0" presStyleCnt="1">
        <dgm:presLayoutVars>
          <dgm:chMax val="0"/>
          <dgm:bulletEnabled val="1"/>
        </dgm:presLayoutVars>
      </dgm:prSet>
      <dgm:spPr/>
      <dgm:t>
        <a:bodyPr/>
        <a:lstStyle/>
        <a:p>
          <a:endParaRPr lang="en-US"/>
        </a:p>
      </dgm:t>
    </dgm:pt>
  </dgm:ptLst>
  <dgm:cxnLst>
    <dgm:cxn modelId="{70BECD54-1FD0-44E1-91CD-F0B02E13534E}" srcId="{29BCC8B5-9E79-42BC-8D2C-4D1CBBDFB384}" destId="{41171FE3-DCDE-4D68-A459-52AB261715AA}" srcOrd="0" destOrd="0" parTransId="{F557AF27-75E1-423E-85F6-CD7238C359E5}" sibTransId="{B079124C-F068-4243-A69D-B10432DC5140}"/>
    <dgm:cxn modelId="{005423B3-D4C7-4386-A0E4-BBA6B2D16C43}" type="presOf" srcId="{41171FE3-DCDE-4D68-A459-52AB261715AA}" destId="{E331A4D2-25B9-49A5-B39E-0930224A61EC}" srcOrd="0" destOrd="0" presId="urn:microsoft.com/office/officeart/2005/8/layout/vList2"/>
    <dgm:cxn modelId="{EBE6EC9D-9021-46FA-ABF3-E6CF0CAD55AF}" type="presOf" srcId="{29BCC8B5-9E79-42BC-8D2C-4D1CBBDFB384}" destId="{FBC1C0FE-BD82-41CF-9402-051C0CC0FA29}" srcOrd="0" destOrd="0" presId="urn:microsoft.com/office/officeart/2005/8/layout/vList2"/>
    <dgm:cxn modelId="{9134B6A4-0F9C-4159-AD42-BED7C850DF57}" type="presParOf" srcId="{FBC1C0FE-BD82-41CF-9402-051C0CC0FA29}" destId="{E331A4D2-25B9-49A5-B39E-0930224A61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BCC8B5-9E79-42BC-8D2C-4D1CBBDFB3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1171FE3-DCDE-4D68-A459-52AB261715AA}">
      <dgm:prSet phldrT="[Text]"/>
      <dgm:spPr/>
      <dgm:t>
        <a:bodyPr/>
        <a:lstStyle/>
        <a:p>
          <a:r>
            <a:rPr lang="en-US" dirty="0" smtClean="0"/>
            <a:t>Retiree wants to work for 3</a:t>
          </a:r>
          <a:r>
            <a:rPr lang="en-US" baseline="30000" dirty="0" smtClean="0"/>
            <a:t>rd</a:t>
          </a:r>
          <a:r>
            <a:rPr lang="en-US" dirty="0" smtClean="0"/>
            <a:t> party payer, i.e., </a:t>
          </a:r>
          <a:r>
            <a:rPr lang="en-US" dirty="0" err="1" smtClean="0"/>
            <a:t>DragonFly</a:t>
          </a:r>
          <a:endParaRPr lang="en-US" dirty="0"/>
        </a:p>
      </dgm:t>
    </dgm:pt>
    <dgm:pt modelId="{F557AF27-75E1-423E-85F6-CD7238C359E5}" type="parTrans" cxnId="{70BECD54-1FD0-44E1-91CD-F0B02E13534E}">
      <dgm:prSet/>
      <dgm:spPr/>
      <dgm:t>
        <a:bodyPr/>
        <a:lstStyle/>
        <a:p>
          <a:endParaRPr lang="en-US"/>
        </a:p>
      </dgm:t>
    </dgm:pt>
    <dgm:pt modelId="{B079124C-F068-4243-A69D-B10432DC5140}" type="sibTrans" cxnId="{70BECD54-1FD0-44E1-91CD-F0B02E13534E}">
      <dgm:prSet/>
      <dgm:spPr/>
      <dgm:t>
        <a:bodyPr/>
        <a:lstStyle/>
        <a:p>
          <a:endParaRPr lang="en-US"/>
        </a:p>
      </dgm:t>
    </dgm:pt>
    <dgm:pt modelId="{FBC1C0FE-BD82-41CF-9402-051C0CC0FA29}" type="pres">
      <dgm:prSet presAssocID="{29BCC8B5-9E79-42BC-8D2C-4D1CBBDFB384}" presName="linear" presStyleCnt="0">
        <dgm:presLayoutVars>
          <dgm:animLvl val="lvl"/>
          <dgm:resizeHandles val="exact"/>
        </dgm:presLayoutVars>
      </dgm:prSet>
      <dgm:spPr/>
      <dgm:t>
        <a:bodyPr/>
        <a:lstStyle/>
        <a:p>
          <a:endParaRPr lang="en-US"/>
        </a:p>
      </dgm:t>
    </dgm:pt>
    <dgm:pt modelId="{E331A4D2-25B9-49A5-B39E-0930224A61EC}" type="pres">
      <dgm:prSet presAssocID="{41171FE3-DCDE-4D68-A459-52AB261715AA}" presName="parentText" presStyleLbl="node1" presStyleIdx="0" presStyleCnt="1">
        <dgm:presLayoutVars>
          <dgm:chMax val="0"/>
          <dgm:bulletEnabled val="1"/>
        </dgm:presLayoutVars>
      </dgm:prSet>
      <dgm:spPr/>
      <dgm:t>
        <a:bodyPr/>
        <a:lstStyle/>
        <a:p>
          <a:endParaRPr lang="en-US"/>
        </a:p>
      </dgm:t>
    </dgm:pt>
  </dgm:ptLst>
  <dgm:cxnLst>
    <dgm:cxn modelId="{70BECD54-1FD0-44E1-91CD-F0B02E13534E}" srcId="{29BCC8B5-9E79-42BC-8D2C-4D1CBBDFB384}" destId="{41171FE3-DCDE-4D68-A459-52AB261715AA}" srcOrd="0" destOrd="0" parTransId="{F557AF27-75E1-423E-85F6-CD7238C359E5}" sibTransId="{B079124C-F068-4243-A69D-B10432DC5140}"/>
    <dgm:cxn modelId="{005423B3-D4C7-4386-A0E4-BBA6B2D16C43}" type="presOf" srcId="{41171FE3-DCDE-4D68-A459-52AB261715AA}" destId="{E331A4D2-25B9-49A5-B39E-0930224A61EC}" srcOrd="0" destOrd="0" presId="urn:microsoft.com/office/officeart/2005/8/layout/vList2"/>
    <dgm:cxn modelId="{EBE6EC9D-9021-46FA-ABF3-E6CF0CAD55AF}" type="presOf" srcId="{29BCC8B5-9E79-42BC-8D2C-4D1CBBDFB384}" destId="{FBC1C0FE-BD82-41CF-9402-051C0CC0FA29}" srcOrd="0" destOrd="0" presId="urn:microsoft.com/office/officeart/2005/8/layout/vList2"/>
    <dgm:cxn modelId="{9134B6A4-0F9C-4159-AD42-BED7C850DF57}" type="presParOf" srcId="{FBC1C0FE-BD82-41CF-9402-051C0CC0FA29}" destId="{E331A4D2-25B9-49A5-B39E-0930224A61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BCC8B5-9E79-42BC-8D2C-4D1CBBDFB3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1171FE3-DCDE-4D68-A459-52AB261715AA}">
      <dgm:prSet phldrT="[Text]"/>
      <dgm:spPr/>
      <dgm:t>
        <a:bodyPr/>
        <a:lstStyle/>
        <a:p>
          <a:r>
            <a:rPr lang="en-US" dirty="0" smtClean="0"/>
            <a:t>Retiree or employee passes away</a:t>
          </a:r>
          <a:endParaRPr lang="en-US" dirty="0"/>
        </a:p>
      </dgm:t>
    </dgm:pt>
    <dgm:pt modelId="{F557AF27-75E1-423E-85F6-CD7238C359E5}" type="parTrans" cxnId="{70BECD54-1FD0-44E1-91CD-F0B02E13534E}">
      <dgm:prSet/>
      <dgm:spPr/>
      <dgm:t>
        <a:bodyPr/>
        <a:lstStyle/>
        <a:p>
          <a:endParaRPr lang="en-US"/>
        </a:p>
      </dgm:t>
    </dgm:pt>
    <dgm:pt modelId="{B079124C-F068-4243-A69D-B10432DC5140}" type="sibTrans" cxnId="{70BECD54-1FD0-44E1-91CD-F0B02E13534E}">
      <dgm:prSet/>
      <dgm:spPr/>
      <dgm:t>
        <a:bodyPr/>
        <a:lstStyle/>
        <a:p>
          <a:endParaRPr lang="en-US"/>
        </a:p>
      </dgm:t>
    </dgm:pt>
    <dgm:pt modelId="{FBC1C0FE-BD82-41CF-9402-051C0CC0FA29}" type="pres">
      <dgm:prSet presAssocID="{29BCC8B5-9E79-42BC-8D2C-4D1CBBDFB384}" presName="linear" presStyleCnt="0">
        <dgm:presLayoutVars>
          <dgm:animLvl val="lvl"/>
          <dgm:resizeHandles val="exact"/>
        </dgm:presLayoutVars>
      </dgm:prSet>
      <dgm:spPr/>
      <dgm:t>
        <a:bodyPr/>
        <a:lstStyle/>
        <a:p>
          <a:endParaRPr lang="en-US"/>
        </a:p>
      </dgm:t>
    </dgm:pt>
    <dgm:pt modelId="{E331A4D2-25B9-49A5-B39E-0930224A61EC}" type="pres">
      <dgm:prSet presAssocID="{41171FE3-DCDE-4D68-A459-52AB261715AA}" presName="parentText" presStyleLbl="node1" presStyleIdx="0" presStyleCnt="1">
        <dgm:presLayoutVars>
          <dgm:chMax val="0"/>
          <dgm:bulletEnabled val="1"/>
        </dgm:presLayoutVars>
      </dgm:prSet>
      <dgm:spPr/>
      <dgm:t>
        <a:bodyPr/>
        <a:lstStyle/>
        <a:p>
          <a:endParaRPr lang="en-US"/>
        </a:p>
      </dgm:t>
    </dgm:pt>
  </dgm:ptLst>
  <dgm:cxnLst>
    <dgm:cxn modelId="{70BECD54-1FD0-44E1-91CD-F0B02E13534E}" srcId="{29BCC8B5-9E79-42BC-8D2C-4D1CBBDFB384}" destId="{41171FE3-DCDE-4D68-A459-52AB261715AA}" srcOrd="0" destOrd="0" parTransId="{F557AF27-75E1-423E-85F6-CD7238C359E5}" sibTransId="{B079124C-F068-4243-A69D-B10432DC5140}"/>
    <dgm:cxn modelId="{005423B3-D4C7-4386-A0E4-BBA6B2D16C43}" type="presOf" srcId="{41171FE3-DCDE-4D68-A459-52AB261715AA}" destId="{E331A4D2-25B9-49A5-B39E-0930224A61EC}" srcOrd="0" destOrd="0" presId="urn:microsoft.com/office/officeart/2005/8/layout/vList2"/>
    <dgm:cxn modelId="{EBE6EC9D-9021-46FA-ABF3-E6CF0CAD55AF}" type="presOf" srcId="{29BCC8B5-9E79-42BC-8D2C-4D1CBBDFB384}" destId="{FBC1C0FE-BD82-41CF-9402-051C0CC0FA29}" srcOrd="0" destOrd="0" presId="urn:microsoft.com/office/officeart/2005/8/layout/vList2"/>
    <dgm:cxn modelId="{9134B6A4-0F9C-4159-AD42-BED7C850DF57}" type="presParOf" srcId="{FBC1C0FE-BD82-41CF-9402-051C0CC0FA29}" destId="{E331A4D2-25B9-49A5-B39E-0930224A61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BCC8B5-9E79-42BC-8D2C-4D1CBBDFB3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1171FE3-DCDE-4D68-A459-52AB261715AA}">
      <dgm:prSet phldrT="[Text]"/>
      <dgm:spPr/>
      <dgm:t>
        <a:bodyPr/>
        <a:lstStyle/>
        <a:p>
          <a:r>
            <a:rPr lang="en-US" dirty="0" smtClean="0"/>
            <a:t>Payroll Adjustments</a:t>
          </a:r>
          <a:endParaRPr lang="en-US" dirty="0"/>
        </a:p>
      </dgm:t>
    </dgm:pt>
    <dgm:pt modelId="{F557AF27-75E1-423E-85F6-CD7238C359E5}" type="parTrans" cxnId="{70BECD54-1FD0-44E1-91CD-F0B02E13534E}">
      <dgm:prSet/>
      <dgm:spPr/>
      <dgm:t>
        <a:bodyPr/>
        <a:lstStyle/>
        <a:p>
          <a:endParaRPr lang="en-US"/>
        </a:p>
      </dgm:t>
    </dgm:pt>
    <dgm:pt modelId="{B079124C-F068-4243-A69D-B10432DC5140}" type="sibTrans" cxnId="{70BECD54-1FD0-44E1-91CD-F0B02E13534E}">
      <dgm:prSet/>
      <dgm:spPr/>
      <dgm:t>
        <a:bodyPr/>
        <a:lstStyle/>
        <a:p>
          <a:endParaRPr lang="en-US"/>
        </a:p>
      </dgm:t>
    </dgm:pt>
    <dgm:pt modelId="{FBC1C0FE-BD82-41CF-9402-051C0CC0FA29}" type="pres">
      <dgm:prSet presAssocID="{29BCC8B5-9E79-42BC-8D2C-4D1CBBDFB384}" presName="linear" presStyleCnt="0">
        <dgm:presLayoutVars>
          <dgm:animLvl val="lvl"/>
          <dgm:resizeHandles val="exact"/>
        </dgm:presLayoutVars>
      </dgm:prSet>
      <dgm:spPr/>
      <dgm:t>
        <a:bodyPr/>
        <a:lstStyle/>
        <a:p>
          <a:endParaRPr lang="en-US"/>
        </a:p>
      </dgm:t>
    </dgm:pt>
    <dgm:pt modelId="{E331A4D2-25B9-49A5-B39E-0930224A61EC}" type="pres">
      <dgm:prSet presAssocID="{41171FE3-DCDE-4D68-A459-52AB261715AA}" presName="parentText" presStyleLbl="node1" presStyleIdx="0" presStyleCnt="1">
        <dgm:presLayoutVars>
          <dgm:chMax val="0"/>
          <dgm:bulletEnabled val="1"/>
        </dgm:presLayoutVars>
      </dgm:prSet>
      <dgm:spPr/>
      <dgm:t>
        <a:bodyPr/>
        <a:lstStyle/>
        <a:p>
          <a:endParaRPr lang="en-US"/>
        </a:p>
      </dgm:t>
    </dgm:pt>
  </dgm:ptLst>
  <dgm:cxnLst>
    <dgm:cxn modelId="{70BECD54-1FD0-44E1-91CD-F0B02E13534E}" srcId="{29BCC8B5-9E79-42BC-8D2C-4D1CBBDFB384}" destId="{41171FE3-DCDE-4D68-A459-52AB261715AA}" srcOrd="0" destOrd="0" parTransId="{F557AF27-75E1-423E-85F6-CD7238C359E5}" sibTransId="{B079124C-F068-4243-A69D-B10432DC5140}"/>
    <dgm:cxn modelId="{005423B3-D4C7-4386-A0E4-BBA6B2D16C43}" type="presOf" srcId="{41171FE3-DCDE-4D68-A459-52AB261715AA}" destId="{E331A4D2-25B9-49A5-B39E-0930224A61EC}" srcOrd="0" destOrd="0" presId="urn:microsoft.com/office/officeart/2005/8/layout/vList2"/>
    <dgm:cxn modelId="{EBE6EC9D-9021-46FA-ABF3-E6CF0CAD55AF}" type="presOf" srcId="{29BCC8B5-9E79-42BC-8D2C-4D1CBBDFB384}" destId="{FBC1C0FE-BD82-41CF-9402-051C0CC0FA29}" srcOrd="0" destOrd="0" presId="urn:microsoft.com/office/officeart/2005/8/layout/vList2"/>
    <dgm:cxn modelId="{9134B6A4-0F9C-4159-AD42-BED7C850DF57}" type="presParOf" srcId="{FBC1C0FE-BD82-41CF-9402-051C0CC0FA29}" destId="{E331A4D2-25B9-49A5-B39E-0930224A61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1A4D2-25B9-49A5-B39E-0930224A61EC}">
      <dsp:nvSpPr>
        <dsp:cNvPr id="0" name=""/>
        <dsp:cNvSpPr/>
      </dsp:nvSpPr>
      <dsp:spPr>
        <a:xfrm>
          <a:off x="0" y="77737"/>
          <a:ext cx="9390185" cy="1559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en-US" sz="6500" kern="1200" dirty="0" smtClean="0"/>
            <a:t>Retiree returns to work</a:t>
          </a:r>
          <a:endParaRPr lang="en-US" sz="6500" kern="1200" dirty="0"/>
        </a:p>
      </dsp:txBody>
      <dsp:txXfrm>
        <a:off x="76105" y="153842"/>
        <a:ext cx="9237975" cy="1406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1A4D2-25B9-49A5-B39E-0930224A61EC}">
      <dsp:nvSpPr>
        <dsp:cNvPr id="0" name=""/>
        <dsp:cNvSpPr/>
      </dsp:nvSpPr>
      <dsp:spPr>
        <a:xfrm>
          <a:off x="0" y="1979"/>
          <a:ext cx="9390185" cy="17105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dirty="0" smtClean="0"/>
            <a:t>Retiree wants to work for 3</a:t>
          </a:r>
          <a:r>
            <a:rPr lang="en-US" sz="4300" kern="1200" baseline="30000" dirty="0" smtClean="0"/>
            <a:t>rd</a:t>
          </a:r>
          <a:r>
            <a:rPr lang="en-US" sz="4300" kern="1200" dirty="0" smtClean="0"/>
            <a:t> party payer, i.e., </a:t>
          </a:r>
          <a:r>
            <a:rPr lang="en-US" sz="4300" kern="1200" dirty="0" err="1" smtClean="0"/>
            <a:t>DragonFly</a:t>
          </a:r>
          <a:endParaRPr lang="en-US" sz="4300" kern="1200" dirty="0"/>
        </a:p>
      </dsp:txBody>
      <dsp:txXfrm>
        <a:off x="83502" y="85481"/>
        <a:ext cx="9223181" cy="1543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1A4D2-25B9-49A5-B39E-0930224A61EC}">
      <dsp:nvSpPr>
        <dsp:cNvPr id="0" name=""/>
        <dsp:cNvSpPr/>
      </dsp:nvSpPr>
      <dsp:spPr>
        <a:xfrm>
          <a:off x="0" y="305595"/>
          <a:ext cx="9390185" cy="1103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a:lnSpc>
              <a:spcPct val="90000"/>
            </a:lnSpc>
            <a:spcBef>
              <a:spcPct val="0"/>
            </a:spcBef>
            <a:spcAft>
              <a:spcPct val="35000"/>
            </a:spcAft>
          </a:pPr>
          <a:r>
            <a:rPr lang="en-US" sz="4600" kern="1200" dirty="0" smtClean="0"/>
            <a:t>Retiree or employee passes away</a:t>
          </a:r>
          <a:endParaRPr lang="en-US" sz="4600" kern="1200" dirty="0"/>
        </a:p>
      </dsp:txBody>
      <dsp:txXfrm>
        <a:off x="53859" y="359454"/>
        <a:ext cx="9282467" cy="995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1A4D2-25B9-49A5-B39E-0930224A61EC}">
      <dsp:nvSpPr>
        <dsp:cNvPr id="0" name=""/>
        <dsp:cNvSpPr/>
      </dsp:nvSpPr>
      <dsp:spPr>
        <a:xfrm>
          <a:off x="0" y="77737"/>
          <a:ext cx="9390185" cy="1559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en-US" sz="6500" kern="1200" dirty="0" smtClean="0"/>
            <a:t>Payroll Adjustments</a:t>
          </a:r>
          <a:endParaRPr lang="en-US" sz="6500" kern="1200" dirty="0"/>
        </a:p>
      </dsp:txBody>
      <dsp:txXfrm>
        <a:off x="76105" y="153842"/>
        <a:ext cx="9237975" cy="14068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160549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972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5555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12"/>
          <p:cNvSpPr/>
          <p:nvPr/>
        </p:nvSpPr>
        <p:spPr>
          <a:xfrm>
            <a:off x="0" y="761999"/>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2"/>
          <p:cNvSpPr/>
          <p:nvPr/>
        </p:nvSpPr>
        <p:spPr>
          <a:xfrm>
            <a:off x="9270263" y="761999"/>
            <a:ext cx="2925318" cy="5334001"/>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2"/>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100015" y="4670246"/>
            <a:ext cx="73152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18" name="Google Shape;18;p1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75" name="Google Shape;75;p2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1" name="Google Shape;81;p2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a:spLocks noGrp="1"/>
          </p:cNvSpPr>
          <p:nvPr>
            <p:ph type="pic" idx="2"/>
          </p:nvPr>
        </p:nvSpPr>
        <p:spPr>
          <a:xfrm>
            <a:off x="3570644" y="767419"/>
            <a:ext cx="8115230" cy="5330952"/>
          </a:xfrm>
          <a:prstGeom prst="rect">
            <a:avLst/>
          </a:prstGeom>
          <a:solidFill>
            <a:srgbClr val="BFBFBF"/>
          </a:solidFill>
          <a:ln>
            <a:noFill/>
          </a:ln>
        </p:spPr>
      </p:sp>
      <p:sp>
        <p:nvSpPr>
          <p:cNvPr id="24" name="Google Shape;24;p13"/>
          <p:cNvSpPr txBox="1">
            <a:spLocks noGrp="1"/>
          </p:cNvSpPr>
          <p:nvPr>
            <p:ph type="body" idx="1"/>
          </p:nvPr>
        </p:nvSpPr>
        <p:spPr>
          <a:xfrm>
            <a:off x="256032" y="3493008"/>
            <a:ext cx="2834640" cy="23225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25" name="Google Shape;25;p1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31" name="Google Shape;31;p14"/>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32" name="Google Shape;32;p1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
        <p:cNvGrpSpPr/>
        <p:nvPr/>
      </p:nvGrpSpPr>
      <p:grpSpPr>
        <a:xfrm>
          <a:off x="0" y="0"/>
          <a:ext cx="0" cy="0"/>
          <a:chOff x="0" y="0"/>
          <a:chExt cx="0" cy="0"/>
        </a:xfrm>
      </p:grpSpPr>
      <p:sp>
        <p:nvSpPr>
          <p:cNvPr id="36" name="Google Shape;36;p15"/>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5"/>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38" name="Google Shape;38;p15"/>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39" name="Google Shape;39;p1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2"/>
        <p:cNvGrpSpPr/>
        <p:nvPr/>
      </p:nvGrpSpPr>
      <p:grpSpPr>
        <a:xfrm>
          <a:off x="0" y="0"/>
          <a:ext cx="0" cy="0"/>
          <a:chOff x="0" y="0"/>
          <a:chExt cx="0" cy="0"/>
        </a:xfrm>
      </p:grpSpPr>
      <p:sp>
        <p:nvSpPr>
          <p:cNvPr id="43" name="Google Shape;43;p1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7"/>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49" name="Google Shape;49;p1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18"/>
          <p:cNvSpPr txBox="1">
            <a:spLocks noGrp="1"/>
          </p:cNvSpPr>
          <p:nvPr>
            <p:ph type="title"/>
          </p:nvPr>
        </p:nvSpPr>
        <p:spPr>
          <a:xfrm>
            <a:off x="3867912"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95959"/>
              </a:buClr>
              <a:buSzPts val="5900"/>
              <a:buFont typeface="Corbel"/>
              <a:buNone/>
              <a:defRPr sz="5900" b="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8"/>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55" name="Google Shape;55;p1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3867912" y="1023586"/>
            <a:ext cx="3474720" cy="80772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61" name="Google Shape;61;p19"/>
          <p:cNvSpPr txBox="1">
            <a:spLocks noGrp="1"/>
          </p:cNvSpPr>
          <p:nvPr>
            <p:ph type="body" idx="2"/>
          </p:nvPr>
        </p:nvSpPr>
        <p:spPr>
          <a:xfrm>
            <a:off x="3867912"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62" name="Google Shape;62;p19"/>
          <p:cNvSpPr txBox="1">
            <a:spLocks noGrp="1"/>
          </p:cNvSpPr>
          <p:nvPr>
            <p:ph type="body" idx="3"/>
          </p:nvPr>
        </p:nvSpPr>
        <p:spPr>
          <a:xfrm>
            <a:off x="7818463" y="1023586"/>
            <a:ext cx="3474720" cy="8131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63" name="Google Shape;63;p19"/>
          <p:cNvSpPr txBox="1">
            <a:spLocks noGrp="1"/>
          </p:cNvSpPr>
          <p:nvPr>
            <p:ph type="body" idx="4"/>
          </p:nvPr>
        </p:nvSpPr>
        <p:spPr>
          <a:xfrm>
            <a:off x="7818463"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64" name="Google Shape;64;p1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20"/>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p:nvPr/>
        </p:nvSpPr>
        <p:spPr>
          <a:xfrm>
            <a:off x="1" y="758952"/>
            <a:ext cx="3443590" cy="533095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1"/>
          <p:cNvSpPr/>
          <p:nvPr/>
        </p:nvSpPr>
        <p:spPr>
          <a:xfrm>
            <a:off x="11815864" y="758952"/>
            <a:ext cx="384048" cy="5330952"/>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1"/>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0" name="Google Shape;10;p1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 name="Google Shape;11;p1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2" name="Google Shape;12;p1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accent1"/>
                </a:solidFill>
                <a:latin typeface="Corbel"/>
                <a:ea typeface="Corbel"/>
                <a:cs typeface="Corbel"/>
                <a:sym typeface="Corbel"/>
              </a:defRPr>
            </a:lvl1pPr>
            <a:lvl2pPr marL="0" marR="0" lvl="1" indent="0" algn="r" rtl="0">
              <a:spcBef>
                <a:spcPts val="0"/>
              </a:spcBef>
              <a:buNone/>
              <a:defRPr sz="1200" b="1" i="0" u="none" strike="noStrike" cap="none">
                <a:solidFill>
                  <a:schemeClr val="accent1"/>
                </a:solidFill>
                <a:latin typeface="Corbel"/>
                <a:ea typeface="Corbel"/>
                <a:cs typeface="Corbel"/>
                <a:sym typeface="Corbel"/>
              </a:defRPr>
            </a:lvl2pPr>
            <a:lvl3pPr marL="0" marR="0" lvl="2" indent="0" algn="r" rtl="0">
              <a:spcBef>
                <a:spcPts val="0"/>
              </a:spcBef>
              <a:buNone/>
              <a:defRPr sz="1200" b="1" i="0" u="none" strike="noStrike" cap="none">
                <a:solidFill>
                  <a:schemeClr val="accent1"/>
                </a:solidFill>
                <a:latin typeface="Corbel"/>
                <a:ea typeface="Corbel"/>
                <a:cs typeface="Corbel"/>
                <a:sym typeface="Corbel"/>
              </a:defRPr>
            </a:lvl3pPr>
            <a:lvl4pPr marL="0" marR="0" lvl="3" indent="0" algn="r" rtl="0">
              <a:spcBef>
                <a:spcPts val="0"/>
              </a:spcBef>
              <a:buNone/>
              <a:defRPr sz="1200" b="1" i="0" u="none" strike="noStrike" cap="none">
                <a:solidFill>
                  <a:schemeClr val="accent1"/>
                </a:solidFill>
                <a:latin typeface="Corbel"/>
                <a:ea typeface="Corbel"/>
                <a:cs typeface="Corbel"/>
                <a:sym typeface="Corbel"/>
              </a:defRPr>
            </a:lvl4pPr>
            <a:lvl5pPr marL="0" marR="0" lvl="4" indent="0" algn="r" rtl="0">
              <a:spcBef>
                <a:spcPts val="0"/>
              </a:spcBef>
              <a:buNone/>
              <a:defRPr sz="1200" b="1" i="0" u="none" strike="noStrike" cap="none">
                <a:solidFill>
                  <a:schemeClr val="accent1"/>
                </a:solidFill>
                <a:latin typeface="Corbel"/>
                <a:ea typeface="Corbel"/>
                <a:cs typeface="Corbel"/>
                <a:sym typeface="Corbel"/>
              </a:defRPr>
            </a:lvl5pPr>
            <a:lvl6pPr marL="0" marR="0" lvl="5" indent="0" algn="r" rtl="0">
              <a:spcBef>
                <a:spcPts val="0"/>
              </a:spcBef>
              <a:buNone/>
              <a:defRPr sz="1200" b="1" i="0" u="none" strike="noStrike" cap="none">
                <a:solidFill>
                  <a:schemeClr val="accent1"/>
                </a:solidFill>
                <a:latin typeface="Corbel"/>
                <a:ea typeface="Corbel"/>
                <a:cs typeface="Corbel"/>
                <a:sym typeface="Corbel"/>
              </a:defRPr>
            </a:lvl6pPr>
            <a:lvl7pPr marL="0" marR="0" lvl="6" indent="0" algn="r" rtl="0">
              <a:spcBef>
                <a:spcPts val="0"/>
              </a:spcBef>
              <a:buNone/>
              <a:defRPr sz="1200" b="1" i="0" u="none" strike="noStrike" cap="none">
                <a:solidFill>
                  <a:schemeClr val="accent1"/>
                </a:solidFill>
                <a:latin typeface="Corbel"/>
                <a:ea typeface="Corbel"/>
                <a:cs typeface="Corbel"/>
                <a:sym typeface="Corbel"/>
              </a:defRPr>
            </a:lvl7pPr>
            <a:lvl8pPr marL="0" marR="0" lvl="7" indent="0" algn="r" rtl="0">
              <a:spcBef>
                <a:spcPts val="0"/>
              </a:spcBef>
              <a:buNone/>
              <a:defRPr sz="1200" b="1" i="0" u="none" strike="noStrike" cap="none">
                <a:solidFill>
                  <a:schemeClr val="accent1"/>
                </a:solidFill>
                <a:latin typeface="Corbel"/>
                <a:ea typeface="Corbel"/>
                <a:cs typeface="Corbel"/>
                <a:sym typeface="Corbel"/>
              </a:defRPr>
            </a:lvl8pPr>
            <a:lvl9pPr marL="0" marR="0" lvl="8" indent="0" algn="r" rtl="0">
              <a:spcBef>
                <a:spcPts val="0"/>
              </a:spcBef>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5.xml"/><Relationship Id="rId2"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5.xml"/><Relationship Id="rId2"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9.emf"/><Relationship Id="rId5" Type="http://schemas.openxmlformats.org/officeDocument/2006/relationships/oleObject" Target="../embeddings/oleObject3.bin"/><Relationship Id="rId6"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FFFF"/>
              </a:buClr>
              <a:buSzPct val="100000"/>
              <a:buFont typeface="Corbel"/>
              <a:buNone/>
            </a:pPr>
            <a:r>
              <a:rPr lang="en-US" dirty="0"/>
              <a:t>PERS REQUIREMENTS</a:t>
            </a:r>
            <a:br>
              <a:rPr lang="en-US" dirty="0"/>
            </a:br>
            <a:r>
              <a:rPr lang="en-US" dirty="0"/>
              <a:t>FOR PAYROLL</a:t>
            </a:r>
            <a:br>
              <a:rPr lang="en-US" dirty="0"/>
            </a:br>
            <a:endParaRPr dirty="0"/>
          </a:p>
        </p:txBody>
      </p:sp>
      <p:sp>
        <p:nvSpPr>
          <p:cNvPr id="89" name="Google Shape;89;p1"/>
          <p:cNvSpPr txBox="1">
            <a:spLocks noGrp="1"/>
          </p:cNvSpPr>
          <p:nvPr>
            <p:ph type="subTitle" idx="1"/>
          </p:nvPr>
        </p:nvSpPr>
        <p:spPr>
          <a:xfrm>
            <a:off x="727788" y="4670246"/>
            <a:ext cx="7856375" cy="11320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SzPct val="100000"/>
              <a:buNone/>
            </a:pPr>
            <a:r>
              <a:rPr lang="en-US" sz="2000" b="1" dirty="0"/>
              <a:t>Sherry Terry – Business Manager – Hazlehurst City School District</a:t>
            </a:r>
            <a:endParaRPr b="1" dirty="0"/>
          </a:p>
          <a:p>
            <a:pPr marL="0" lvl="0" indent="0" algn="l" rtl="0">
              <a:lnSpc>
                <a:spcPct val="90000"/>
              </a:lnSpc>
              <a:spcBef>
                <a:spcPts val="1200"/>
              </a:spcBef>
              <a:spcAft>
                <a:spcPts val="0"/>
              </a:spcAft>
              <a:buSzPct val="100000"/>
              <a:buNone/>
            </a:pPr>
            <a:r>
              <a:rPr lang="en-US" sz="1900" b="1" dirty="0"/>
              <a:t>Hannah Brooks – Payroll Clerk – Holmes County Consolidated School District</a:t>
            </a:r>
            <a:endParaRPr b="1" dirty="0"/>
          </a:p>
          <a:p>
            <a:pPr marL="0" lvl="0" indent="0" algn="l" rtl="0">
              <a:lnSpc>
                <a:spcPct val="90000"/>
              </a:lnSpc>
              <a:spcBef>
                <a:spcPts val="1200"/>
              </a:spcBef>
              <a:spcAft>
                <a:spcPts val="0"/>
              </a:spcAft>
              <a:buSzPct val="100000"/>
              <a:buNone/>
            </a:pPr>
            <a:r>
              <a:rPr lang="en-US" sz="1900" b="1" dirty="0"/>
              <a:t>Edith Stallings – Accounting Supervisor – Hattiesburg Public School District</a:t>
            </a:r>
            <a:endParaRPr sz="1900" b="1" dirty="0"/>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4" name="TextBox 3"/>
          <p:cNvSpPr txBox="1"/>
          <p:nvPr/>
        </p:nvSpPr>
        <p:spPr>
          <a:xfrm rot="3646963">
            <a:off x="-440973" y="2858204"/>
            <a:ext cx="4666821" cy="923330"/>
          </a:xfrm>
          <a:prstGeom prst="rect">
            <a:avLst/>
          </a:prstGeom>
          <a:noFill/>
        </p:spPr>
        <p:txBody>
          <a:bodyPr wrap="square" rtlCol="0">
            <a:spAutoFit/>
          </a:bodyPr>
          <a:lstStyle/>
          <a:p>
            <a:r>
              <a:rPr lang="en-US" sz="5400" dirty="0" smtClean="0">
                <a:solidFill>
                  <a:schemeClr val="bg1"/>
                </a:solidFill>
              </a:rPr>
              <a:t>DEFINITIONS</a:t>
            </a:r>
            <a:endParaRPr lang="en-US" sz="4000" dirty="0">
              <a:solidFill>
                <a:schemeClr val="bg1"/>
              </a:solidFill>
            </a:endParaRPr>
          </a:p>
        </p:txBody>
      </p:sp>
      <p:sp>
        <p:nvSpPr>
          <p:cNvPr id="9" name="Google Shape;117;p5"/>
          <p:cNvSpPr txBox="1"/>
          <p:nvPr/>
        </p:nvSpPr>
        <p:spPr>
          <a:xfrm>
            <a:off x="3828723" y="1155136"/>
            <a:ext cx="3681030" cy="39087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u="sng" dirty="0" smtClean="0">
                <a:solidFill>
                  <a:schemeClr val="tx1"/>
                </a:solidFill>
                <a:latin typeface="Corbel"/>
                <a:sym typeface="Corbel"/>
              </a:rPr>
              <a:t>Employer</a:t>
            </a:r>
            <a:endParaRPr dirty="0">
              <a:solidFill>
                <a:schemeClr val="tx1"/>
              </a:solidFill>
            </a:endParaRPr>
          </a:p>
          <a:p>
            <a:pPr marL="0" marR="0" lvl="0" indent="0" algn="ctr" rtl="0">
              <a:spcBef>
                <a:spcPts val="0"/>
              </a:spcBef>
              <a:spcAft>
                <a:spcPts val="0"/>
              </a:spcAft>
              <a:buNone/>
            </a:pPr>
            <a:endParaRPr sz="2400" dirty="0">
              <a:solidFill>
                <a:schemeClr val="tx1"/>
              </a:solidFill>
              <a:latin typeface="Corbel"/>
              <a:ea typeface="Corbel"/>
              <a:cs typeface="Corbel"/>
              <a:sym typeface="Corbel"/>
            </a:endParaRPr>
          </a:p>
          <a:p>
            <a:pPr marL="285750" marR="0" lvl="0" indent="-285750" algn="l" rtl="0">
              <a:spcBef>
                <a:spcPts val="0"/>
              </a:spcBef>
              <a:spcAft>
                <a:spcPts val="0"/>
              </a:spcAft>
              <a:buClrTx/>
              <a:buSzPts val="2400"/>
              <a:buFont typeface="Arial"/>
              <a:buChar char="•"/>
            </a:pPr>
            <a:r>
              <a:rPr lang="en-US" sz="2400" dirty="0" smtClean="0">
                <a:solidFill>
                  <a:schemeClr val="tx1"/>
                </a:solidFill>
                <a:latin typeface="Corbel"/>
                <a:ea typeface="Corbel"/>
                <a:cs typeface="Corbel"/>
                <a:sym typeface="Corbel"/>
              </a:rPr>
              <a:t>The State of Mississippi or any of its departments, agencies, political subdivisions or instrumentalities from which any employee receives his or her compensation</a:t>
            </a:r>
            <a:endParaRPr sz="2400" dirty="0">
              <a:solidFill>
                <a:schemeClr val="tx1"/>
              </a:solidFill>
              <a:latin typeface="Corbel"/>
              <a:ea typeface="Corbel"/>
              <a:cs typeface="Corbel"/>
              <a:sym typeface="Corbel"/>
            </a:endParaRPr>
          </a:p>
        </p:txBody>
      </p:sp>
      <p:sp>
        <p:nvSpPr>
          <p:cNvPr id="10" name="Google Shape;117;p5"/>
          <p:cNvSpPr txBox="1"/>
          <p:nvPr/>
        </p:nvSpPr>
        <p:spPr>
          <a:xfrm>
            <a:off x="7729514" y="1155136"/>
            <a:ext cx="3681030" cy="45242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u="sng" dirty="0" smtClean="0">
                <a:solidFill>
                  <a:schemeClr val="tx1"/>
                </a:solidFill>
                <a:latin typeface="Corbel"/>
                <a:sym typeface="Corbel"/>
              </a:rPr>
              <a:t>State Service Position</a:t>
            </a:r>
            <a:endParaRPr dirty="0">
              <a:solidFill>
                <a:schemeClr val="tx1"/>
              </a:solidFill>
            </a:endParaRPr>
          </a:p>
          <a:p>
            <a:pPr marL="0" marR="0" lvl="0" indent="0" algn="ctr" rtl="0">
              <a:spcBef>
                <a:spcPts val="0"/>
              </a:spcBef>
              <a:spcAft>
                <a:spcPts val="0"/>
              </a:spcAft>
              <a:buNone/>
            </a:pPr>
            <a:endParaRPr sz="2400" dirty="0">
              <a:solidFill>
                <a:schemeClr val="tx1"/>
              </a:solidFill>
              <a:latin typeface="Corbel"/>
              <a:ea typeface="Corbel"/>
              <a:cs typeface="Corbel"/>
              <a:sym typeface="Corbel"/>
            </a:endParaRPr>
          </a:p>
          <a:p>
            <a:pPr marL="285750" marR="0" lvl="0" indent="-285750" algn="l" rtl="0">
              <a:spcBef>
                <a:spcPts val="0"/>
              </a:spcBef>
              <a:spcAft>
                <a:spcPts val="0"/>
              </a:spcAft>
              <a:buClrTx/>
              <a:buSzPts val="2400"/>
              <a:buFont typeface="Arial"/>
              <a:buChar char="•"/>
            </a:pPr>
            <a:r>
              <a:rPr lang="en-US" sz="2000" dirty="0" smtClean="0">
                <a:solidFill>
                  <a:schemeClr val="tx1"/>
                </a:solidFill>
                <a:latin typeface="Corbel"/>
                <a:ea typeface="Corbel"/>
                <a:cs typeface="Corbel"/>
                <a:sym typeface="Corbel"/>
              </a:rPr>
              <a:t>All offices and positions of trust or employment in the employ of the State or any, political subdivision or instrumentality of the state that elects to participate in PERS by way of joinder agreement…see MS C0de, PERS Regulation – Title 27, Part 210, Chapter 27. </a:t>
            </a:r>
            <a:endParaRPr sz="2000" dirty="0">
              <a:solidFill>
                <a:schemeClr val="tx1"/>
              </a:solidFill>
              <a:latin typeface="Corbel"/>
              <a:ea typeface="Corbel"/>
              <a:cs typeface="Corbel"/>
              <a:sym typeface="Corbe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Google Shape;122;p6"/>
          <p:cNvSpPr txBox="1">
            <a:spLocks/>
          </p:cNvSpPr>
          <p:nvPr/>
        </p:nvSpPr>
        <p:spPr>
          <a:xfrm>
            <a:off x="4122776" y="1108953"/>
            <a:ext cx="3433665" cy="5165387"/>
          </a:xfrm>
          <a:prstGeom prst="rect">
            <a:avLst/>
          </a:prstGeom>
          <a:noFill/>
          <a:ln>
            <a:noFill/>
          </a:ln>
        </p:spPr>
        <p:txBody>
          <a:bodyPr spcFirstLastPara="1" wrap="square" lIns="91425" tIns="45700" rIns="91425" bIns="45700" anchor="ctr"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3200"/>
            </a:pPr>
            <a:r>
              <a:rPr lang="en-US" sz="11200" u="sng" dirty="0" smtClean="0">
                <a:solidFill>
                  <a:schemeClr val="lt1"/>
                </a:solidFill>
                <a:latin typeface="Corbel" panose="020B0503020204020204" pitchFamily="34" charset="0"/>
              </a:rPr>
              <a:t>Employee</a:t>
            </a:r>
          </a:p>
          <a:p>
            <a:pPr>
              <a:lnSpc>
                <a:spcPct val="90000"/>
              </a:lnSpc>
              <a:buSzPts val="3200"/>
            </a:pPr>
            <a:endParaRPr lang="en-US" sz="3200" u="sng" dirty="0">
              <a:solidFill>
                <a:schemeClr val="lt1"/>
              </a:solidFill>
            </a:endParaRPr>
          </a:p>
          <a:p>
            <a:pPr>
              <a:lnSpc>
                <a:spcPct val="90000"/>
              </a:lnSpc>
              <a:buSzPts val="3200"/>
            </a:pPr>
            <a:endParaRPr lang="en-US" sz="3200" u="sng" dirty="0" smtClean="0">
              <a:solidFill>
                <a:schemeClr val="lt1"/>
              </a:solidFill>
            </a:endParaRPr>
          </a:p>
          <a:p>
            <a:pPr marL="285750" indent="-285750">
              <a:lnSpc>
                <a:spcPct val="120000"/>
              </a:lnSpc>
              <a:buClr>
                <a:schemeClr val="bg1"/>
              </a:buClr>
              <a:buSzPts val="2400"/>
              <a:buFont typeface="Arial"/>
              <a:buChar char="•"/>
            </a:pPr>
            <a:r>
              <a:rPr lang="en-US" sz="9600" dirty="0">
                <a:solidFill>
                  <a:schemeClr val="bg1"/>
                </a:solidFill>
                <a:latin typeface="Corbel"/>
                <a:ea typeface="Corbel"/>
                <a:cs typeface="Corbel"/>
                <a:sym typeface="Corbel"/>
              </a:rPr>
              <a:t>Employer directs/controls work</a:t>
            </a:r>
            <a:endParaRPr lang="en-US" sz="9600" dirty="0">
              <a:solidFill>
                <a:schemeClr val="bg1"/>
              </a:solidFill>
              <a:latin typeface="Corbel"/>
              <a:ea typeface="Corbel"/>
              <a:cs typeface="Corbel"/>
            </a:endParaRPr>
          </a:p>
          <a:p>
            <a:pPr marL="285750" indent="-285750">
              <a:lnSpc>
                <a:spcPct val="120000"/>
              </a:lnSpc>
              <a:buClr>
                <a:schemeClr val="bg1"/>
              </a:buClr>
              <a:buSzPts val="2400"/>
              <a:buFont typeface="Arial"/>
              <a:buChar char="•"/>
            </a:pPr>
            <a:endParaRPr lang="en-US" sz="7400" dirty="0">
              <a:solidFill>
                <a:schemeClr val="bg1"/>
              </a:solidFill>
              <a:latin typeface="Corbel"/>
              <a:ea typeface="Corbel"/>
              <a:cs typeface="Corbel"/>
            </a:endParaRPr>
          </a:p>
          <a:p>
            <a:pPr marL="285750" indent="-285750">
              <a:lnSpc>
                <a:spcPct val="120000"/>
              </a:lnSpc>
              <a:buClr>
                <a:schemeClr val="bg1"/>
              </a:buClr>
              <a:buSzPts val="2400"/>
              <a:buFont typeface="Arial"/>
              <a:buChar char="•"/>
            </a:pPr>
            <a:r>
              <a:rPr lang="en-US" sz="9600" dirty="0">
                <a:solidFill>
                  <a:schemeClr val="bg1"/>
                </a:solidFill>
                <a:latin typeface="Corbel"/>
                <a:ea typeface="Corbel"/>
                <a:cs typeface="Corbel"/>
              </a:rPr>
              <a:t>Must work over 20 hours/week or 80 </a:t>
            </a:r>
            <a:r>
              <a:rPr lang="en-US" sz="9600" dirty="0" smtClean="0">
                <a:solidFill>
                  <a:schemeClr val="bg1"/>
                </a:solidFill>
                <a:latin typeface="Corbel"/>
                <a:ea typeface="Corbel"/>
                <a:cs typeface="Corbel"/>
              </a:rPr>
              <a:t>hours/month</a:t>
            </a:r>
            <a:endParaRPr lang="en-US" sz="9600" dirty="0">
              <a:solidFill>
                <a:schemeClr val="bg1"/>
              </a:solidFill>
              <a:latin typeface="Corbel"/>
              <a:ea typeface="Corbel"/>
              <a:cs typeface="Corbel"/>
            </a:endParaRPr>
          </a:p>
          <a:p>
            <a:pPr marL="285750" indent="-285750">
              <a:lnSpc>
                <a:spcPct val="120000"/>
              </a:lnSpc>
              <a:buClr>
                <a:schemeClr val="bg1"/>
              </a:buClr>
              <a:buSzPts val="2400"/>
              <a:buFont typeface="Arial"/>
              <a:buChar char="•"/>
            </a:pPr>
            <a:endParaRPr lang="en-US" sz="5100" dirty="0" smtClean="0">
              <a:solidFill>
                <a:schemeClr val="bg1"/>
              </a:solidFill>
              <a:latin typeface="Corbel"/>
              <a:ea typeface="Corbel"/>
              <a:cs typeface="Corbel"/>
            </a:endParaRPr>
          </a:p>
          <a:p>
            <a:pPr marL="285750" indent="-285750">
              <a:lnSpc>
                <a:spcPct val="120000"/>
              </a:lnSpc>
              <a:buClr>
                <a:schemeClr val="bg1"/>
              </a:buClr>
              <a:buSzPts val="2400"/>
              <a:buFont typeface="Arial"/>
              <a:buChar char="•"/>
            </a:pPr>
            <a:endParaRPr lang="en-US" sz="5100" dirty="0">
              <a:solidFill>
                <a:schemeClr val="bg1"/>
              </a:solidFill>
              <a:latin typeface="Corbel"/>
              <a:ea typeface="Corbel"/>
              <a:cs typeface="Corbel"/>
            </a:endParaRPr>
          </a:p>
          <a:p>
            <a:pPr marL="285750" indent="-285750">
              <a:lnSpc>
                <a:spcPct val="120000"/>
              </a:lnSpc>
              <a:buClr>
                <a:schemeClr val="bg1"/>
              </a:buClr>
              <a:buSzPts val="2400"/>
              <a:buFont typeface="Arial"/>
              <a:buChar char="•"/>
            </a:pPr>
            <a:endParaRPr lang="en-US" sz="5100" dirty="0">
              <a:solidFill>
                <a:schemeClr val="bg1"/>
              </a:solidFill>
              <a:latin typeface="Corbel"/>
              <a:ea typeface="Corbel"/>
              <a:cs typeface="Corbel"/>
            </a:endParaRPr>
          </a:p>
          <a:p>
            <a:pPr>
              <a:lnSpc>
                <a:spcPct val="120000"/>
              </a:lnSpc>
              <a:buClr>
                <a:schemeClr val="bg1"/>
              </a:buClr>
              <a:buSzPts val="2400"/>
            </a:pPr>
            <a:r>
              <a:rPr lang="en-US" sz="6400" u="sng" dirty="0">
                <a:solidFill>
                  <a:schemeClr val="bg1"/>
                </a:solidFill>
                <a:latin typeface="Corbel"/>
                <a:ea typeface="Corbel"/>
                <a:cs typeface="Corbel"/>
              </a:rPr>
              <a:t>Complete Forms</a:t>
            </a:r>
          </a:p>
          <a:p>
            <a:pPr marL="285750" indent="-285750">
              <a:lnSpc>
                <a:spcPct val="120000"/>
              </a:lnSpc>
              <a:buClr>
                <a:schemeClr val="bg1"/>
              </a:buClr>
              <a:buSzPts val="2400"/>
              <a:buFont typeface="Arial"/>
              <a:buChar char="•"/>
            </a:pPr>
            <a:r>
              <a:rPr lang="en-US" sz="6400" dirty="0">
                <a:solidFill>
                  <a:schemeClr val="bg1"/>
                </a:solidFill>
                <a:latin typeface="Corbel"/>
                <a:ea typeface="Corbel"/>
                <a:cs typeface="Corbel"/>
              </a:rPr>
              <a:t>1 – Membership Application</a:t>
            </a:r>
          </a:p>
          <a:p>
            <a:pPr marL="285750" indent="-285750">
              <a:lnSpc>
                <a:spcPct val="120000"/>
              </a:lnSpc>
              <a:buClr>
                <a:schemeClr val="bg1"/>
              </a:buClr>
              <a:buSzPts val="2400"/>
              <a:buFont typeface="Arial"/>
              <a:buChar char="•"/>
            </a:pPr>
            <a:r>
              <a:rPr lang="en-US" sz="6400" dirty="0">
                <a:solidFill>
                  <a:schemeClr val="bg1"/>
                </a:solidFill>
                <a:latin typeface="Corbel"/>
                <a:ea typeface="Corbel"/>
                <a:cs typeface="Corbel"/>
              </a:rPr>
              <a:t>1B – Beneficiary Designation</a:t>
            </a:r>
          </a:p>
          <a:p>
            <a:pPr marL="285750" indent="-285750">
              <a:lnSpc>
                <a:spcPct val="120000"/>
              </a:lnSpc>
              <a:buClr>
                <a:schemeClr val="bg1"/>
              </a:buClr>
              <a:buSzPts val="2400"/>
              <a:buFont typeface="Arial"/>
              <a:buChar char="•"/>
            </a:pPr>
            <a:r>
              <a:rPr lang="en-US" sz="6400" dirty="0">
                <a:solidFill>
                  <a:schemeClr val="bg1"/>
                </a:solidFill>
                <a:latin typeface="Corbel"/>
                <a:ea typeface="Corbel"/>
                <a:cs typeface="Corbel"/>
              </a:rPr>
              <a:t>4A – Non-Covered Employment Acknowledgement (not eligible for PERS</a:t>
            </a:r>
            <a:r>
              <a:rPr lang="en-US" sz="6400" dirty="0" smtClean="0">
                <a:solidFill>
                  <a:schemeClr val="bg1"/>
                </a:solidFill>
                <a:latin typeface="Corbel"/>
                <a:ea typeface="Corbel"/>
                <a:cs typeface="Corbel"/>
              </a:rPr>
              <a:t>)</a:t>
            </a:r>
          </a:p>
          <a:p>
            <a:pPr marL="285750" indent="-285750">
              <a:lnSpc>
                <a:spcPct val="120000"/>
              </a:lnSpc>
              <a:buClr>
                <a:schemeClr val="bg1"/>
              </a:buClr>
              <a:buSzPts val="2400"/>
              <a:buFont typeface="Arial"/>
              <a:buChar char="•"/>
            </a:pPr>
            <a:r>
              <a:rPr lang="en-US" sz="6400" dirty="0" smtClean="0">
                <a:solidFill>
                  <a:schemeClr val="bg1"/>
                </a:solidFill>
                <a:latin typeface="Corbel"/>
                <a:ea typeface="Corbel"/>
                <a:cs typeface="Corbel"/>
              </a:rPr>
              <a:t>4B – Reemployment of PERS Service Retiree</a:t>
            </a:r>
            <a:endParaRPr lang="en-US" sz="6400" dirty="0">
              <a:solidFill>
                <a:schemeClr val="bg1"/>
              </a:solidFill>
              <a:latin typeface="Corbel"/>
              <a:ea typeface="Corbel"/>
              <a:cs typeface="Corbel"/>
            </a:endParaRPr>
          </a:p>
        </p:txBody>
      </p:sp>
      <p:sp>
        <p:nvSpPr>
          <p:cNvPr id="4" name="Google Shape;123;p6"/>
          <p:cNvSpPr txBox="1"/>
          <p:nvPr/>
        </p:nvSpPr>
        <p:spPr>
          <a:xfrm>
            <a:off x="8338916" y="1108954"/>
            <a:ext cx="3733110" cy="5019472"/>
          </a:xfrm>
          <a:prstGeom prst="rect">
            <a:avLst/>
          </a:prstGeom>
          <a:noFill/>
          <a:ln>
            <a:noFill/>
          </a:ln>
        </p:spPr>
        <p:txBody>
          <a:bodyPr spcFirstLastPara="1" wrap="square" lIns="91425" tIns="45700" rIns="91425" bIns="45700" anchor="ctr" anchorCtr="0">
            <a:normAutofit/>
          </a:bodyPr>
          <a:lstStyle/>
          <a:p>
            <a:pPr marR="0" lvl="0" algn="l" rtl="0">
              <a:lnSpc>
                <a:spcPct val="90000"/>
              </a:lnSpc>
              <a:spcBef>
                <a:spcPts val="0"/>
              </a:spcBef>
              <a:spcAft>
                <a:spcPts val="0"/>
              </a:spcAft>
              <a:buClr>
                <a:schemeClr val="accent1"/>
              </a:buClr>
              <a:buSzPts val="2400"/>
            </a:pPr>
            <a:r>
              <a:rPr lang="en-US" sz="2800" u="sng" dirty="0">
                <a:solidFill>
                  <a:schemeClr val="lt1"/>
                </a:solidFill>
                <a:latin typeface="Corbel"/>
                <a:ea typeface="Corbel"/>
                <a:cs typeface="Corbel"/>
                <a:sym typeface="Corbel"/>
              </a:rPr>
              <a:t>Independent </a:t>
            </a:r>
            <a:r>
              <a:rPr lang="en-US" sz="2800" u="sng" dirty="0" smtClean="0">
                <a:solidFill>
                  <a:schemeClr val="lt1"/>
                </a:solidFill>
                <a:latin typeface="Corbel"/>
                <a:ea typeface="Corbel"/>
                <a:cs typeface="Corbel"/>
                <a:sym typeface="Corbel"/>
              </a:rPr>
              <a:t>Contractor</a:t>
            </a:r>
          </a:p>
          <a:p>
            <a:pPr marR="0" lvl="0" algn="l" rtl="0">
              <a:lnSpc>
                <a:spcPct val="90000"/>
              </a:lnSpc>
              <a:spcBef>
                <a:spcPts val="0"/>
              </a:spcBef>
              <a:spcAft>
                <a:spcPts val="0"/>
              </a:spcAft>
              <a:buClr>
                <a:schemeClr val="accent1"/>
              </a:buClr>
              <a:buSzPts val="2400"/>
            </a:pPr>
            <a:endParaRPr sz="2800" u="sng" dirty="0">
              <a:solidFill>
                <a:schemeClr val="lt1"/>
              </a:solidFill>
              <a:latin typeface="Corbel"/>
              <a:ea typeface="Corbel"/>
              <a:cs typeface="Corbel"/>
              <a:sym typeface="Corbel"/>
            </a:endParaRPr>
          </a:p>
          <a:p>
            <a:pPr marL="285750" marR="0" lvl="0" indent="-285750" algn="l" rtl="0">
              <a:lnSpc>
                <a:spcPct val="90000"/>
              </a:lnSpc>
              <a:spcBef>
                <a:spcPts val="1200"/>
              </a:spcBef>
              <a:spcAft>
                <a:spcPts val="0"/>
              </a:spcAft>
              <a:buClr>
                <a:schemeClr val="lt1"/>
              </a:buClr>
              <a:buSzPts val="2000"/>
              <a:buFont typeface="Arial" panose="020B0604020202020204" pitchFamily="34" charset="0"/>
              <a:buChar char="•"/>
            </a:pPr>
            <a:r>
              <a:rPr lang="en-US" sz="2400" dirty="0">
                <a:solidFill>
                  <a:schemeClr val="lt1"/>
                </a:solidFill>
                <a:latin typeface="Corbel" panose="020B0503020204020204" pitchFamily="34" charset="0"/>
                <a:ea typeface="Corbel"/>
                <a:cs typeface="Corbel"/>
                <a:sym typeface="Corbel"/>
              </a:rPr>
              <a:t>Contracts to do work</a:t>
            </a:r>
            <a:endParaRPr sz="2400" dirty="0">
              <a:latin typeface="Corbel" panose="020B0503020204020204" pitchFamily="34" charset="0"/>
            </a:endParaRPr>
          </a:p>
          <a:p>
            <a:pPr marL="285750" marR="0" lvl="0" indent="-285750" algn="l" rtl="0">
              <a:lnSpc>
                <a:spcPct val="90000"/>
              </a:lnSpc>
              <a:spcBef>
                <a:spcPts val="1200"/>
              </a:spcBef>
              <a:spcAft>
                <a:spcPts val="0"/>
              </a:spcAft>
              <a:buClr>
                <a:schemeClr val="lt1"/>
              </a:buClr>
              <a:buSzPts val="2000"/>
              <a:buFont typeface="Arial" panose="020B0604020202020204" pitchFamily="34" charset="0"/>
              <a:buChar char="•"/>
            </a:pPr>
            <a:r>
              <a:rPr lang="en-US" sz="2400" dirty="0">
                <a:solidFill>
                  <a:schemeClr val="lt1"/>
                </a:solidFill>
                <a:latin typeface="Corbel" panose="020B0503020204020204" pitchFamily="34" charset="0"/>
                <a:ea typeface="Corbel"/>
                <a:cs typeface="Corbel"/>
                <a:sym typeface="Corbel"/>
              </a:rPr>
              <a:t>Uses own methods</a:t>
            </a:r>
            <a:endParaRPr sz="2400" dirty="0">
              <a:latin typeface="Corbel" panose="020B0503020204020204" pitchFamily="34" charset="0"/>
            </a:endParaRPr>
          </a:p>
          <a:p>
            <a:pPr marL="285750" marR="0" lvl="0" indent="-285750" algn="l" rtl="0">
              <a:lnSpc>
                <a:spcPct val="90000"/>
              </a:lnSpc>
              <a:spcBef>
                <a:spcPts val="1200"/>
              </a:spcBef>
              <a:spcAft>
                <a:spcPts val="0"/>
              </a:spcAft>
              <a:buClr>
                <a:schemeClr val="lt1"/>
              </a:buClr>
              <a:buSzPts val="2000"/>
              <a:buFont typeface="Arial" panose="020B0604020202020204" pitchFamily="34" charset="0"/>
              <a:buChar char="•"/>
            </a:pPr>
            <a:r>
              <a:rPr lang="en-US" sz="2400" dirty="0">
                <a:solidFill>
                  <a:schemeClr val="lt1"/>
                </a:solidFill>
                <a:latin typeface="Corbel" panose="020B0503020204020204" pitchFamily="34" charset="0"/>
                <a:ea typeface="Corbel"/>
                <a:cs typeface="Corbel"/>
                <a:sym typeface="Corbel"/>
              </a:rPr>
              <a:t>Employer only controls end product/final results</a:t>
            </a:r>
            <a:endParaRPr sz="2400" dirty="0">
              <a:latin typeface="Corbel" panose="020B0503020204020204" pitchFamily="34" charset="0"/>
            </a:endParaRPr>
          </a:p>
          <a:p>
            <a:pPr marL="285750" marR="0" lvl="0" indent="-285750" algn="l" rtl="0">
              <a:lnSpc>
                <a:spcPct val="90000"/>
              </a:lnSpc>
              <a:spcBef>
                <a:spcPts val="1200"/>
              </a:spcBef>
              <a:spcAft>
                <a:spcPts val="0"/>
              </a:spcAft>
              <a:buClr>
                <a:schemeClr val="lt1"/>
              </a:buClr>
              <a:buSzPts val="2000"/>
              <a:buFont typeface="Arial" panose="020B0604020202020204" pitchFamily="34" charset="0"/>
              <a:buChar char="•"/>
            </a:pPr>
            <a:r>
              <a:rPr lang="en-US" sz="2400" dirty="0">
                <a:solidFill>
                  <a:schemeClr val="lt1"/>
                </a:solidFill>
                <a:latin typeface="Corbel" panose="020B0503020204020204" pitchFamily="34" charset="0"/>
                <a:ea typeface="Corbel"/>
                <a:cs typeface="Corbel"/>
                <a:sym typeface="Corbel"/>
              </a:rPr>
              <a:t>Not eligible for PERS</a:t>
            </a:r>
            <a:endParaRPr sz="2400" dirty="0">
              <a:latin typeface="Corbel" panose="020B0503020204020204" pitchFamily="34" charset="0"/>
            </a:endParaRPr>
          </a:p>
          <a:p>
            <a:pPr marR="0" lvl="0" algn="l" rtl="0">
              <a:lnSpc>
                <a:spcPct val="90000"/>
              </a:lnSpc>
              <a:spcBef>
                <a:spcPts val="1200"/>
              </a:spcBef>
              <a:spcAft>
                <a:spcPts val="0"/>
              </a:spcAft>
              <a:buClr>
                <a:schemeClr val="accent1"/>
              </a:buClr>
              <a:buSzPts val="2000"/>
            </a:pPr>
            <a:endParaRPr lang="en-US" sz="2000" u="sng" dirty="0" smtClean="0">
              <a:solidFill>
                <a:schemeClr val="lt1"/>
              </a:solidFill>
              <a:latin typeface="Corbel"/>
              <a:ea typeface="Corbel"/>
              <a:cs typeface="Corbel"/>
              <a:sym typeface="Corbel"/>
            </a:endParaRPr>
          </a:p>
          <a:p>
            <a:pPr marR="0" lvl="0" algn="l" rtl="0">
              <a:lnSpc>
                <a:spcPct val="90000"/>
              </a:lnSpc>
              <a:spcBef>
                <a:spcPts val="1200"/>
              </a:spcBef>
              <a:spcAft>
                <a:spcPts val="0"/>
              </a:spcAft>
              <a:buClr>
                <a:schemeClr val="accent1"/>
              </a:buClr>
              <a:buSzPts val="2000"/>
            </a:pPr>
            <a:r>
              <a:rPr lang="en-US" sz="2000" u="sng" dirty="0" smtClean="0">
                <a:solidFill>
                  <a:schemeClr val="lt1"/>
                </a:solidFill>
                <a:latin typeface="Corbel"/>
                <a:ea typeface="Corbel"/>
                <a:cs typeface="Corbel"/>
                <a:sym typeface="Corbel"/>
              </a:rPr>
              <a:t>Complete </a:t>
            </a:r>
            <a:r>
              <a:rPr lang="en-US" sz="2000" u="sng" dirty="0">
                <a:solidFill>
                  <a:schemeClr val="lt1"/>
                </a:solidFill>
                <a:latin typeface="Corbel"/>
                <a:ea typeface="Corbel"/>
                <a:cs typeface="Corbel"/>
                <a:sym typeface="Corbel"/>
              </a:rPr>
              <a:t>Forms</a:t>
            </a:r>
            <a:endParaRPr dirty="0"/>
          </a:p>
          <a:p>
            <a:pPr marL="502920" marR="0" lvl="1" algn="l" rtl="0">
              <a:lnSpc>
                <a:spcPct val="90000"/>
              </a:lnSpc>
              <a:spcBef>
                <a:spcPts val="250"/>
              </a:spcBef>
              <a:spcAft>
                <a:spcPts val="0"/>
              </a:spcAft>
              <a:buClr>
                <a:schemeClr val="accent1"/>
              </a:buClr>
              <a:buSzPts val="1800"/>
            </a:pPr>
            <a:r>
              <a:rPr lang="en-US" sz="1800" b="0" i="0" u="none" strike="noStrike" cap="none" dirty="0">
                <a:solidFill>
                  <a:schemeClr val="lt1"/>
                </a:solidFill>
                <a:latin typeface="Corbel"/>
                <a:ea typeface="Corbel"/>
                <a:cs typeface="Corbel"/>
                <a:sym typeface="Corbel"/>
              </a:rPr>
              <a:t>EVI – Employee vs Independent Contractor Determination</a:t>
            </a:r>
            <a:endParaRPr sz="1800" b="0" i="0" u="none" strike="noStrike" cap="none" dirty="0">
              <a:solidFill>
                <a:schemeClr val="lt1"/>
              </a:solidFill>
              <a:latin typeface="Corbel"/>
              <a:ea typeface="Corbel"/>
              <a:cs typeface="Corbel"/>
              <a:sym typeface="Corbel"/>
            </a:endParaRPr>
          </a:p>
        </p:txBody>
      </p:sp>
      <p:sp>
        <p:nvSpPr>
          <p:cNvPr id="5" name="TextBox 4"/>
          <p:cNvSpPr txBox="1"/>
          <p:nvPr/>
        </p:nvSpPr>
        <p:spPr>
          <a:xfrm>
            <a:off x="2770909" y="249382"/>
            <a:ext cx="5652655" cy="707886"/>
          </a:xfrm>
          <a:prstGeom prst="rect">
            <a:avLst/>
          </a:prstGeom>
          <a:noFill/>
        </p:spPr>
        <p:txBody>
          <a:bodyPr wrap="square" rtlCol="0">
            <a:spAutoFit/>
          </a:bodyPr>
          <a:lstStyle/>
          <a:p>
            <a:pPr algn="ctr"/>
            <a:r>
              <a:rPr lang="en-US" sz="4000" dirty="0" smtClean="0"/>
              <a:t>Definitions</a:t>
            </a:r>
            <a:endParaRPr lang="en-US" sz="3200" dirty="0"/>
          </a:p>
        </p:txBody>
      </p:sp>
      <p:pic>
        <p:nvPicPr>
          <p:cNvPr id="6" name="Picture 5" descr="Free illustration: Road Sign, Right Of Way, Test - Free Image 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8331"/>
            <a:ext cx="4000391" cy="2825276"/>
          </a:xfrm>
          <a:prstGeom prst="rect">
            <a:avLst/>
          </a:prstGeom>
        </p:spPr>
      </p:pic>
    </p:spTree>
    <p:extLst>
      <p:ext uri="{BB962C8B-B14F-4D97-AF65-F5344CB8AC3E}">
        <p14:creationId xmlns:p14="http://schemas.microsoft.com/office/powerpoint/2010/main" val="1550775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nodeType="clickEffect">
                                  <p:stCondLst>
                                    <p:cond delay="0"/>
                                  </p:stCondLst>
                                  <p:childTnLst>
                                    <p:animEffect transition="out" filter="fade">
                                      <p:cBhvr>
                                        <p:cTn id="12" dur="1000"/>
                                        <p:tgtEl>
                                          <p:spTgt spid="6"/>
                                        </p:tgtEl>
                                      </p:cBhvr>
                                    </p:animEffect>
                                    <p:anim calcmode="lin" valueType="num">
                                      <p:cBhvr>
                                        <p:cTn id="13" dur="1000"/>
                                        <p:tgtEl>
                                          <p:spTgt spid="6"/>
                                        </p:tgtEl>
                                        <p:attrNameLst>
                                          <p:attrName>ppt_x</p:attrName>
                                        </p:attrNameLst>
                                      </p:cBhvr>
                                      <p:tavLst>
                                        <p:tav tm="0">
                                          <p:val>
                                            <p:strVal val="ppt_x"/>
                                          </p:val>
                                        </p:tav>
                                        <p:tav tm="100000">
                                          <p:val>
                                            <p:strVal val="ppt_x"/>
                                          </p:val>
                                        </p:tav>
                                      </p:tavLst>
                                    </p:anim>
                                    <p:anim calcmode="lin" valueType="num">
                                      <p:cBhvr>
                                        <p:cTn id="14" dur="1000"/>
                                        <p:tgtEl>
                                          <p:spTgt spid="6"/>
                                        </p:tgtEl>
                                        <p:attrNameLst>
                                          <p:attrName>ppt_y</p:attrName>
                                        </p:attrNameLst>
                                      </p:cBhvr>
                                      <p:tavLst>
                                        <p:tav tm="0">
                                          <p:val>
                                            <p:strVal val="ppt_y"/>
                                          </p:val>
                                        </p:tav>
                                        <p:tav tm="100000">
                                          <p:val>
                                            <p:strVal val="ppt_y+.1"/>
                                          </p:val>
                                        </p:tav>
                                      </p:tavLst>
                                    </p:anim>
                                    <p:set>
                                      <p:cBhvr>
                                        <p:cTn id="15" dur="1" fill="hold">
                                          <p:stCondLst>
                                            <p:cond delay="9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COMMON </a:t>
            </a:r>
            <a:br>
              <a:rPr lang="en-US" dirty="0" smtClean="0"/>
            </a:br>
            <a:r>
              <a:rPr lang="en-US" dirty="0" smtClean="0"/>
              <a:t>QUESTIONS </a:t>
            </a:r>
            <a:br>
              <a:rPr lang="en-US" dirty="0" smtClean="0"/>
            </a:br>
            <a:r>
              <a:rPr lang="en-US" dirty="0" smtClean="0"/>
              <a:t>AND </a:t>
            </a:r>
            <a:br>
              <a:rPr lang="en-US" dirty="0" smtClean="0"/>
            </a:br>
            <a:r>
              <a:rPr lang="en-US" dirty="0" smtClean="0"/>
              <a:t>ISSUES</a:t>
            </a:r>
            <a:endParaRPr lang="en-US" dirty="0"/>
          </a:p>
        </p:txBody>
      </p:sp>
      <p:pic>
        <p:nvPicPr>
          <p:cNvPr id="6" name="Picture 5"/>
          <p:cNvPicPr>
            <a:picLocks noChangeAspect="1"/>
          </p:cNvPicPr>
          <p:nvPr/>
        </p:nvPicPr>
        <p:blipFill>
          <a:blip r:embed="rId2"/>
          <a:stretch>
            <a:fillRect/>
          </a:stretch>
        </p:blipFill>
        <p:spPr>
          <a:xfrm>
            <a:off x="9163455" y="1410512"/>
            <a:ext cx="3028545" cy="4309352"/>
          </a:xfrm>
          <a:prstGeom prst="rect">
            <a:avLst/>
          </a:prstGeom>
          <a:ln>
            <a:noFill/>
          </a:ln>
          <a:effectLst>
            <a:softEdge rad="112500"/>
          </a:effectLst>
        </p:spPr>
      </p:pic>
    </p:spTree>
    <p:extLst>
      <p:ext uri="{BB962C8B-B14F-4D97-AF65-F5344CB8AC3E}">
        <p14:creationId xmlns:p14="http://schemas.microsoft.com/office/powerpoint/2010/main" val="869140731"/>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354" y="476655"/>
            <a:ext cx="11473961" cy="646331"/>
          </a:xfrm>
          <a:prstGeom prst="rect">
            <a:avLst/>
          </a:prstGeom>
          <a:solidFill>
            <a:schemeClr val="tx2"/>
          </a:solidFill>
        </p:spPr>
        <p:txBody>
          <a:bodyPr wrap="square" rtlCol="0">
            <a:spAutoFit/>
          </a:bodyPr>
          <a:lstStyle/>
          <a:p>
            <a:r>
              <a:rPr lang="en-US" sz="3600" dirty="0" smtClean="0"/>
              <a:t>Questions from Employees</a:t>
            </a:r>
            <a:endParaRPr lang="en-US" sz="3600" dirty="0"/>
          </a:p>
        </p:txBody>
      </p:sp>
      <p:sp>
        <p:nvSpPr>
          <p:cNvPr id="3" name="Cloud Callout 2"/>
          <p:cNvSpPr/>
          <p:nvPr/>
        </p:nvSpPr>
        <p:spPr>
          <a:xfrm>
            <a:off x="967154" y="1573822"/>
            <a:ext cx="2628900" cy="161778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 PERS withholding optional?</a:t>
            </a:r>
            <a:endParaRPr lang="en-US" dirty="0"/>
          </a:p>
        </p:txBody>
      </p:sp>
      <p:sp>
        <p:nvSpPr>
          <p:cNvPr id="4" name="Down Arrow 3"/>
          <p:cNvSpPr/>
          <p:nvPr/>
        </p:nvSpPr>
        <p:spPr>
          <a:xfrm>
            <a:off x="2224454" y="3411415"/>
            <a:ext cx="228600" cy="729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736481" y="4360985"/>
            <a:ext cx="1204546" cy="1529627"/>
          </a:xfrm>
          <a:prstGeom prst="rect">
            <a:avLst/>
          </a:prstGeom>
        </p:spPr>
      </p:pic>
      <p:sp>
        <p:nvSpPr>
          <p:cNvPr id="7" name="Cloud Callout 6"/>
          <p:cNvSpPr/>
          <p:nvPr/>
        </p:nvSpPr>
        <p:spPr>
          <a:xfrm>
            <a:off x="5037993" y="1573822"/>
            <a:ext cx="2558561" cy="152986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long do I have to work before I am fully vested?</a:t>
            </a:r>
            <a:endParaRPr lang="en-US" dirty="0"/>
          </a:p>
        </p:txBody>
      </p:sp>
      <p:sp>
        <p:nvSpPr>
          <p:cNvPr id="8" name="Oval 7"/>
          <p:cNvSpPr/>
          <p:nvPr/>
        </p:nvSpPr>
        <p:spPr>
          <a:xfrm>
            <a:off x="5438042" y="4035669"/>
            <a:ext cx="1965081" cy="1925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Varies!</a:t>
            </a:r>
          </a:p>
          <a:p>
            <a:pPr algn="ctr"/>
            <a:r>
              <a:rPr lang="en-US" dirty="0" smtClean="0"/>
              <a:t>See Page 16 of PERS Manual</a:t>
            </a:r>
            <a:endParaRPr lang="en-US" dirty="0"/>
          </a:p>
        </p:txBody>
      </p:sp>
      <p:sp>
        <p:nvSpPr>
          <p:cNvPr id="9" name="Down Arrow 8"/>
          <p:cNvSpPr/>
          <p:nvPr/>
        </p:nvSpPr>
        <p:spPr>
          <a:xfrm>
            <a:off x="6374423" y="3191607"/>
            <a:ext cx="219808" cy="6858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Callout 9"/>
          <p:cNvSpPr/>
          <p:nvPr/>
        </p:nvSpPr>
        <p:spPr>
          <a:xfrm>
            <a:off x="8976946" y="1820008"/>
            <a:ext cx="2672861" cy="15034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Can I make a withdrawal from my account while I’m still employed?</a:t>
            </a:r>
            <a:endParaRPr lang="en-US" dirty="0"/>
          </a:p>
        </p:txBody>
      </p:sp>
      <p:sp>
        <p:nvSpPr>
          <p:cNvPr id="11" name="Down Arrow 10"/>
          <p:cNvSpPr/>
          <p:nvPr/>
        </p:nvSpPr>
        <p:spPr>
          <a:xfrm>
            <a:off x="10454054" y="3411415"/>
            <a:ext cx="158261" cy="8264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2 11"/>
          <p:cNvSpPr/>
          <p:nvPr/>
        </p:nvSpPr>
        <p:spPr>
          <a:xfrm>
            <a:off x="8915400" y="4343400"/>
            <a:ext cx="2980592" cy="221566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t>
            </a:r>
          </a:p>
          <a:p>
            <a:pPr algn="ctr"/>
            <a:r>
              <a:rPr lang="en-US" dirty="0" smtClean="0"/>
              <a:t>You must be separated from employment</a:t>
            </a:r>
            <a:endParaRPr lang="en-US" dirty="0"/>
          </a:p>
        </p:txBody>
      </p:sp>
    </p:spTree>
    <p:extLst>
      <p:ext uri="{BB962C8B-B14F-4D97-AF65-F5344CB8AC3E}">
        <p14:creationId xmlns:p14="http://schemas.microsoft.com/office/powerpoint/2010/main" val="2839098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90"/>
                                          </p:val>
                                        </p:tav>
                                        <p:tav tm="100000">
                                          <p:val>
                                            <p:fltVal val="0"/>
                                          </p:val>
                                        </p:tav>
                                      </p:tavLst>
                                    </p:anim>
                                    <p:animEffect transition="in" filter="fade">
                                      <p:cBhvr>
                                        <p:cTn id="49" dur="1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80">
                                          <p:stCondLst>
                                            <p:cond delay="0"/>
                                          </p:stCondLst>
                                        </p:cTn>
                                        <p:tgtEl>
                                          <p:spTgt spid="8"/>
                                        </p:tgtEl>
                                      </p:cBhvr>
                                    </p:animEffect>
                                    <p:anim calcmode="lin" valueType="num">
                                      <p:cBhvr>
                                        <p:cTn id="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gtEl>
                                      </p:cBhvr>
                                      <p:to x="100000" y="60000"/>
                                    </p:animScale>
                                    <p:animScale>
                                      <p:cBhvr>
                                        <p:cTn id="68" dur="166" decel="50000">
                                          <p:stCondLst>
                                            <p:cond delay="676"/>
                                          </p:stCondLst>
                                        </p:cTn>
                                        <p:tgtEl>
                                          <p:spTgt spid="8"/>
                                        </p:tgtEl>
                                      </p:cBhvr>
                                      <p:to x="100000" y="100000"/>
                                    </p:animScale>
                                    <p:animScale>
                                      <p:cBhvr>
                                        <p:cTn id="69" dur="26">
                                          <p:stCondLst>
                                            <p:cond delay="1312"/>
                                          </p:stCondLst>
                                        </p:cTn>
                                        <p:tgtEl>
                                          <p:spTgt spid="8"/>
                                        </p:tgtEl>
                                      </p:cBhvr>
                                      <p:to x="100000" y="80000"/>
                                    </p:animScale>
                                    <p:animScale>
                                      <p:cBhvr>
                                        <p:cTn id="70" dur="166" decel="50000">
                                          <p:stCondLst>
                                            <p:cond delay="1338"/>
                                          </p:stCondLst>
                                        </p:cTn>
                                        <p:tgtEl>
                                          <p:spTgt spid="8"/>
                                        </p:tgtEl>
                                      </p:cBhvr>
                                      <p:to x="100000" y="100000"/>
                                    </p:animScale>
                                    <p:animScale>
                                      <p:cBhvr>
                                        <p:cTn id="71" dur="26">
                                          <p:stCondLst>
                                            <p:cond delay="1642"/>
                                          </p:stCondLst>
                                        </p:cTn>
                                        <p:tgtEl>
                                          <p:spTgt spid="8"/>
                                        </p:tgtEl>
                                      </p:cBhvr>
                                      <p:to x="100000" y="90000"/>
                                    </p:animScale>
                                    <p:animScale>
                                      <p:cBhvr>
                                        <p:cTn id="72" dur="166" decel="50000">
                                          <p:stCondLst>
                                            <p:cond delay="1668"/>
                                          </p:stCondLst>
                                        </p:cTn>
                                        <p:tgtEl>
                                          <p:spTgt spid="8"/>
                                        </p:tgtEl>
                                      </p:cBhvr>
                                      <p:to x="100000" y="100000"/>
                                    </p:animScale>
                                    <p:animScale>
                                      <p:cBhvr>
                                        <p:cTn id="73" dur="26">
                                          <p:stCondLst>
                                            <p:cond delay="1808"/>
                                          </p:stCondLst>
                                        </p:cTn>
                                        <p:tgtEl>
                                          <p:spTgt spid="8"/>
                                        </p:tgtEl>
                                      </p:cBhvr>
                                      <p:to x="100000" y="95000"/>
                                    </p:animScale>
                                    <p:animScale>
                                      <p:cBhvr>
                                        <p:cTn id="74" dur="166" decel="50000">
                                          <p:stCondLst>
                                            <p:cond delay="1834"/>
                                          </p:stCondLst>
                                        </p:cTn>
                                        <p:tgtEl>
                                          <p:spTgt spid="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1000" fill="hold"/>
                                        <p:tgtEl>
                                          <p:spTgt spid="10"/>
                                        </p:tgtEl>
                                        <p:attrNameLst>
                                          <p:attrName>ppt_w</p:attrName>
                                        </p:attrNameLst>
                                      </p:cBhvr>
                                      <p:tavLst>
                                        <p:tav tm="0">
                                          <p:val>
                                            <p:fltVal val="0"/>
                                          </p:val>
                                        </p:tav>
                                        <p:tav tm="100000">
                                          <p:val>
                                            <p:strVal val="#ppt_w"/>
                                          </p:val>
                                        </p:tav>
                                      </p:tavLst>
                                    </p:anim>
                                    <p:anim calcmode="lin" valueType="num">
                                      <p:cBhvr>
                                        <p:cTn id="80" dur="1000" fill="hold"/>
                                        <p:tgtEl>
                                          <p:spTgt spid="10"/>
                                        </p:tgtEl>
                                        <p:attrNameLst>
                                          <p:attrName>ppt_h</p:attrName>
                                        </p:attrNameLst>
                                      </p:cBhvr>
                                      <p:tavLst>
                                        <p:tav tm="0">
                                          <p:val>
                                            <p:fltVal val="0"/>
                                          </p:val>
                                        </p:tav>
                                        <p:tav tm="100000">
                                          <p:val>
                                            <p:strVal val="#ppt_h"/>
                                          </p:val>
                                        </p:tav>
                                      </p:tavLst>
                                    </p:anim>
                                    <p:anim calcmode="lin" valueType="num">
                                      <p:cBhvr>
                                        <p:cTn id="81" dur="1000" fill="hold"/>
                                        <p:tgtEl>
                                          <p:spTgt spid="10"/>
                                        </p:tgtEl>
                                        <p:attrNameLst>
                                          <p:attrName>style.rotation</p:attrName>
                                        </p:attrNameLst>
                                      </p:cBhvr>
                                      <p:tavLst>
                                        <p:tav tm="0">
                                          <p:val>
                                            <p:fltVal val="90"/>
                                          </p:val>
                                        </p:tav>
                                        <p:tav tm="100000">
                                          <p:val>
                                            <p:fltVal val="0"/>
                                          </p:val>
                                        </p:tav>
                                      </p:tavLst>
                                    </p:anim>
                                    <p:animEffect transition="in" filter="fade">
                                      <p:cBhvr>
                                        <p:cTn id="82" dur="10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p:cTn id="87" dur="500" fill="hold"/>
                                        <p:tgtEl>
                                          <p:spTgt spid="11"/>
                                        </p:tgtEl>
                                        <p:attrNameLst>
                                          <p:attrName>ppt_w</p:attrName>
                                        </p:attrNameLst>
                                      </p:cBhvr>
                                      <p:tavLst>
                                        <p:tav tm="0">
                                          <p:val>
                                            <p:fltVal val="0"/>
                                          </p:val>
                                        </p:tav>
                                        <p:tav tm="100000">
                                          <p:val>
                                            <p:strVal val="#ppt_w"/>
                                          </p:val>
                                        </p:tav>
                                      </p:tavLst>
                                    </p:anim>
                                    <p:anim calcmode="lin" valueType="num">
                                      <p:cBhvr>
                                        <p:cTn id="88" dur="500" fill="hold"/>
                                        <p:tgtEl>
                                          <p:spTgt spid="11"/>
                                        </p:tgtEl>
                                        <p:attrNameLst>
                                          <p:attrName>ppt_h</p:attrName>
                                        </p:attrNameLst>
                                      </p:cBhvr>
                                      <p:tavLst>
                                        <p:tav tm="0">
                                          <p:val>
                                            <p:fltVal val="0"/>
                                          </p:val>
                                        </p:tav>
                                        <p:tav tm="100000">
                                          <p:val>
                                            <p:strVal val="#ppt_h"/>
                                          </p:val>
                                        </p:tav>
                                      </p:tavLst>
                                    </p:anim>
                                    <p:animEffect transition="in" filter="fade">
                                      <p:cBhvr>
                                        <p:cTn id="89" dur="500"/>
                                        <p:tgtEl>
                                          <p:spTgt spid="11"/>
                                        </p:tgtEl>
                                      </p:cBhvr>
                                    </p:animEffect>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354" y="476655"/>
            <a:ext cx="11473961" cy="646331"/>
          </a:xfrm>
          <a:prstGeom prst="rect">
            <a:avLst/>
          </a:prstGeom>
          <a:solidFill>
            <a:schemeClr val="tx2"/>
          </a:solidFill>
        </p:spPr>
        <p:txBody>
          <a:bodyPr wrap="square" rtlCol="0">
            <a:spAutoFit/>
          </a:bodyPr>
          <a:lstStyle/>
          <a:p>
            <a:r>
              <a:rPr lang="en-US" sz="3600" dirty="0" smtClean="0"/>
              <a:t>Additional questions from Employees</a:t>
            </a:r>
            <a:endParaRPr lang="en-US" sz="3600" dirty="0"/>
          </a:p>
        </p:txBody>
      </p:sp>
      <p:sp>
        <p:nvSpPr>
          <p:cNvPr id="3" name="Cloud Callout 2"/>
          <p:cNvSpPr/>
          <p:nvPr/>
        </p:nvSpPr>
        <p:spPr>
          <a:xfrm>
            <a:off x="967154" y="1573822"/>
            <a:ext cx="2628900" cy="161778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I leave employment, how long does it take to get a refund?</a:t>
            </a:r>
            <a:endParaRPr lang="en-US" dirty="0"/>
          </a:p>
        </p:txBody>
      </p:sp>
      <p:sp>
        <p:nvSpPr>
          <p:cNvPr id="4" name="Down Arrow 3"/>
          <p:cNvSpPr/>
          <p:nvPr/>
        </p:nvSpPr>
        <p:spPr>
          <a:xfrm>
            <a:off x="2224454" y="3411415"/>
            <a:ext cx="228600" cy="729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Callout 6"/>
          <p:cNvSpPr/>
          <p:nvPr/>
        </p:nvSpPr>
        <p:spPr>
          <a:xfrm>
            <a:off x="5037993" y="1573822"/>
            <a:ext cx="2558561" cy="152986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early should I submit my pre-application before retirement?</a:t>
            </a:r>
            <a:endParaRPr lang="en-US" dirty="0"/>
          </a:p>
        </p:txBody>
      </p:sp>
      <p:sp>
        <p:nvSpPr>
          <p:cNvPr id="8" name="Oval 7"/>
          <p:cNvSpPr/>
          <p:nvPr/>
        </p:nvSpPr>
        <p:spPr>
          <a:xfrm>
            <a:off x="5438042" y="4035669"/>
            <a:ext cx="1965081" cy="1925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 soon as possible within the fiscal year or based on your District Policy</a:t>
            </a:r>
            <a:endParaRPr lang="en-US" dirty="0"/>
          </a:p>
        </p:txBody>
      </p:sp>
      <p:sp>
        <p:nvSpPr>
          <p:cNvPr id="9" name="Down Arrow 8"/>
          <p:cNvSpPr/>
          <p:nvPr/>
        </p:nvSpPr>
        <p:spPr>
          <a:xfrm>
            <a:off x="6374423" y="3191607"/>
            <a:ext cx="219808" cy="6858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Callout 9"/>
          <p:cNvSpPr/>
          <p:nvPr/>
        </p:nvSpPr>
        <p:spPr>
          <a:xfrm>
            <a:off x="8976946" y="1820008"/>
            <a:ext cx="2672861" cy="15034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I’ve gotten my estimation of benefits back.  What option should I choose?</a:t>
            </a:r>
            <a:endParaRPr lang="en-US" dirty="0"/>
          </a:p>
        </p:txBody>
      </p:sp>
      <p:sp>
        <p:nvSpPr>
          <p:cNvPr id="11" name="Down Arrow 10"/>
          <p:cNvSpPr/>
          <p:nvPr/>
        </p:nvSpPr>
        <p:spPr>
          <a:xfrm>
            <a:off x="10454054" y="3411415"/>
            <a:ext cx="158261" cy="8264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2 11"/>
          <p:cNvSpPr/>
          <p:nvPr/>
        </p:nvSpPr>
        <p:spPr>
          <a:xfrm>
            <a:off x="8915400" y="4343400"/>
            <a:ext cx="2980592" cy="221566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District cannot advise on that decision!</a:t>
            </a:r>
            <a:endParaRPr lang="en-US" dirty="0"/>
          </a:p>
        </p:txBody>
      </p:sp>
      <p:sp>
        <p:nvSpPr>
          <p:cNvPr id="5" name="Explosion 2 4"/>
          <p:cNvSpPr/>
          <p:nvPr/>
        </p:nvSpPr>
        <p:spPr>
          <a:xfrm>
            <a:off x="378069" y="4035669"/>
            <a:ext cx="4457700" cy="267286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Refunds are generally issued within 90 days unless waiver of waiting period form (Form 5W) is completed.</a:t>
            </a:r>
            <a:endParaRPr lang="en-US" dirty="0"/>
          </a:p>
        </p:txBody>
      </p:sp>
    </p:spTree>
    <p:extLst>
      <p:ext uri="{BB962C8B-B14F-4D97-AF65-F5344CB8AC3E}">
        <p14:creationId xmlns:p14="http://schemas.microsoft.com/office/powerpoint/2010/main" val="1849902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80">
                                          <p:stCondLst>
                                            <p:cond delay="0"/>
                                          </p:stCondLst>
                                        </p:cTn>
                                        <p:tgtEl>
                                          <p:spTgt spid="5"/>
                                        </p:tgtEl>
                                      </p:cBhvr>
                                    </p:animEffect>
                                    <p:anim calcmode="lin" valueType="num">
                                      <p:cBhvr>
                                        <p:cTn id="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gtEl>
                                      </p:cBhvr>
                                      <p:to x="100000" y="60000"/>
                                    </p:animScale>
                                    <p:animScale>
                                      <p:cBhvr>
                                        <p:cTn id="35" dur="166" decel="50000">
                                          <p:stCondLst>
                                            <p:cond delay="676"/>
                                          </p:stCondLst>
                                        </p:cTn>
                                        <p:tgtEl>
                                          <p:spTgt spid="5"/>
                                        </p:tgtEl>
                                      </p:cBhvr>
                                      <p:to x="100000" y="100000"/>
                                    </p:animScale>
                                    <p:animScale>
                                      <p:cBhvr>
                                        <p:cTn id="36" dur="26">
                                          <p:stCondLst>
                                            <p:cond delay="1312"/>
                                          </p:stCondLst>
                                        </p:cTn>
                                        <p:tgtEl>
                                          <p:spTgt spid="5"/>
                                        </p:tgtEl>
                                      </p:cBhvr>
                                      <p:to x="100000" y="80000"/>
                                    </p:animScale>
                                    <p:animScale>
                                      <p:cBhvr>
                                        <p:cTn id="37" dur="166" decel="50000">
                                          <p:stCondLst>
                                            <p:cond delay="1338"/>
                                          </p:stCondLst>
                                        </p:cTn>
                                        <p:tgtEl>
                                          <p:spTgt spid="5"/>
                                        </p:tgtEl>
                                      </p:cBhvr>
                                      <p:to x="100000" y="100000"/>
                                    </p:animScale>
                                    <p:animScale>
                                      <p:cBhvr>
                                        <p:cTn id="38" dur="26">
                                          <p:stCondLst>
                                            <p:cond delay="1642"/>
                                          </p:stCondLst>
                                        </p:cTn>
                                        <p:tgtEl>
                                          <p:spTgt spid="5"/>
                                        </p:tgtEl>
                                      </p:cBhvr>
                                      <p:to x="100000" y="90000"/>
                                    </p:animScale>
                                    <p:animScale>
                                      <p:cBhvr>
                                        <p:cTn id="39" dur="166" decel="50000">
                                          <p:stCondLst>
                                            <p:cond delay="1668"/>
                                          </p:stCondLst>
                                        </p:cTn>
                                        <p:tgtEl>
                                          <p:spTgt spid="5"/>
                                        </p:tgtEl>
                                      </p:cBhvr>
                                      <p:to x="100000" y="100000"/>
                                    </p:animScale>
                                    <p:animScale>
                                      <p:cBhvr>
                                        <p:cTn id="40" dur="26">
                                          <p:stCondLst>
                                            <p:cond delay="1808"/>
                                          </p:stCondLst>
                                        </p:cTn>
                                        <p:tgtEl>
                                          <p:spTgt spid="5"/>
                                        </p:tgtEl>
                                      </p:cBhvr>
                                      <p:to x="100000" y="95000"/>
                                    </p:animScale>
                                    <p:animScale>
                                      <p:cBhvr>
                                        <p:cTn id="41" dur="166" decel="50000">
                                          <p:stCondLst>
                                            <p:cond delay="1834"/>
                                          </p:stCondLst>
                                        </p:cTn>
                                        <p:tgtEl>
                                          <p:spTgt spid="5"/>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80">
                                          <p:stCondLst>
                                            <p:cond delay="0"/>
                                          </p:stCondLst>
                                        </p:cTn>
                                        <p:tgtEl>
                                          <p:spTgt spid="8"/>
                                        </p:tgtEl>
                                      </p:cBhvr>
                                    </p:animEffect>
                                    <p:anim calcmode="lin" valueType="num">
                                      <p:cBhvr>
                                        <p:cTn id="6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6" dur="26">
                                          <p:stCondLst>
                                            <p:cond delay="650"/>
                                          </p:stCondLst>
                                        </p:cTn>
                                        <p:tgtEl>
                                          <p:spTgt spid="8"/>
                                        </p:tgtEl>
                                      </p:cBhvr>
                                      <p:to x="100000" y="60000"/>
                                    </p:animScale>
                                    <p:animScale>
                                      <p:cBhvr>
                                        <p:cTn id="67" dur="166" decel="50000">
                                          <p:stCondLst>
                                            <p:cond delay="676"/>
                                          </p:stCondLst>
                                        </p:cTn>
                                        <p:tgtEl>
                                          <p:spTgt spid="8"/>
                                        </p:tgtEl>
                                      </p:cBhvr>
                                      <p:to x="100000" y="100000"/>
                                    </p:animScale>
                                    <p:animScale>
                                      <p:cBhvr>
                                        <p:cTn id="68" dur="26">
                                          <p:stCondLst>
                                            <p:cond delay="1312"/>
                                          </p:stCondLst>
                                        </p:cTn>
                                        <p:tgtEl>
                                          <p:spTgt spid="8"/>
                                        </p:tgtEl>
                                      </p:cBhvr>
                                      <p:to x="100000" y="80000"/>
                                    </p:animScale>
                                    <p:animScale>
                                      <p:cBhvr>
                                        <p:cTn id="69" dur="166" decel="50000">
                                          <p:stCondLst>
                                            <p:cond delay="1338"/>
                                          </p:stCondLst>
                                        </p:cTn>
                                        <p:tgtEl>
                                          <p:spTgt spid="8"/>
                                        </p:tgtEl>
                                      </p:cBhvr>
                                      <p:to x="100000" y="100000"/>
                                    </p:animScale>
                                    <p:animScale>
                                      <p:cBhvr>
                                        <p:cTn id="70" dur="26">
                                          <p:stCondLst>
                                            <p:cond delay="1642"/>
                                          </p:stCondLst>
                                        </p:cTn>
                                        <p:tgtEl>
                                          <p:spTgt spid="8"/>
                                        </p:tgtEl>
                                      </p:cBhvr>
                                      <p:to x="100000" y="90000"/>
                                    </p:animScale>
                                    <p:animScale>
                                      <p:cBhvr>
                                        <p:cTn id="71" dur="166" decel="50000">
                                          <p:stCondLst>
                                            <p:cond delay="1668"/>
                                          </p:stCondLst>
                                        </p:cTn>
                                        <p:tgtEl>
                                          <p:spTgt spid="8"/>
                                        </p:tgtEl>
                                      </p:cBhvr>
                                      <p:to x="100000" y="100000"/>
                                    </p:animScale>
                                    <p:animScale>
                                      <p:cBhvr>
                                        <p:cTn id="72" dur="26">
                                          <p:stCondLst>
                                            <p:cond delay="1808"/>
                                          </p:stCondLst>
                                        </p:cTn>
                                        <p:tgtEl>
                                          <p:spTgt spid="8"/>
                                        </p:tgtEl>
                                      </p:cBhvr>
                                      <p:to x="100000" y="95000"/>
                                    </p:animScale>
                                    <p:animScale>
                                      <p:cBhvr>
                                        <p:cTn id="73" dur="166" decel="50000">
                                          <p:stCondLst>
                                            <p:cond delay="1834"/>
                                          </p:stCondLst>
                                        </p:cTn>
                                        <p:tgtEl>
                                          <p:spTgt spid="8"/>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fade">
                                      <p:cBhvr>
                                        <p:cTn id="78" dur="1000"/>
                                        <p:tgtEl>
                                          <p:spTgt spid="10"/>
                                        </p:tgtEl>
                                      </p:cBhvr>
                                    </p:animEffect>
                                    <p:anim calcmode="lin" valueType="num">
                                      <p:cBhvr>
                                        <p:cTn id="79" dur="1000" fill="hold"/>
                                        <p:tgtEl>
                                          <p:spTgt spid="10"/>
                                        </p:tgtEl>
                                        <p:attrNameLst>
                                          <p:attrName>ppt_x</p:attrName>
                                        </p:attrNameLst>
                                      </p:cBhvr>
                                      <p:tavLst>
                                        <p:tav tm="0">
                                          <p:val>
                                            <p:strVal val="#ppt_x"/>
                                          </p:val>
                                        </p:tav>
                                        <p:tav tm="100000">
                                          <p:val>
                                            <p:strVal val="#ppt_x"/>
                                          </p:val>
                                        </p:tav>
                                      </p:tavLst>
                                    </p:anim>
                                    <p:anim calcmode="lin" valueType="num">
                                      <p:cBhvr>
                                        <p:cTn id="8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ppt_w</p:attrName>
                                        </p:attrNameLst>
                                      </p:cBhvr>
                                      <p:tavLst>
                                        <p:tav tm="0">
                                          <p:val>
                                            <p:fltVal val="0"/>
                                          </p:val>
                                        </p:tav>
                                        <p:tav tm="100000">
                                          <p:val>
                                            <p:strVal val="#ppt_w"/>
                                          </p:val>
                                        </p:tav>
                                      </p:tavLst>
                                    </p:anim>
                                    <p:anim calcmode="lin" valueType="num">
                                      <p:cBhvr>
                                        <p:cTn id="86" dur="500" fill="hold"/>
                                        <p:tgtEl>
                                          <p:spTgt spid="11"/>
                                        </p:tgtEl>
                                        <p:attrNameLst>
                                          <p:attrName>ppt_h</p:attrName>
                                        </p:attrNameLst>
                                      </p:cBhvr>
                                      <p:tavLst>
                                        <p:tav tm="0">
                                          <p:val>
                                            <p:fltVal val="0"/>
                                          </p:val>
                                        </p:tav>
                                        <p:tav tm="100000">
                                          <p:val>
                                            <p:strVal val="#ppt_h"/>
                                          </p:val>
                                        </p:tav>
                                      </p:tavLst>
                                    </p:anim>
                                    <p:animEffect transition="in" filter="fade">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wipe(down)">
                                      <p:cBhvr>
                                        <p:cTn id="92" dur="580">
                                          <p:stCondLst>
                                            <p:cond delay="0"/>
                                          </p:stCondLst>
                                        </p:cTn>
                                        <p:tgtEl>
                                          <p:spTgt spid="12"/>
                                        </p:tgtEl>
                                      </p:cBhvr>
                                    </p:animEffect>
                                    <p:anim calcmode="lin" valueType="num">
                                      <p:cBhvr>
                                        <p:cTn id="9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8" dur="26">
                                          <p:stCondLst>
                                            <p:cond delay="650"/>
                                          </p:stCondLst>
                                        </p:cTn>
                                        <p:tgtEl>
                                          <p:spTgt spid="12"/>
                                        </p:tgtEl>
                                      </p:cBhvr>
                                      <p:to x="100000" y="60000"/>
                                    </p:animScale>
                                    <p:animScale>
                                      <p:cBhvr>
                                        <p:cTn id="99" dur="166" decel="50000">
                                          <p:stCondLst>
                                            <p:cond delay="676"/>
                                          </p:stCondLst>
                                        </p:cTn>
                                        <p:tgtEl>
                                          <p:spTgt spid="12"/>
                                        </p:tgtEl>
                                      </p:cBhvr>
                                      <p:to x="100000" y="100000"/>
                                    </p:animScale>
                                    <p:animScale>
                                      <p:cBhvr>
                                        <p:cTn id="100" dur="26">
                                          <p:stCondLst>
                                            <p:cond delay="1312"/>
                                          </p:stCondLst>
                                        </p:cTn>
                                        <p:tgtEl>
                                          <p:spTgt spid="12"/>
                                        </p:tgtEl>
                                      </p:cBhvr>
                                      <p:to x="100000" y="80000"/>
                                    </p:animScale>
                                    <p:animScale>
                                      <p:cBhvr>
                                        <p:cTn id="101" dur="166" decel="50000">
                                          <p:stCondLst>
                                            <p:cond delay="1338"/>
                                          </p:stCondLst>
                                        </p:cTn>
                                        <p:tgtEl>
                                          <p:spTgt spid="12"/>
                                        </p:tgtEl>
                                      </p:cBhvr>
                                      <p:to x="100000" y="100000"/>
                                    </p:animScale>
                                    <p:animScale>
                                      <p:cBhvr>
                                        <p:cTn id="102" dur="26">
                                          <p:stCondLst>
                                            <p:cond delay="1642"/>
                                          </p:stCondLst>
                                        </p:cTn>
                                        <p:tgtEl>
                                          <p:spTgt spid="12"/>
                                        </p:tgtEl>
                                      </p:cBhvr>
                                      <p:to x="100000" y="90000"/>
                                    </p:animScale>
                                    <p:animScale>
                                      <p:cBhvr>
                                        <p:cTn id="103" dur="166" decel="50000">
                                          <p:stCondLst>
                                            <p:cond delay="1668"/>
                                          </p:stCondLst>
                                        </p:cTn>
                                        <p:tgtEl>
                                          <p:spTgt spid="12"/>
                                        </p:tgtEl>
                                      </p:cBhvr>
                                      <p:to x="100000" y="100000"/>
                                    </p:animScale>
                                    <p:animScale>
                                      <p:cBhvr>
                                        <p:cTn id="104" dur="26">
                                          <p:stCondLst>
                                            <p:cond delay="1808"/>
                                          </p:stCondLst>
                                        </p:cTn>
                                        <p:tgtEl>
                                          <p:spTgt spid="12"/>
                                        </p:tgtEl>
                                      </p:cBhvr>
                                      <p:to x="100000" y="95000"/>
                                    </p:animScale>
                                    <p:animScale>
                                      <p:cBhvr>
                                        <p:cTn id="105"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9" grpId="0" animBg="1"/>
      <p:bldP spid="10" grpId="0" animBg="1"/>
      <p:bldP spid="11" grpId="0" animBg="1"/>
      <p:bldP spid="1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1006764" y="1191491"/>
            <a:ext cx="10492509" cy="4525818"/>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Issues Districts have Encountered</a:t>
            </a:r>
            <a:endParaRPr lang="en-US" sz="3600" dirty="0"/>
          </a:p>
        </p:txBody>
      </p:sp>
    </p:spTree>
    <p:extLst>
      <p:ext uri="{BB962C8B-B14F-4D97-AF65-F5344CB8AC3E}">
        <p14:creationId xmlns:p14="http://schemas.microsoft.com/office/powerpoint/2010/main" val="3740563441"/>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04792611"/>
              </p:ext>
            </p:extLst>
          </p:nvPr>
        </p:nvGraphicFramePr>
        <p:xfrm>
          <a:off x="1283677" y="659423"/>
          <a:ext cx="9390185" cy="171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558561" y="3464238"/>
            <a:ext cx="7297616" cy="369332"/>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Determine if employee or independent contractor, disabled retiree</a:t>
            </a:r>
            <a:endParaRPr lang="en-US" sz="1800" dirty="0"/>
          </a:p>
        </p:txBody>
      </p:sp>
      <p:sp>
        <p:nvSpPr>
          <p:cNvPr id="4" name="TextBox 3"/>
          <p:cNvSpPr txBox="1"/>
          <p:nvPr/>
        </p:nvSpPr>
        <p:spPr>
          <a:xfrm>
            <a:off x="2558563" y="2690501"/>
            <a:ext cx="7297614" cy="646331"/>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Has it been 90 days since retirement?  If retired at the end of school year, retiree must wait 90 after school starts the next year.</a:t>
            </a:r>
            <a:endParaRPr lang="en-US" sz="1800" dirty="0"/>
          </a:p>
        </p:txBody>
      </p:sp>
      <p:sp>
        <p:nvSpPr>
          <p:cNvPr id="5" name="TextBox 4"/>
          <p:cNvSpPr txBox="1"/>
          <p:nvPr/>
        </p:nvSpPr>
        <p:spPr>
          <a:xfrm>
            <a:off x="2558561" y="4031370"/>
            <a:ext cx="5961183" cy="646331"/>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Obtain salary limitations from HR</a:t>
            </a:r>
          </a:p>
          <a:p>
            <a:pPr marL="285750" lvl="4" indent="-285750">
              <a:buFont typeface="Arial" panose="020B0604020202020204" pitchFamily="34" charset="0"/>
              <a:buChar char="•"/>
            </a:pPr>
            <a:r>
              <a:rPr lang="en-US" sz="1800" dirty="0" smtClean="0"/>
              <a:t>Keep a spreadsheet of limits and payments</a:t>
            </a:r>
            <a:endParaRPr lang="en-US" sz="1800" dirty="0"/>
          </a:p>
        </p:txBody>
      </p:sp>
    </p:spTree>
    <p:extLst>
      <p:ext uri="{BB962C8B-B14F-4D97-AF65-F5344CB8AC3E}">
        <p14:creationId xmlns:p14="http://schemas.microsoft.com/office/powerpoint/2010/main" val="215985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5936792"/>
              </p:ext>
            </p:extLst>
          </p:nvPr>
        </p:nvGraphicFramePr>
        <p:xfrm>
          <a:off x="1283677" y="659423"/>
          <a:ext cx="9390185" cy="171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558563" y="2690501"/>
            <a:ext cx="7297614"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Not allowed - PERS has to be paid</a:t>
            </a:r>
            <a:endParaRPr lang="en-US" sz="2400" dirty="0"/>
          </a:p>
        </p:txBody>
      </p:sp>
    </p:spTree>
    <p:extLst>
      <p:ext uri="{BB962C8B-B14F-4D97-AF65-F5344CB8AC3E}">
        <p14:creationId xmlns:p14="http://schemas.microsoft.com/office/powerpoint/2010/main" val="2018308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01944822"/>
              </p:ext>
            </p:extLst>
          </p:nvPr>
        </p:nvGraphicFramePr>
        <p:xfrm>
          <a:off x="1283677" y="659423"/>
          <a:ext cx="9390185" cy="171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523393" y="2373923"/>
            <a:ext cx="7297614"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Notify PERS – submit requested documentation</a:t>
            </a:r>
            <a:endParaRPr lang="en-US" sz="2400" dirty="0"/>
          </a:p>
        </p:txBody>
      </p:sp>
    </p:spTree>
    <p:extLst>
      <p:ext uri="{BB962C8B-B14F-4D97-AF65-F5344CB8AC3E}">
        <p14:creationId xmlns:p14="http://schemas.microsoft.com/office/powerpoint/2010/main" val="3574980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3392" y="2857501"/>
            <a:ext cx="7297614"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You paid PERS for an ineligible employee</a:t>
            </a:r>
            <a:endParaRPr lang="en-US" sz="2400" dirty="0"/>
          </a:p>
        </p:txBody>
      </p:sp>
      <p:graphicFrame>
        <p:nvGraphicFramePr>
          <p:cNvPr id="5" name="Diagram 4"/>
          <p:cNvGraphicFramePr/>
          <p:nvPr>
            <p:extLst>
              <p:ext uri="{D42A27DB-BD31-4B8C-83A1-F6EECF244321}">
                <p14:modId xmlns:p14="http://schemas.microsoft.com/office/powerpoint/2010/main" val="3044702634"/>
              </p:ext>
            </p:extLst>
          </p:nvPr>
        </p:nvGraphicFramePr>
        <p:xfrm>
          <a:off x="1477107" y="659423"/>
          <a:ext cx="9390185" cy="171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376246" y="3802744"/>
            <a:ext cx="644476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err="1" smtClean="0"/>
              <a:t>MyPERS</a:t>
            </a:r>
            <a:r>
              <a:rPr lang="en-US" sz="2400" dirty="0" smtClean="0"/>
              <a:t> Reporting will need to be adjusted</a:t>
            </a:r>
            <a:endParaRPr lang="en-US" sz="2400" dirty="0"/>
          </a:p>
        </p:txBody>
      </p:sp>
    </p:spTree>
    <p:extLst>
      <p:ext uri="{BB962C8B-B14F-4D97-AF65-F5344CB8AC3E}">
        <p14:creationId xmlns:p14="http://schemas.microsoft.com/office/powerpoint/2010/main" val="1441983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139959" y="842064"/>
            <a:ext cx="3163077" cy="448571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orbel"/>
              <a:buNone/>
            </a:pPr>
            <a:r>
              <a:rPr lang="en-US" sz="4400">
                <a:solidFill>
                  <a:schemeClr val="dk1"/>
                </a:solidFill>
              </a:rPr>
              <a:t>P</a:t>
            </a:r>
            <a:r>
              <a:rPr lang="en-US" sz="4400"/>
              <a:t>ublic </a:t>
            </a:r>
            <a:r>
              <a:rPr lang="en-US" sz="4400">
                <a:solidFill>
                  <a:schemeClr val="dk1"/>
                </a:solidFill>
              </a:rPr>
              <a:t>E</a:t>
            </a:r>
            <a:r>
              <a:rPr lang="en-US" sz="4400"/>
              <a:t>mployees </a:t>
            </a:r>
            <a:r>
              <a:rPr lang="en-US" sz="4400">
                <a:solidFill>
                  <a:schemeClr val="dk1"/>
                </a:solidFill>
              </a:rPr>
              <a:t>R</a:t>
            </a:r>
            <a:r>
              <a:rPr lang="en-US" sz="4400"/>
              <a:t>etirement </a:t>
            </a:r>
            <a:r>
              <a:rPr lang="en-US" sz="4400">
                <a:solidFill>
                  <a:schemeClr val="dk1"/>
                </a:solidFill>
              </a:rPr>
              <a:t>S</a:t>
            </a:r>
            <a:r>
              <a:rPr lang="en-US" sz="4400"/>
              <a:t>ystem</a:t>
            </a:r>
            <a:br>
              <a:rPr lang="en-US" sz="4400"/>
            </a:br>
            <a:r>
              <a:rPr lang="en-US" sz="4400"/>
              <a:t>(PERS)</a:t>
            </a:r>
            <a:endParaRPr/>
          </a:p>
        </p:txBody>
      </p:sp>
      <p:pic>
        <p:nvPicPr>
          <p:cNvPr id="95" name="Google Shape;95;p2"/>
          <p:cNvPicPr preferRelativeResize="0">
            <a:picLocks noGrp="1"/>
          </p:cNvPicPr>
          <p:nvPr>
            <p:ph type="pic" idx="2"/>
          </p:nvPr>
        </p:nvPicPr>
        <p:blipFill rotWithShape="1">
          <a:blip r:embed="rId3">
            <a:alphaModFix/>
          </a:blip>
          <a:srcRect t="17155" b="17155"/>
          <a:stretch/>
        </p:blipFill>
        <p:spPr>
          <a:xfrm>
            <a:off x="3570644" y="767419"/>
            <a:ext cx="8115230" cy="5330952"/>
          </a:xfrm>
          <a:prstGeom prst="rect">
            <a:avLst/>
          </a:prstGeom>
          <a:solidFill>
            <a:srgbClr val="BFBFBF"/>
          </a:solid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down)">
                                      <p:cBhvr>
                                        <p:cTn id="7" dur="580">
                                          <p:stCondLst>
                                            <p:cond delay="0"/>
                                          </p:stCondLst>
                                        </p:cTn>
                                        <p:tgtEl>
                                          <p:spTgt spid="95"/>
                                        </p:tgtEl>
                                      </p:cBhvr>
                                    </p:animEffect>
                                    <p:anim calcmode="lin" valueType="num">
                                      <p:cBhvr>
                                        <p:cTn id="8"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13" dur="26">
                                          <p:stCondLst>
                                            <p:cond delay="650"/>
                                          </p:stCondLst>
                                        </p:cTn>
                                        <p:tgtEl>
                                          <p:spTgt spid="95"/>
                                        </p:tgtEl>
                                      </p:cBhvr>
                                      <p:to x="100000" y="60000"/>
                                    </p:animScale>
                                    <p:animScale>
                                      <p:cBhvr>
                                        <p:cTn id="14" dur="166" decel="50000">
                                          <p:stCondLst>
                                            <p:cond delay="676"/>
                                          </p:stCondLst>
                                        </p:cTn>
                                        <p:tgtEl>
                                          <p:spTgt spid="95"/>
                                        </p:tgtEl>
                                      </p:cBhvr>
                                      <p:to x="100000" y="100000"/>
                                    </p:animScale>
                                    <p:animScale>
                                      <p:cBhvr>
                                        <p:cTn id="15" dur="26">
                                          <p:stCondLst>
                                            <p:cond delay="1312"/>
                                          </p:stCondLst>
                                        </p:cTn>
                                        <p:tgtEl>
                                          <p:spTgt spid="95"/>
                                        </p:tgtEl>
                                      </p:cBhvr>
                                      <p:to x="100000" y="80000"/>
                                    </p:animScale>
                                    <p:animScale>
                                      <p:cBhvr>
                                        <p:cTn id="16" dur="166" decel="50000">
                                          <p:stCondLst>
                                            <p:cond delay="1338"/>
                                          </p:stCondLst>
                                        </p:cTn>
                                        <p:tgtEl>
                                          <p:spTgt spid="95"/>
                                        </p:tgtEl>
                                      </p:cBhvr>
                                      <p:to x="100000" y="100000"/>
                                    </p:animScale>
                                    <p:animScale>
                                      <p:cBhvr>
                                        <p:cTn id="17" dur="26">
                                          <p:stCondLst>
                                            <p:cond delay="1642"/>
                                          </p:stCondLst>
                                        </p:cTn>
                                        <p:tgtEl>
                                          <p:spTgt spid="95"/>
                                        </p:tgtEl>
                                      </p:cBhvr>
                                      <p:to x="100000" y="90000"/>
                                    </p:animScale>
                                    <p:animScale>
                                      <p:cBhvr>
                                        <p:cTn id="18" dur="166" decel="50000">
                                          <p:stCondLst>
                                            <p:cond delay="1668"/>
                                          </p:stCondLst>
                                        </p:cTn>
                                        <p:tgtEl>
                                          <p:spTgt spid="95"/>
                                        </p:tgtEl>
                                      </p:cBhvr>
                                      <p:to x="100000" y="100000"/>
                                    </p:animScale>
                                    <p:animScale>
                                      <p:cBhvr>
                                        <p:cTn id="19" dur="26">
                                          <p:stCondLst>
                                            <p:cond delay="1808"/>
                                          </p:stCondLst>
                                        </p:cTn>
                                        <p:tgtEl>
                                          <p:spTgt spid="95"/>
                                        </p:tgtEl>
                                      </p:cBhvr>
                                      <p:to x="100000" y="95000"/>
                                    </p:animScale>
                                    <p:animScale>
                                      <p:cBhvr>
                                        <p:cTn id="20" dur="166" decel="50000">
                                          <p:stCondLst>
                                            <p:cond delay="1834"/>
                                          </p:stCondLst>
                                        </p:cTn>
                                        <p:tgtEl>
                                          <p:spTgt spid="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p:cNvSpPr txBox="1">
            <a:spLocks noGrp="1"/>
          </p:cNvSpPr>
          <p:nvPr>
            <p:ph type="title"/>
          </p:nvPr>
        </p:nvSpPr>
        <p:spPr>
          <a:xfrm>
            <a:off x="256032" y="1073019"/>
            <a:ext cx="2834640" cy="347260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Corbel"/>
              <a:buNone/>
            </a:pPr>
            <a:r>
              <a:rPr lang="en-US" u="sng" dirty="0">
                <a:solidFill>
                  <a:schemeClr val="lt1"/>
                </a:solidFill>
              </a:rPr>
              <a:t/>
            </a:r>
            <a:br>
              <a:rPr lang="en-US" u="sng" dirty="0">
                <a:solidFill>
                  <a:schemeClr val="lt1"/>
                </a:solidFill>
              </a:rPr>
            </a:br>
            <a:r>
              <a:rPr lang="en-US" u="sng" dirty="0">
                <a:solidFill>
                  <a:schemeClr val="lt1"/>
                </a:solidFill>
              </a:rPr>
              <a:t/>
            </a:r>
            <a:br>
              <a:rPr lang="en-US" u="sng" dirty="0">
                <a:solidFill>
                  <a:schemeClr val="lt1"/>
                </a:solidFill>
              </a:rPr>
            </a:br>
            <a:r>
              <a:rPr lang="en-US" sz="4400" dirty="0" smtClean="0">
                <a:solidFill>
                  <a:schemeClr val="lt1"/>
                </a:solidFill>
              </a:rPr>
              <a:t>EXAMPLES OF </a:t>
            </a:r>
            <a:br>
              <a:rPr lang="en-US" sz="4400" dirty="0" smtClean="0">
                <a:solidFill>
                  <a:schemeClr val="lt1"/>
                </a:solidFill>
              </a:rPr>
            </a:br>
            <a:r>
              <a:rPr lang="en-US" sz="4400" dirty="0" smtClean="0">
                <a:solidFill>
                  <a:schemeClr val="lt1"/>
                </a:solidFill>
              </a:rPr>
              <a:t>PAST ISSUES</a:t>
            </a:r>
            <a:br>
              <a:rPr lang="en-US" sz="4400" dirty="0" smtClean="0">
                <a:solidFill>
                  <a:schemeClr val="lt1"/>
                </a:solidFill>
              </a:rPr>
            </a:br>
            <a:r>
              <a:rPr lang="en-US" dirty="0">
                <a:solidFill>
                  <a:schemeClr val="lt1"/>
                </a:solidFill>
              </a:rPr>
              <a:t/>
            </a:r>
            <a:br>
              <a:rPr lang="en-US" dirty="0">
                <a:solidFill>
                  <a:schemeClr val="lt1"/>
                </a:solidFill>
              </a:rPr>
            </a:br>
            <a:endParaRPr dirty="0"/>
          </a:p>
        </p:txBody>
      </p:sp>
      <p:sp>
        <p:nvSpPr>
          <p:cNvPr id="3" name="TextBox 2"/>
          <p:cNvSpPr txBox="1"/>
          <p:nvPr/>
        </p:nvSpPr>
        <p:spPr>
          <a:xfrm>
            <a:off x="4273061" y="1213339"/>
            <a:ext cx="6260124" cy="4042132"/>
          </a:xfrm>
          <a:prstGeom prst="rect">
            <a:avLst/>
          </a:prstGeom>
          <a:noFill/>
        </p:spPr>
        <p:txBody>
          <a:bodyPr wrap="square" rtlCol="0">
            <a:spAutoFit/>
          </a:bodyPr>
          <a:lstStyle/>
          <a:p>
            <a:pPr lvl="0">
              <a:lnSpc>
                <a:spcPct val="90000"/>
              </a:lnSpc>
              <a:spcBef>
                <a:spcPts val="1200"/>
              </a:spcBef>
              <a:buSzPts val="2000"/>
            </a:pPr>
            <a:endParaRPr lang="en-US" sz="2000" dirty="0"/>
          </a:p>
          <a:p>
            <a:pPr marL="685800" lvl="1" indent="-182880">
              <a:lnSpc>
                <a:spcPct val="90000"/>
              </a:lnSpc>
              <a:spcBef>
                <a:spcPts val="250"/>
              </a:spcBef>
              <a:buSzPts val="1800"/>
              <a:buChar char="●"/>
            </a:pPr>
            <a:r>
              <a:rPr lang="en-US" sz="2000" dirty="0"/>
              <a:t>Employee ‘Apple’ is no longer a retiree. She had been working 5.5 hours a day as a part-time employee. She has now exceeded working 80 hours a month consecutively, therefore, she is eligible for benefits. Payroll will be contacting her to complete her health, life and PERS paperwork prior to next payroll run.</a:t>
            </a:r>
          </a:p>
          <a:p>
            <a:pPr marL="1143000" lvl="2" indent="-182880">
              <a:lnSpc>
                <a:spcPct val="90000"/>
              </a:lnSpc>
              <a:spcBef>
                <a:spcPts val="500"/>
              </a:spcBef>
              <a:buSzPts val="1600"/>
              <a:buChar char="●"/>
            </a:pPr>
            <a:r>
              <a:rPr lang="en-US" sz="2000" b="1" dirty="0"/>
              <a:t>REMINDER</a:t>
            </a:r>
            <a:r>
              <a:rPr lang="en-US" sz="2000" dirty="0"/>
              <a:t> - A POSITIVE ADJUSTMENT TO PRIOR 18 MOS WILL NEED TO BE MADE TO COVER THE MONTHS THE 80+ HOURS WERE WORKED AND WERE BENEFIT ELIGIBLE</a:t>
            </a:r>
          </a:p>
          <a:p>
            <a:endParaRPr lang="en-US" sz="1600" dirty="0"/>
          </a:p>
        </p:txBody>
      </p:sp>
    </p:spTree>
    <p:extLst>
      <p:ext uri="{BB962C8B-B14F-4D97-AF65-F5344CB8AC3E}">
        <p14:creationId xmlns:p14="http://schemas.microsoft.com/office/powerpoint/2010/main" val="30753158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txBox="1"/>
          <p:nvPr/>
        </p:nvSpPr>
        <p:spPr>
          <a:xfrm>
            <a:off x="3366654" y="681643"/>
            <a:ext cx="5212080" cy="584775"/>
          </a:xfrm>
          <a:prstGeom prst="rect">
            <a:avLst/>
          </a:prstGeom>
          <a:solidFill>
            <a:srgbClr val="8BD5E4"/>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smtClean="0">
                <a:solidFill>
                  <a:schemeClr val="dk1"/>
                </a:solidFill>
                <a:latin typeface="Corbel"/>
                <a:ea typeface="Corbel"/>
                <a:cs typeface="Corbel"/>
                <a:sym typeface="Corbel"/>
              </a:rPr>
              <a:t>EXAMPLE OF PAST ISSUES</a:t>
            </a:r>
            <a:endParaRPr sz="3200" dirty="0">
              <a:solidFill>
                <a:schemeClr val="dk1"/>
              </a:solidFill>
              <a:latin typeface="Corbel"/>
              <a:ea typeface="Corbel"/>
              <a:cs typeface="Corbel"/>
              <a:sym typeface="Corbel"/>
            </a:endParaRPr>
          </a:p>
        </p:txBody>
      </p:sp>
      <p:sp>
        <p:nvSpPr>
          <p:cNvPr id="137" name="Google Shape;137;p8"/>
          <p:cNvSpPr txBox="1"/>
          <p:nvPr/>
        </p:nvSpPr>
        <p:spPr>
          <a:xfrm>
            <a:off x="1724890" y="1590769"/>
            <a:ext cx="8495607"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dirty="0">
                <a:solidFill>
                  <a:schemeClr val="dk1"/>
                </a:solidFill>
                <a:latin typeface="Corbel"/>
                <a:ea typeface="Corbel"/>
                <a:cs typeface="Corbel"/>
                <a:sym typeface="Corbel"/>
              </a:rPr>
              <a:t>PT EMPLOYEES THAT ARE WORKING FT WITH ANOTHER PERS COVERED AGENCY: </a:t>
            </a:r>
            <a:endParaRPr sz="1800" dirty="0">
              <a:solidFill>
                <a:schemeClr val="dk1"/>
              </a:solidFill>
              <a:latin typeface="Corbel"/>
              <a:ea typeface="Corbel"/>
              <a:cs typeface="Corbel"/>
              <a:sym typeface="Corbel"/>
            </a:endParaRPr>
          </a:p>
          <a:p>
            <a:pPr marL="0" marR="0" lvl="0" indent="0" algn="l" rtl="0">
              <a:spcBef>
                <a:spcPts val="0"/>
              </a:spcBef>
              <a:spcAft>
                <a:spcPts val="0"/>
              </a:spcAft>
              <a:buNone/>
            </a:pPr>
            <a:endParaRPr sz="1800" dirty="0">
              <a:solidFill>
                <a:schemeClr val="dk1"/>
              </a:solidFill>
              <a:latin typeface="Corbel"/>
              <a:ea typeface="Corbel"/>
              <a:cs typeface="Corbel"/>
              <a:sym typeface="Corbel"/>
            </a:endParaRPr>
          </a:p>
          <a:p>
            <a:pPr marL="0" marR="0" lvl="0" indent="0" algn="l" rtl="0">
              <a:spcBef>
                <a:spcPts val="0"/>
              </a:spcBef>
              <a:spcAft>
                <a:spcPts val="0"/>
              </a:spcAft>
              <a:buNone/>
            </a:pPr>
            <a:r>
              <a:rPr lang="en-US" sz="1800" u="sng" dirty="0">
                <a:solidFill>
                  <a:schemeClr val="dk1"/>
                </a:solidFill>
                <a:latin typeface="Corbel"/>
                <a:ea typeface="Corbel"/>
                <a:cs typeface="Corbel"/>
                <a:sym typeface="Corbel"/>
              </a:rPr>
              <a:t>EXAMPLE</a:t>
            </a:r>
            <a:r>
              <a:rPr lang="en-US" sz="1800" dirty="0">
                <a:solidFill>
                  <a:schemeClr val="dk1"/>
                </a:solidFill>
                <a:latin typeface="Corbel"/>
                <a:ea typeface="Corbel"/>
                <a:cs typeface="Corbel"/>
                <a:sym typeface="Corbel"/>
              </a:rPr>
              <a:t>:  MR. ‘FEBRUARY’ IS FULL-TIME WITH THE CITY OF EAGLES (PERS ACTIVE) AND IS WORKING PT WITH TIGER SCHOOL DISTRICT</a:t>
            </a:r>
            <a:endParaRPr sz="1800" dirty="0">
              <a:solidFill>
                <a:schemeClr val="dk1"/>
              </a:solidFill>
              <a:latin typeface="Corbel"/>
              <a:ea typeface="Corbel"/>
              <a:cs typeface="Corbel"/>
              <a:sym typeface="Corbel"/>
            </a:endParaRPr>
          </a:p>
          <a:p>
            <a:pPr marL="0" marR="0" lvl="0" indent="0" algn="l" rtl="0">
              <a:spcBef>
                <a:spcPts val="0"/>
              </a:spcBef>
              <a:spcAft>
                <a:spcPts val="0"/>
              </a:spcAft>
              <a:buNone/>
            </a:pPr>
            <a:r>
              <a:rPr lang="en-US" sz="1800" dirty="0">
                <a:solidFill>
                  <a:schemeClr val="dk1"/>
                </a:solidFill>
                <a:latin typeface="Corbel"/>
                <a:ea typeface="Corbel"/>
                <a:cs typeface="Corbel"/>
                <a:sym typeface="Corbel"/>
              </a:rPr>
              <a:t>YOU WOULD CODE MR. FEBRUARY’S WAGES AS A WC 01 FOR REGULAR WAGES SINCE HE IS ACTIVE WITH THE PERS RETIREMENT SYSTEM. RETIREMENT WILL BE WITHHELD ON HIS PT WAGES.</a:t>
            </a:r>
            <a:endParaRPr dirty="0"/>
          </a:p>
          <a:p>
            <a:pPr marL="0" marR="0" lvl="0" indent="0" algn="l" rtl="0">
              <a:spcBef>
                <a:spcPts val="0"/>
              </a:spcBef>
              <a:spcAft>
                <a:spcPts val="0"/>
              </a:spcAft>
              <a:buNone/>
            </a:pPr>
            <a:r>
              <a:rPr lang="en-US" sz="1800" dirty="0">
                <a:solidFill>
                  <a:schemeClr val="dk1"/>
                </a:solidFill>
                <a:latin typeface="Corbel"/>
                <a:ea typeface="Corbel"/>
                <a:cs typeface="Corbel"/>
                <a:sym typeface="Corbel"/>
              </a:rPr>
              <a:t> </a:t>
            </a:r>
            <a:endParaRPr dirty="0"/>
          </a:p>
          <a:p>
            <a:pPr marL="0" marR="0" lvl="0" indent="0" algn="l" rtl="0">
              <a:spcBef>
                <a:spcPts val="0"/>
              </a:spcBef>
              <a:spcAft>
                <a:spcPts val="0"/>
              </a:spcAft>
              <a:buNone/>
            </a:pPr>
            <a:r>
              <a:rPr lang="en-US" sz="1800" dirty="0">
                <a:solidFill>
                  <a:schemeClr val="dk1"/>
                </a:solidFill>
                <a:latin typeface="Corbel"/>
                <a:ea typeface="Corbel"/>
                <a:cs typeface="Corbel"/>
                <a:sym typeface="Corbel"/>
              </a:rPr>
              <a:t>EMPLOYEES SWITCHING FROM PT TO FULL-TIME ARE LISTED IN PERS WITH FORM 4A (NON-COVERED EMPLOYMENT ACKNOWLEDGMENT). BE SURE AND OFFER BENEFITS ASAP AND SUBMIT THE FORM 1 &amp; 1B. </a:t>
            </a:r>
            <a:endParaRPr sz="1800" dirty="0">
              <a:solidFill>
                <a:schemeClr val="dk1"/>
              </a:solidFill>
              <a:latin typeface="Corbel"/>
              <a:ea typeface="Corbel"/>
              <a:cs typeface="Corbel"/>
              <a:sym typeface="Corbel"/>
            </a:endParaRPr>
          </a:p>
          <a:p>
            <a:pPr marL="0" marR="0" lvl="0" indent="0" algn="l" rtl="0">
              <a:spcBef>
                <a:spcPts val="0"/>
              </a:spcBef>
              <a:spcAft>
                <a:spcPts val="0"/>
              </a:spcAft>
              <a:buNone/>
            </a:pPr>
            <a:r>
              <a:rPr lang="en-US" sz="1800" dirty="0">
                <a:solidFill>
                  <a:schemeClr val="dk1"/>
                </a:solidFill>
                <a:latin typeface="Corbel"/>
                <a:ea typeface="Corbel"/>
                <a:cs typeface="Corbel"/>
                <a:sym typeface="Corbel"/>
              </a:rPr>
              <a:t>YOU WILL GET AN ERROR ON THE PERS MONTHLY REPORTING IF NOT REPORTED.</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p:cTn id="7" dur="500" fill="hold"/>
                                        <p:tgtEl>
                                          <p:spTgt spid="136"/>
                                        </p:tgtEl>
                                        <p:attrNameLst>
                                          <p:attrName>ppt_w</p:attrName>
                                        </p:attrNameLst>
                                      </p:cBhvr>
                                      <p:tavLst>
                                        <p:tav tm="0">
                                          <p:val>
                                            <p:fltVal val="0"/>
                                          </p:val>
                                        </p:tav>
                                        <p:tav tm="100000">
                                          <p:val>
                                            <p:strVal val="#ppt_w"/>
                                          </p:val>
                                        </p:tav>
                                      </p:tavLst>
                                    </p:anim>
                                    <p:anim calcmode="lin" valueType="num">
                                      <p:cBhvr>
                                        <p:cTn id="8" dur="500" fill="hold"/>
                                        <p:tgtEl>
                                          <p:spTgt spid="136"/>
                                        </p:tgtEl>
                                        <p:attrNameLst>
                                          <p:attrName>ppt_h</p:attrName>
                                        </p:attrNameLst>
                                      </p:cBhvr>
                                      <p:tavLst>
                                        <p:tav tm="0">
                                          <p:val>
                                            <p:fltVal val="0"/>
                                          </p:val>
                                        </p:tav>
                                        <p:tav tm="100000">
                                          <p:val>
                                            <p:strVal val="#ppt_h"/>
                                          </p:val>
                                        </p:tav>
                                      </p:tavLst>
                                    </p:anim>
                                    <p:animEffect transition="in" filter="fade">
                                      <p:cBhvr>
                                        <p:cTn id="9" dur="500"/>
                                        <p:tgtEl>
                                          <p:spTgt spid="13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37"/>
                                        </p:tgtEl>
                                        <p:attrNameLst>
                                          <p:attrName>style.visibility</p:attrName>
                                        </p:attrNameLst>
                                      </p:cBhvr>
                                      <p:to>
                                        <p:strVal val="visible"/>
                                      </p:to>
                                    </p:set>
                                    <p:animEffect transition="in" filter="randombar(horizontal)">
                                      <p:cBhvr>
                                        <p:cTn id="1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HELPFUL INFORMATION</a:t>
            </a:r>
            <a:endParaRPr lang="en-US" dirty="0"/>
          </a:p>
        </p:txBody>
      </p:sp>
    </p:spTree>
    <p:extLst>
      <p:ext uri="{BB962C8B-B14F-4D97-AF65-F5344CB8AC3E}">
        <p14:creationId xmlns:p14="http://schemas.microsoft.com/office/powerpoint/2010/main" val="2372220304"/>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p:nvPr/>
        </p:nvSpPr>
        <p:spPr>
          <a:xfrm>
            <a:off x="179794" y="834889"/>
            <a:ext cx="3993502" cy="58477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orbel"/>
                <a:ea typeface="Corbel"/>
                <a:cs typeface="Corbel"/>
                <a:sym typeface="Corbel"/>
              </a:rPr>
              <a:t>Payroll contacted Ms. Gina Yost in PERS Benefits Department, and she forwarded a copy of the </a:t>
            </a:r>
            <a:r>
              <a:rPr lang="en-US" sz="1800" b="1" dirty="0">
                <a:solidFill>
                  <a:schemeClr val="dk1"/>
                </a:solidFill>
                <a:latin typeface="Corbel"/>
                <a:ea typeface="Corbel"/>
                <a:cs typeface="Corbel"/>
                <a:sym typeface="Corbel"/>
              </a:rPr>
              <a:t>Return to Work Guide for Retirees</a:t>
            </a:r>
            <a:r>
              <a:rPr lang="en-US" sz="1800" dirty="0">
                <a:solidFill>
                  <a:schemeClr val="dk1"/>
                </a:solidFill>
                <a:latin typeface="Corbel"/>
                <a:ea typeface="Corbel"/>
                <a:cs typeface="Corbel"/>
                <a:sym typeface="Corbel"/>
              </a:rPr>
              <a:t>. </a:t>
            </a:r>
            <a:endParaRPr lang="en-US" sz="1800" dirty="0" smtClean="0">
              <a:solidFill>
                <a:schemeClr val="dk1"/>
              </a:solidFill>
              <a:latin typeface="Corbel"/>
              <a:ea typeface="Corbel"/>
              <a:cs typeface="Corbel"/>
              <a:sym typeface="Corbel"/>
            </a:endParaRPr>
          </a:p>
          <a:p>
            <a:pPr marL="0" marR="0" lvl="0" indent="0" algn="l" rtl="0">
              <a:spcBef>
                <a:spcPts val="0"/>
              </a:spcBef>
              <a:spcAft>
                <a:spcPts val="0"/>
              </a:spcAft>
              <a:buNone/>
            </a:pPr>
            <a:endParaRPr sz="1800" dirty="0">
              <a:solidFill>
                <a:schemeClr val="dk1"/>
              </a:solidFill>
              <a:latin typeface="Corbel"/>
              <a:ea typeface="Corbel"/>
              <a:cs typeface="Corbel"/>
              <a:sym typeface="Corbel"/>
            </a:endParaRPr>
          </a:p>
          <a:p>
            <a:pPr marL="0" marR="0" lvl="0" indent="0" algn="l" rtl="0">
              <a:spcBef>
                <a:spcPts val="0"/>
              </a:spcBef>
              <a:spcAft>
                <a:spcPts val="0"/>
              </a:spcAft>
              <a:buNone/>
            </a:pPr>
            <a:r>
              <a:rPr lang="en-US" sz="1800" dirty="0">
                <a:solidFill>
                  <a:schemeClr val="dk1"/>
                </a:solidFill>
                <a:latin typeface="Corbel"/>
                <a:ea typeface="Corbel"/>
                <a:cs typeface="Corbel"/>
                <a:sym typeface="Corbel"/>
              </a:rPr>
              <a:t>As long as the retiree in question is on disability, your agency will not report their wages through the </a:t>
            </a:r>
            <a:r>
              <a:rPr lang="en-US" sz="1800" dirty="0" err="1">
                <a:solidFill>
                  <a:schemeClr val="dk1"/>
                </a:solidFill>
                <a:latin typeface="Corbel"/>
                <a:ea typeface="Corbel"/>
                <a:cs typeface="Corbel"/>
                <a:sym typeface="Corbel"/>
              </a:rPr>
              <a:t>MyPERS</a:t>
            </a:r>
            <a:r>
              <a:rPr lang="en-US" sz="1800" dirty="0">
                <a:solidFill>
                  <a:schemeClr val="dk1"/>
                </a:solidFill>
                <a:latin typeface="Corbel"/>
                <a:ea typeface="Corbel"/>
                <a:cs typeface="Corbel"/>
                <a:sym typeface="Corbel"/>
              </a:rPr>
              <a:t> report. </a:t>
            </a:r>
            <a:endParaRPr lang="en-US" sz="1800" dirty="0" smtClean="0">
              <a:solidFill>
                <a:schemeClr val="dk1"/>
              </a:solidFill>
              <a:latin typeface="Corbel"/>
              <a:ea typeface="Corbel"/>
              <a:cs typeface="Corbel"/>
              <a:sym typeface="Corbel"/>
            </a:endParaRPr>
          </a:p>
          <a:p>
            <a:pPr marL="0" marR="0" lvl="0" indent="0" algn="l" rtl="0">
              <a:spcBef>
                <a:spcPts val="0"/>
              </a:spcBef>
              <a:spcAft>
                <a:spcPts val="0"/>
              </a:spcAft>
              <a:buNone/>
            </a:pPr>
            <a:endParaRPr sz="1800" dirty="0">
              <a:solidFill>
                <a:schemeClr val="dk1"/>
              </a:solidFill>
              <a:latin typeface="Corbel"/>
              <a:ea typeface="Corbel"/>
              <a:cs typeface="Corbel"/>
              <a:sym typeface="Corbel"/>
            </a:endParaRPr>
          </a:p>
          <a:p>
            <a:pPr marL="0" marR="0" lvl="0" indent="0" algn="l" rtl="0">
              <a:spcBef>
                <a:spcPts val="0"/>
              </a:spcBef>
              <a:spcAft>
                <a:spcPts val="0"/>
              </a:spcAft>
              <a:buNone/>
            </a:pPr>
            <a:r>
              <a:rPr lang="en-US" sz="1800" dirty="0">
                <a:solidFill>
                  <a:schemeClr val="dk1"/>
                </a:solidFill>
                <a:latin typeface="Corbel"/>
                <a:ea typeface="Corbel"/>
                <a:cs typeface="Corbel"/>
                <a:sym typeface="Corbel"/>
              </a:rPr>
              <a:t>However, if the retiree is no longer a disability retiree, then the normal reemployment rule applies to reporting their part-time wages through the </a:t>
            </a:r>
            <a:r>
              <a:rPr lang="en-US" sz="1800" dirty="0" err="1">
                <a:solidFill>
                  <a:schemeClr val="dk1"/>
                </a:solidFill>
                <a:latin typeface="Corbel"/>
                <a:ea typeface="Corbel"/>
                <a:cs typeface="Corbel"/>
                <a:sym typeface="Corbel"/>
              </a:rPr>
              <a:t>MyPERS</a:t>
            </a:r>
            <a:r>
              <a:rPr lang="en-US" sz="1800" dirty="0">
                <a:solidFill>
                  <a:schemeClr val="dk1"/>
                </a:solidFill>
                <a:latin typeface="Corbel"/>
                <a:ea typeface="Corbel"/>
                <a:cs typeface="Corbel"/>
                <a:sym typeface="Corbel"/>
              </a:rPr>
              <a:t> report. </a:t>
            </a:r>
            <a:endParaRPr sz="1800" dirty="0">
              <a:solidFill>
                <a:schemeClr val="dk1"/>
              </a:solidFill>
              <a:latin typeface="Corbel"/>
              <a:ea typeface="Corbel"/>
              <a:cs typeface="Corbel"/>
              <a:sym typeface="Corbel"/>
            </a:endParaRPr>
          </a:p>
          <a:p>
            <a:pPr marL="0" marR="0" lvl="0" indent="0" algn="l" rtl="0">
              <a:spcBef>
                <a:spcPts val="0"/>
              </a:spcBef>
              <a:spcAft>
                <a:spcPts val="0"/>
              </a:spcAft>
              <a:buNone/>
            </a:pPr>
            <a:endParaRPr sz="1800" dirty="0">
              <a:solidFill>
                <a:schemeClr val="dk1"/>
              </a:solidFill>
              <a:latin typeface="Corbel"/>
              <a:ea typeface="Corbel"/>
              <a:cs typeface="Corbel"/>
              <a:sym typeface="Corbel"/>
            </a:endParaRPr>
          </a:p>
          <a:p>
            <a:pPr marL="0" marR="0" lvl="0" indent="0" algn="l" rtl="0">
              <a:spcBef>
                <a:spcPts val="0"/>
              </a:spcBef>
              <a:spcAft>
                <a:spcPts val="0"/>
              </a:spcAft>
              <a:buNone/>
            </a:pPr>
            <a:r>
              <a:rPr lang="en-US" sz="1800" dirty="0">
                <a:solidFill>
                  <a:schemeClr val="dk1"/>
                </a:solidFill>
                <a:latin typeface="Corbel"/>
                <a:ea typeface="Corbel"/>
                <a:cs typeface="Corbel"/>
                <a:sym typeface="Corbel"/>
              </a:rPr>
              <a:t>Please </a:t>
            </a:r>
            <a:r>
              <a:rPr lang="en-US" sz="1800" dirty="0" smtClean="0">
                <a:solidFill>
                  <a:schemeClr val="dk1"/>
                </a:solidFill>
                <a:latin typeface="Corbel"/>
                <a:ea typeface="Corbel"/>
                <a:cs typeface="Corbel"/>
                <a:sym typeface="Corbel"/>
              </a:rPr>
              <a:t>see info </a:t>
            </a:r>
            <a:r>
              <a:rPr lang="en-US" sz="1800" b="1" dirty="0" smtClean="0">
                <a:solidFill>
                  <a:schemeClr val="dk1"/>
                </a:solidFill>
                <a:latin typeface="Corbel"/>
                <a:ea typeface="Corbel"/>
                <a:cs typeface="Corbel"/>
                <a:sym typeface="Corbel"/>
              </a:rPr>
              <a:t>regarding </a:t>
            </a:r>
            <a:r>
              <a:rPr lang="en-US" sz="1800" b="1" dirty="0">
                <a:solidFill>
                  <a:schemeClr val="dk1"/>
                </a:solidFill>
                <a:latin typeface="Corbel"/>
                <a:ea typeface="Corbel"/>
                <a:cs typeface="Corbel"/>
                <a:sym typeface="Corbel"/>
              </a:rPr>
              <a:t>Disability Retirees</a:t>
            </a:r>
            <a:r>
              <a:rPr lang="en-US" sz="1800" dirty="0" smtClean="0">
                <a:solidFill>
                  <a:schemeClr val="dk1"/>
                </a:solidFill>
                <a:latin typeface="Corbel"/>
                <a:ea typeface="Corbel"/>
                <a:cs typeface="Corbel"/>
                <a:sym typeface="Corbel"/>
              </a:rPr>
              <a:t>.</a:t>
            </a:r>
          </a:p>
          <a:p>
            <a:pPr marL="0" marR="0" lvl="0" indent="0" algn="l" rtl="0">
              <a:spcBef>
                <a:spcPts val="0"/>
              </a:spcBef>
              <a:spcAft>
                <a:spcPts val="0"/>
              </a:spcAft>
              <a:buNone/>
            </a:pPr>
            <a:endParaRPr lang="en-US" sz="1800" dirty="0">
              <a:solidFill>
                <a:schemeClr val="dk1"/>
              </a:solidFill>
              <a:latin typeface="Corbel"/>
              <a:sym typeface="Corbel"/>
            </a:endParaRPr>
          </a:p>
          <a:p>
            <a:pPr marL="0" marR="0" lvl="0" indent="0" algn="l" rtl="0">
              <a:spcBef>
                <a:spcPts val="0"/>
              </a:spcBef>
              <a:spcAft>
                <a:spcPts val="0"/>
              </a:spcAft>
              <a:buNone/>
            </a:pPr>
            <a:r>
              <a:rPr lang="en-US" sz="1600" dirty="0" smtClean="0">
                <a:solidFill>
                  <a:schemeClr val="dk1"/>
                </a:solidFill>
                <a:latin typeface="Corbel"/>
                <a:sym typeface="Corbel"/>
              </a:rPr>
              <a:t>Excerpt from the PERS ‘Thinking of Returning to Work’ Guide</a:t>
            </a:r>
            <a:endParaRPr sz="1600" dirty="0"/>
          </a:p>
        </p:txBody>
      </p:sp>
      <p:sp>
        <p:nvSpPr>
          <p:cNvPr id="143" name="Google Shape;143;p9"/>
          <p:cNvSpPr txBox="1"/>
          <p:nvPr/>
        </p:nvSpPr>
        <p:spPr>
          <a:xfrm>
            <a:off x="5383764" y="834889"/>
            <a:ext cx="6428792" cy="59093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dirty="0">
                <a:solidFill>
                  <a:schemeClr val="dk1"/>
                </a:solidFill>
                <a:latin typeface="Corbel"/>
                <a:ea typeface="Corbel"/>
                <a:cs typeface="Corbel"/>
                <a:sym typeface="Corbel"/>
              </a:rPr>
              <a:t>**Disability Retirees**</a:t>
            </a:r>
            <a:endParaRPr sz="1800" dirty="0">
              <a:solidFill>
                <a:schemeClr val="dk1"/>
              </a:solidFill>
              <a:latin typeface="Corbel"/>
              <a:ea typeface="Corbel"/>
              <a:cs typeface="Corbel"/>
              <a:sym typeface="Corbel"/>
            </a:endParaRPr>
          </a:p>
          <a:p>
            <a:pPr marL="0" marR="0" lvl="0" indent="0" algn="l" rtl="0">
              <a:spcBef>
                <a:spcPts val="0"/>
              </a:spcBef>
              <a:spcAft>
                <a:spcPts val="0"/>
              </a:spcAft>
              <a:buNone/>
            </a:pPr>
            <a:r>
              <a:rPr lang="en-US" sz="1800" i="1" dirty="0">
                <a:solidFill>
                  <a:schemeClr val="dk1"/>
                </a:solidFill>
                <a:latin typeface="Corbel"/>
                <a:ea typeface="Corbel"/>
                <a:cs typeface="Corbel"/>
                <a:sym typeface="Corbel"/>
              </a:rPr>
              <a:t>Disability retirement benefit recipients may work and earn no more than the difference between their average compensation before retirement and the benefit amount paid after retirement, excluding Cost-of-Living Adjustments. </a:t>
            </a:r>
            <a:endParaRPr sz="1800" i="1" dirty="0">
              <a:solidFill>
                <a:schemeClr val="dk1"/>
              </a:solidFill>
              <a:latin typeface="Corbel"/>
              <a:ea typeface="Corbel"/>
              <a:cs typeface="Corbel"/>
              <a:sym typeface="Corbel"/>
            </a:endParaRPr>
          </a:p>
          <a:p>
            <a:pPr marL="0" marR="0" lvl="0" indent="0" algn="l" rtl="0">
              <a:spcBef>
                <a:spcPts val="0"/>
              </a:spcBef>
              <a:spcAft>
                <a:spcPts val="0"/>
              </a:spcAft>
              <a:buNone/>
            </a:pPr>
            <a:endParaRPr sz="1800" i="1" dirty="0">
              <a:solidFill>
                <a:schemeClr val="dk1"/>
              </a:solidFill>
              <a:latin typeface="Corbel"/>
              <a:ea typeface="Corbel"/>
              <a:cs typeface="Corbel"/>
              <a:sym typeface="Corbel"/>
            </a:endParaRPr>
          </a:p>
          <a:p>
            <a:pPr marL="0" marR="0" lvl="0" indent="0" algn="l" rtl="0">
              <a:spcBef>
                <a:spcPts val="0"/>
              </a:spcBef>
              <a:spcAft>
                <a:spcPts val="0"/>
              </a:spcAft>
              <a:buNone/>
            </a:pPr>
            <a:r>
              <a:rPr lang="en-US" sz="1800" i="1" dirty="0">
                <a:solidFill>
                  <a:schemeClr val="dk1"/>
                </a:solidFill>
                <a:latin typeface="Corbel"/>
                <a:ea typeface="Corbel"/>
                <a:cs typeface="Corbel"/>
                <a:sym typeface="Corbel"/>
              </a:rPr>
              <a:t>Disability retirees cannot be re-employed in the same general position from which they retired or in a position with similar job requirements.</a:t>
            </a:r>
            <a:endParaRPr dirty="0"/>
          </a:p>
          <a:p>
            <a:pPr marL="0" marR="0" lvl="0" indent="0" algn="l" rtl="0">
              <a:spcBef>
                <a:spcPts val="0"/>
              </a:spcBef>
              <a:spcAft>
                <a:spcPts val="0"/>
              </a:spcAft>
              <a:buNone/>
            </a:pPr>
            <a:endParaRPr sz="1800" i="1" dirty="0">
              <a:solidFill>
                <a:schemeClr val="dk1"/>
              </a:solidFill>
              <a:latin typeface="Corbel"/>
              <a:ea typeface="Corbel"/>
              <a:cs typeface="Corbel"/>
              <a:sym typeface="Corbel"/>
            </a:endParaRPr>
          </a:p>
          <a:p>
            <a:pPr marL="0" marR="0" lvl="0" indent="0" algn="l" rtl="0">
              <a:spcBef>
                <a:spcPts val="0"/>
              </a:spcBef>
              <a:spcAft>
                <a:spcPts val="0"/>
              </a:spcAft>
              <a:buNone/>
            </a:pPr>
            <a:r>
              <a:rPr lang="en-US" sz="1800" i="1" dirty="0">
                <a:solidFill>
                  <a:schemeClr val="dk1"/>
                </a:solidFill>
                <a:latin typeface="Corbel"/>
                <a:ea typeface="Corbel"/>
                <a:cs typeface="Corbel"/>
                <a:sym typeface="Corbel"/>
              </a:rPr>
              <a:t>These income restrictions apply until the benefit converts to a service retirement benefit, at which time normal reemployment</a:t>
            </a:r>
            <a:endParaRPr dirty="0"/>
          </a:p>
          <a:p>
            <a:pPr marL="0" marR="0" lvl="0" indent="0" algn="l" rtl="0">
              <a:spcBef>
                <a:spcPts val="0"/>
              </a:spcBef>
              <a:spcAft>
                <a:spcPts val="0"/>
              </a:spcAft>
              <a:buNone/>
            </a:pPr>
            <a:r>
              <a:rPr lang="en-US" sz="1800" i="1" dirty="0">
                <a:solidFill>
                  <a:schemeClr val="dk1"/>
                </a:solidFill>
                <a:latin typeface="Corbel"/>
                <a:ea typeface="Corbel"/>
                <a:cs typeface="Corbel"/>
                <a:sym typeface="Corbel"/>
              </a:rPr>
              <a:t>rules apply. If retired under the Age Limited Plan, their benefits convert at age 60. If they retired under the tiered plan, their</a:t>
            </a:r>
            <a:endParaRPr dirty="0"/>
          </a:p>
          <a:p>
            <a:pPr marL="0" marR="0" lvl="0" indent="0" algn="l" rtl="0">
              <a:spcBef>
                <a:spcPts val="0"/>
              </a:spcBef>
              <a:spcAft>
                <a:spcPts val="0"/>
              </a:spcAft>
              <a:buNone/>
            </a:pPr>
            <a:r>
              <a:rPr lang="en-US" sz="1800" i="1" dirty="0">
                <a:solidFill>
                  <a:schemeClr val="dk1"/>
                </a:solidFill>
                <a:latin typeface="Corbel"/>
                <a:ea typeface="Corbel"/>
                <a:cs typeface="Corbel"/>
                <a:sym typeface="Corbel"/>
              </a:rPr>
              <a:t>benefits convert at the end of a temporary period. This limitation applies to earned income only, not passive income such as</a:t>
            </a:r>
            <a:endParaRPr dirty="0"/>
          </a:p>
          <a:p>
            <a:pPr marL="0" marR="0" lvl="0" indent="0" algn="l" rtl="0">
              <a:spcBef>
                <a:spcPts val="0"/>
              </a:spcBef>
              <a:spcAft>
                <a:spcPts val="0"/>
              </a:spcAft>
              <a:buNone/>
            </a:pPr>
            <a:r>
              <a:rPr lang="en-US" sz="1800" i="1" dirty="0">
                <a:solidFill>
                  <a:schemeClr val="dk1"/>
                </a:solidFill>
                <a:latin typeface="Corbel"/>
                <a:ea typeface="Corbel"/>
                <a:cs typeface="Corbel"/>
                <a:sym typeface="Corbel"/>
              </a:rPr>
              <a:t>interest income or Social Security income.</a:t>
            </a:r>
            <a:endParaRPr dirty="0"/>
          </a:p>
          <a:p>
            <a:pPr marL="0" marR="0" lvl="0" indent="0" algn="l" rtl="0">
              <a:spcBef>
                <a:spcPts val="0"/>
              </a:spcBef>
              <a:spcAft>
                <a:spcPts val="0"/>
              </a:spcAft>
              <a:buNone/>
            </a:pPr>
            <a:endParaRPr sz="1800" i="1" dirty="0">
              <a:solidFill>
                <a:schemeClr val="dk1"/>
              </a:solidFill>
              <a:latin typeface="Corbel"/>
              <a:ea typeface="Corbel"/>
              <a:cs typeface="Corbel"/>
              <a:sym typeface="Corbel"/>
            </a:endParaRPr>
          </a:p>
          <a:p>
            <a:pPr marL="0" marR="0" lvl="0" indent="0" algn="l" rtl="0">
              <a:spcBef>
                <a:spcPts val="0"/>
              </a:spcBef>
              <a:spcAft>
                <a:spcPts val="0"/>
              </a:spcAft>
              <a:buNone/>
            </a:pPr>
            <a:r>
              <a:rPr lang="en-US" sz="1800" i="1" dirty="0">
                <a:solidFill>
                  <a:schemeClr val="dk1"/>
                </a:solidFill>
                <a:latin typeface="Corbel"/>
                <a:ea typeface="Corbel"/>
                <a:cs typeface="Corbel"/>
                <a:sym typeface="Corbel"/>
              </a:rPr>
              <a:t>Disability retirees must annually submit copies of their federal income tax returns and other supporting income earnings</a:t>
            </a:r>
            <a:endParaRPr dirty="0"/>
          </a:p>
          <a:p>
            <a:pPr marL="0" marR="0" lvl="0" indent="0" algn="l" rtl="0">
              <a:spcBef>
                <a:spcPts val="0"/>
              </a:spcBef>
              <a:spcAft>
                <a:spcPts val="0"/>
              </a:spcAft>
              <a:buNone/>
            </a:pPr>
            <a:r>
              <a:rPr lang="en-US" sz="1800" i="1" dirty="0">
                <a:solidFill>
                  <a:schemeClr val="dk1"/>
                </a:solidFill>
                <a:latin typeface="Corbel"/>
                <a:ea typeface="Corbel"/>
                <a:cs typeface="Corbel"/>
                <a:sym typeface="Corbel"/>
              </a:rPr>
              <a:t>documents.</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anim calcmode="lin" valueType="num">
                                      <p:cBhvr>
                                        <p:cTn id="8" dur="1000" fill="hold"/>
                                        <p:tgtEl>
                                          <p:spTgt spid="143"/>
                                        </p:tgtEl>
                                        <p:attrNameLst>
                                          <p:attrName>ppt_x</p:attrName>
                                        </p:attrNameLst>
                                      </p:cBhvr>
                                      <p:tavLst>
                                        <p:tav tm="0">
                                          <p:val>
                                            <p:strVal val="#ppt_x"/>
                                          </p:val>
                                        </p:tav>
                                        <p:tav tm="100000">
                                          <p:val>
                                            <p:strVal val="#ppt_x"/>
                                          </p:val>
                                        </p:tav>
                                      </p:tavLst>
                                    </p:anim>
                                    <p:anim calcmode="lin" valueType="num">
                                      <p:cBhvr>
                                        <p:cTn id="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 Audit</a:t>
            </a:r>
            <a:endParaRPr lang="en-US" dirty="0"/>
          </a:p>
        </p:txBody>
      </p:sp>
    </p:spTree>
    <p:extLst>
      <p:ext uri="{BB962C8B-B14F-4D97-AF65-F5344CB8AC3E}">
        <p14:creationId xmlns:p14="http://schemas.microsoft.com/office/powerpoint/2010/main" val="15067023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06784609"/>
              </p:ext>
            </p:extLst>
          </p:nvPr>
        </p:nvGraphicFramePr>
        <p:xfrm>
          <a:off x="6270504" y="668216"/>
          <a:ext cx="4402206" cy="5697660"/>
        </p:xfrm>
        <a:graphic>
          <a:graphicData uri="http://schemas.openxmlformats.org/presentationml/2006/ole">
            <mc:AlternateContent xmlns:mc="http://schemas.openxmlformats.org/markup-compatibility/2006">
              <mc:Choice xmlns:v="urn:schemas-microsoft-com:vml" Requires="v">
                <p:oleObj spid="_x0000_s1046" name="Acrobat Document" r:id="rId3" imgW="5829300" imgH="7543800" progId="Acrobat.Document.DC">
                  <p:embed/>
                </p:oleObj>
              </mc:Choice>
              <mc:Fallback>
                <p:oleObj name="Acrobat Document" r:id="rId3" imgW="5829300" imgH="7543800" progId="Acrobat.Document.DC">
                  <p:embed/>
                  <p:pic>
                    <p:nvPicPr>
                      <p:cNvPr id="0" name=""/>
                      <p:cNvPicPr/>
                      <p:nvPr/>
                    </p:nvPicPr>
                    <p:blipFill>
                      <a:blip r:embed="rId4"/>
                      <a:stretch>
                        <a:fillRect/>
                      </a:stretch>
                    </p:blipFill>
                    <p:spPr>
                      <a:xfrm>
                        <a:off x="6270504" y="668216"/>
                        <a:ext cx="4402206" cy="5697660"/>
                      </a:xfrm>
                      <a:prstGeom prst="rect">
                        <a:avLst/>
                      </a:prstGeom>
                    </p:spPr>
                  </p:pic>
                </p:oleObj>
              </mc:Fallback>
            </mc:AlternateContent>
          </a:graphicData>
        </a:graphic>
      </p:graphicFrame>
      <p:sp>
        <p:nvSpPr>
          <p:cNvPr id="3" name="TextBox 2"/>
          <p:cNvSpPr txBox="1"/>
          <p:nvPr/>
        </p:nvSpPr>
        <p:spPr>
          <a:xfrm>
            <a:off x="395653" y="654724"/>
            <a:ext cx="5556739" cy="4708981"/>
          </a:xfrm>
          <a:prstGeom prst="rect">
            <a:avLst/>
          </a:prstGeom>
          <a:solidFill>
            <a:schemeClr val="accent1"/>
          </a:solidFill>
        </p:spPr>
        <p:txBody>
          <a:bodyPr wrap="square" rtlCol="0">
            <a:spAutoFit/>
          </a:bodyPr>
          <a:lstStyle/>
          <a:p>
            <a:r>
              <a:rPr lang="en-US" sz="6000" dirty="0" smtClean="0">
                <a:ln w="0"/>
                <a:solidFill>
                  <a:srgbClr val="FF0000"/>
                </a:solidFill>
                <a:effectLst>
                  <a:outerShdw blurRad="38100" dist="25400" dir="5400000" algn="ctr" rotWithShape="0">
                    <a:srgbClr val="6E747A">
                      <a:alpha val="43000"/>
                    </a:srgbClr>
                  </a:outerShdw>
                </a:effectLst>
                <a:latin typeface="Berlin Sans FB" panose="020E0602020502020306" pitchFamily="34" charset="0"/>
              </a:rPr>
              <a:t>NOTIFICATION LETTER </a:t>
            </a:r>
          </a:p>
          <a:p>
            <a:r>
              <a:rPr lang="en-US" sz="6000" dirty="0" smtClean="0">
                <a:ln w="0"/>
                <a:solidFill>
                  <a:srgbClr val="FF0000"/>
                </a:solidFill>
                <a:effectLst>
                  <a:outerShdw blurRad="38100" dist="25400" dir="5400000" algn="ctr" rotWithShape="0">
                    <a:srgbClr val="6E747A">
                      <a:alpha val="43000"/>
                    </a:srgbClr>
                  </a:outerShdw>
                </a:effectLst>
                <a:latin typeface="Berlin Sans FB" panose="020E0602020502020306" pitchFamily="34" charset="0"/>
              </a:rPr>
              <a:t>OF </a:t>
            </a:r>
          </a:p>
          <a:p>
            <a:r>
              <a:rPr lang="en-US" sz="6000" dirty="0" smtClean="0">
                <a:ln w="0"/>
                <a:solidFill>
                  <a:srgbClr val="FF0000"/>
                </a:solidFill>
                <a:effectLst>
                  <a:outerShdw blurRad="38100" dist="25400" dir="5400000" algn="ctr" rotWithShape="0">
                    <a:srgbClr val="6E747A">
                      <a:alpha val="43000"/>
                    </a:srgbClr>
                  </a:outerShdw>
                </a:effectLst>
                <a:latin typeface="Berlin Sans FB" panose="020E0602020502020306" pitchFamily="34" charset="0"/>
              </a:rPr>
              <a:t>PERS </a:t>
            </a:r>
          </a:p>
          <a:p>
            <a:r>
              <a:rPr lang="en-US" sz="6000" dirty="0" smtClean="0">
                <a:ln w="0"/>
                <a:solidFill>
                  <a:srgbClr val="FF0000"/>
                </a:solidFill>
                <a:effectLst>
                  <a:outerShdw blurRad="38100" dist="25400" dir="5400000" algn="ctr" rotWithShape="0">
                    <a:srgbClr val="6E747A">
                      <a:alpha val="43000"/>
                    </a:srgbClr>
                  </a:outerShdw>
                </a:effectLst>
                <a:latin typeface="Berlin Sans FB" panose="020E0602020502020306" pitchFamily="34" charset="0"/>
              </a:rPr>
              <a:t>AUDIT</a:t>
            </a:r>
            <a:endParaRPr lang="en-US" sz="6000" dirty="0">
              <a:ln w="0"/>
              <a:solidFill>
                <a:srgbClr val="FF0000"/>
              </a:solidFill>
              <a:effectLst>
                <a:outerShdw blurRad="38100" dist="25400" dir="5400000" algn="ctr" rotWithShape="0">
                  <a:srgbClr val="6E747A">
                    <a:alpha val="43000"/>
                  </a:srgbClr>
                </a:outerShdw>
              </a:effectLst>
              <a:latin typeface="Berlin Sans FB" panose="020E0602020502020306" pitchFamily="34" charset="0"/>
            </a:endParaRPr>
          </a:p>
        </p:txBody>
      </p:sp>
    </p:spTree>
    <p:extLst>
      <p:ext uri="{BB962C8B-B14F-4D97-AF65-F5344CB8AC3E}">
        <p14:creationId xmlns:p14="http://schemas.microsoft.com/office/powerpoint/2010/main" val="30925525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455508775"/>
              </p:ext>
            </p:extLst>
          </p:nvPr>
        </p:nvGraphicFramePr>
        <p:xfrm>
          <a:off x="1268124" y="719138"/>
          <a:ext cx="4186237" cy="5418137"/>
        </p:xfrm>
        <a:graphic>
          <a:graphicData uri="http://schemas.openxmlformats.org/presentationml/2006/ole">
            <mc:AlternateContent xmlns:mc="http://schemas.openxmlformats.org/markup-compatibility/2006">
              <mc:Choice xmlns:v="urn:schemas-microsoft-com:vml" Requires="v">
                <p:oleObj spid="_x0000_s2087" name="Acrobat Document" r:id="rId3" imgW="5829300" imgH="7543800" progId="Acrobat.Document.DC">
                  <p:embed/>
                </p:oleObj>
              </mc:Choice>
              <mc:Fallback>
                <p:oleObj name="Acrobat Document" r:id="rId3" imgW="5829300" imgH="7543800" progId="Acrobat.Document.DC">
                  <p:embed/>
                  <p:pic>
                    <p:nvPicPr>
                      <p:cNvPr id="0" name=""/>
                      <p:cNvPicPr/>
                      <p:nvPr/>
                    </p:nvPicPr>
                    <p:blipFill>
                      <a:blip r:embed="rId4"/>
                      <a:stretch>
                        <a:fillRect/>
                      </a:stretch>
                    </p:blipFill>
                    <p:spPr>
                      <a:xfrm>
                        <a:off x="1268124" y="719138"/>
                        <a:ext cx="4186237" cy="5418137"/>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048964920"/>
              </p:ext>
            </p:extLst>
          </p:nvPr>
        </p:nvGraphicFramePr>
        <p:xfrm>
          <a:off x="6930015" y="719138"/>
          <a:ext cx="4186237" cy="5418137"/>
        </p:xfrm>
        <a:graphic>
          <a:graphicData uri="http://schemas.openxmlformats.org/presentationml/2006/ole">
            <mc:AlternateContent xmlns:mc="http://schemas.openxmlformats.org/markup-compatibility/2006">
              <mc:Choice xmlns:v="urn:schemas-microsoft-com:vml" Requires="v">
                <p:oleObj spid="_x0000_s2088" name="Acrobat Document" r:id="rId5" imgW="5829300" imgH="7543800" progId="Acrobat.Document.DC">
                  <p:embed/>
                </p:oleObj>
              </mc:Choice>
              <mc:Fallback>
                <p:oleObj name="Acrobat Document" r:id="rId5" imgW="5829300" imgH="7543800" progId="Acrobat.Document.DC">
                  <p:embed/>
                  <p:pic>
                    <p:nvPicPr>
                      <p:cNvPr id="0" name=""/>
                      <p:cNvPicPr/>
                      <p:nvPr/>
                    </p:nvPicPr>
                    <p:blipFill>
                      <a:blip r:embed="rId6"/>
                      <a:stretch>
                        <a:fillRect/>
                      </a:stretch>
                    </p:blipFill>
                    <p:spPr>
                      <a:xfrm>
                        <a:off x="6930015" y="719138"/>
                        <a:ext cx="4186237" cy="5418137"/>
                      </a:xfrm>
                      <a:prstGeom prst="rect">
                        <a:avLst/>
                      </a:prstGeom>
                    </p:spPr>
                  </p:pic>
                </p:oleObj>
              </mc:Fallback>
            </mc:AlternateContent>
          </a:graphicData>
        </a:graphic>
      </p:graphicFrame>
    </p:spTree>
    <p:extLst>
      <p:ext uri="{BB962C8B-B14F-4D97-AF65-F5344CB8AC3E}">
        <p14:creationId xmlns:p14="http://schemas.microsoft.com/office/powerpoint/2010/main" val="318915544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290" y="405342"/>
            <a:ext cx="11186747" cy="923330"/>
          </a:xfrm>
          <a:prstGeom prst="rect">
            <a:avLst/>
          </a:prstGeom>
          <a:solidFill>
            <a:schemeClr val="accent1"/>
          </a:solidFill>
        </p:spPr>
        <p:txBody>
          <a:bodyPr wrap="square" rtlCol="0">
            <a:spAutoFit/>
          </a:bodyPr>
          <a:lstStyle/>
          <a:p>
            <a:r>
              <a:rPr lang="en-US" sz="5400" dirty="0" smtClean="0">
                <a:ln w="0"/>
                <a:solidFill>
                  <a:srgbClr val="FF0000"/>
                </a:solidFill>
                <a:effectLst>
                  <a:outerShdw blurRad="38100" dist="25400" dir="5400000" algn="ctr" rotWithShape="0">
                    <a:srgbClr val="6E747A">
                      <a:alpha val="43000"/>
                    </a:srgbClr>
                  </a:outerShdw>
                </a:effectLst>
                <a:latin typeface="Berlin Sans FB" panose="020E0602020502020306" pitchFamily="34" charset="0"/>
              </a:rPr>
              <a:t>SAMPLE EMPLOYEE LIST</a:t>
            </a:r>
            <a:endParaRPr lang="en-US" sz="5400" dirty="0">
              <a:ln w="0"/>
              <a:solidFill>
                <a:srgbClr val="FF0000"/>
              </a:solidFill>
              <a:effectLst>
                <a:outerShdw blurRad="38100" dist="25400" dir="5400000" algn="ctr" rotWithShape="0">
                  <a:srgbClr val="6E747A">
                    <a:alpha val="43000"/>
                  </a:srgbClr>
                </a:outerShdw>
              </a:effectLst>
              <a:latin typeface="Berlin Sans FB" panose="020E0602020502020306"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346579795"/>
              </p:ext>
            </p:extLst>
          </p:nvPr>
        </p:nvGraphicFramePr>
        <p:xfrm>
          <a:off x="2268681" y="1328672"/>
          <a:ext cx="7543800" cy="5238383"/>
        </p:xfrm>
        <a:graphic>
          <a:graphicData uri="http://schemas.openxmlformats.org/presentationml/2006/ole">
            <mc:AlternateContent xmlns:mc="http://schemas.openxmlformats.org/markup-compatibility/2006">
              <mc:Choice xmlns:v="urn:schemas-microsoft-com:vml" Requires="v">
                <p:oleObj spid="_x0000_s3091" name="Acrobat Document" r:id="rId3" imgW="7543800" imgH="5829300" progId="Acrobat.Document.DC">
                  <p:embed/>
                </p:oleObj>
              </mc:Choice>
              <mc:Fallback>
                <p:oleObj name="Acrobat Document" r:id="rId3" imgW="7543800" imgH="5829300" progId="Acrobat.Document.DC">
                  <p:embed/>
                  <p:pic>
                    <p:nvPicPr>
                      <p:cNvPr id="0" name=""/>
                      <p:cNvPicPr/>
                      <p:nvPr/>
                    </p:nvPicPr>
                    <p:blipFill>
                      <a:blip r:embed="rId4"/>
                      <a:stretch>
                        <a:fillRect/>
                      </a:stretch>
                    </p:blipFill>
                    <p:spPr>
                      <a:xfrm>
                        <a:off x="2268681" y="1328672"/>
                        <a:ext cx="7543800" cy="5238383"/>
                      </a:xfrm>
                      <a:prstGeom prst="rect">
                        <a:avLst/>
                      </a:prstGeom>
                    </p:spPr>
                  </p:pic>
                </p:oleObj>
              </mc:Fallback>
            </mc:AlternateContent>
          </a:graphicData>
        </a:graphic>
      </p:graphicFrame>
    </p:spTree>
    <p:extLst>
      <p:ext uri="{BB962C8B-B14F-4D97-AF65-F5344CB8AC3E}">
        <p14:creationId xmlns:p14="http://schemas.microsoft.com/office/powerpoint/2010/main" val="9469496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5800" y="986203"/>
            <a:ext cx="7620000" cy="4762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5900"/>
              <a:buFont typeface="Corbel"/>
              <a:buNone/>
            </a:pPr>
            <a:r>
              <a:rPr lang="en-US" dirty="0" smtClean="0"/>
              <a:t>DEFINITIONS</a:t>
            </a:r>
            <a:endParaRPr dirty="0"/>
          </a:p>
        </p:txBody>
      </p:sp>
    </p:spTree>
    <p:extLst>
      <p:ext uri="{BB962C8B-B14F-4D97-AF65-F5344CB8AC3E}">
        <p14:creationId xmlns:p14="http://schemas.microsoft.com/office/powerpoint/2010/main" val="1953562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5400"/>
              <a:buFont typeface="Corbel"/>
              <a:buNone/>
            </a:pPr>
            <a:r>
              <a:rPr lang="en-US" sz="5400"/>
              <a:t>Payroll</a:t>
            </a:r>
            <a:r>
              <a:rPr lang="en-US"/>
              <a:t/>
            </a:r>
            <a:br>
              <a:rPr lang="en-US"/>
            </a:br>
            <a:r>
              <a:rPr lang="en-US"/>
              <a:t/>
            </a:r>
            <a:br>
              <a:rPr lang="en-US"/>
            </a:br>
            <a:endParaRPr/>
          </a:p>
        </p:txBody>
      </p:sp>
      <p:pic>
        <p:nvPicPr>
          <p:cNvPr id="101" name="Google Shape;101;p3"/>
          <p:cNvPicPr preferRelativeResize="0">
            <a:picLocks noGrp="1"/>
          </p:cNvPicPr>
          <p:nvPr>
            <p:ph type="body" idx="1"/>
          </p:nvPr>
        </p:nvPicPr>
        <p:blipFill rotWithShape="1">
          <a:blip r:embed="rId3">
            <a:alphaModFix/>
          </a:blip>
          <a:srcRect/>
          <a:stretch/>
        </p:blipFill>
        <p:spPr>
          <a:xfrm>
            <a:off x="3867150" y="2451646"/>
            <a:ext cx="3475038" cy="1954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2" name="Google Shape;102;p3"/>
          <p:cNvSpPr txBox="1">
            <a:spLocks noGrp="1"/>
          </p:cNvSpPr>
          <p:nvPr>
            <p:ph type="body" idx="2"/>
          </p:nvPr>
        </p:nvSpPr>
        <p:spPr>
          <a:xfrm>
            <a:off x="7818120" y="755781"/>
            <a:ext cx="3474720" cy="5393092"/>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5400"/>
              <a:buNone/>
            </a:pPr>
            <a:r>
              <a:rPr lang="en-US" sz="5400" dirty="0">
                <a:solidFill>
                  <a:schemeClr val="lt1"/>
                </a:solidFill>
              </a:rPr>
              <a:t>Human Resources</a:t>
            </a:r>
            <a:r>
              <a:rPr lang="en-US" dirty="0"/>
              <a:t/>
            </a:r>
            <a:br>
              <a:rPr lang="en-US" dirty="0"/>
            </a:br>
            <a:r>
              <a:rPr lang="en-US" dirty="0"/>
              <a:t/>
            </a:r>
            <a:br>
              <a:rPr lang="en-US" dirty="0"/>
            </a:br>
            <a:endParaRPr dirty="0"/>
          </a:p>
        </p:txBody>
      </p:sp>
      <p:sp>
        <p:nvSpPr>
          <p:cNvPr id="103" name="Google Shape;103;p3"/>
          <p:cNvSpPr txBox="1"/>
          <p:nvPr/>
        </p:nvSpPr>
        <p:spPr>
          <a:xfrm>
            <a:off x="3867151" y="839755"/>
            <a:ext cx="3475038" cy="646331"/>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dirty="0">
                <a:solidFill>
                  <a:schemeClr val="dk1"/>
                </a:solidFill>
                <a:latin typeface="Corbel"/>
                <a:ea typeface="Corbel"/>
                <a:cs typeface="Corbel"/>
                <a:sym typeface="Corbel"/>
              </a:rPr>
              <a:t>Bridging the Gap</a:t>
            </a:r>
            <a:endParaRPr sz="3600" dirty="0">
              <a:solidFill>
                <a:schemeClr val="dk1"/>
              </a:solidFill>
              <a:latin typeface="Corbel"/>
              <a:ea typeface="Corbel"/>
              <a:cs typeface="Corbel"/>
              <a:sym typeface="Corbe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41274" y="297452"/>
            <a:ext cx="5943600" cy="6419850"/>
          </a:xfrm>
          <a:prstGeom prst="rect">
            <a:avLst/>
          </a:prstGeom>
        </p:spPr>
      </p:pic>
      <p:sp>
        <p:nvSpPr>
          <p:cNvPr id="5" name="TextBox 4"/>
          <p:cNvSpPr txBox="1"/>
          <p:nvPr/>
        </p:nvSpPr>
        <p:spPr>
          <a:xfrm>
            <a:off x="901337" y="1245219"/>
            <a:ext cx="3409406" cy="4154984"/>
          </a:xfrm>
          <a:prstGeom prst="rect">
            <a:avLst/>
          </a:prstGeom>
          <a:solidFill>
            <a:schemeClr val="accent1">
              <a:lumMod val="60000"/>
              <a:lumOff val="40000"/>
            </a:schemeClr>
          </a:solidFill>
          <a:effectLst/>
        </p:spPr>
        <p:txBody>
          <a:bodyPr wrap="square" rtlCol="0">
            <a:spAutoFit/>
          </a:bodyPr>
          <a:lstStyle/>
          <a:p>
            <a:r>
              <a:rPr lang="en-US" sz="4000" dirty="0" smtClean="0"/>
              <a:t>RETIRED</a:t>
            </a:r>
            <a:r>
              <a:rPr lang="en-US" sz="3200" dirty="0" smtClean="0"/>
              <a:t> – Adj. </a:t>
            </a:r>
          </a:p>
          <a:p>
            <a:r>
              <a:rPr lang="en-US" sz="3200" dirty="0" smtClean="0"/>
              <a:t>1. The Ability To Do What I Want When I Want (See Also: Not My Problem Anymore)</a:t>
            </a:r>
            <a:endParaRPr lang="en-US" sz="3200" dirty="0"/>
          </a:p>
        </p:txBody>
      </p:sp>
    </p:spTree>
    <p:extLst>
      <p:ext uri="{BB962C8B-B14F-4D97-AF65-F5344CB8AC3E}">
        <p14:creationId xmlns:p14="http://schemas.microsoft.com/office/powerpoint/2010/main" val="1235901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485" y="757381"/>
            <a:ext cx="7315200" cy="1986003"/>
          </a:xfrm>
        </p:spPr>
        <p:txBody>
          <a:bodyPr/>
          <a:lstStyle/>
          <a:p>
            <a:r>
              <a:rPr lang="en-US" dirty="0" smtClean="0"/>
              <a:t>How Do You Bridge the Gap?</a:t>
            </a:r>
            <a:endParaRPr lang="en-US" dirty="0"/>
          </a:p>
        </p:txBody>
      </p:sp>
      <p:pic>
        <p:nvPicPr>
          <p:cNvPr id="4" name="Picture 3" descr="Grammar &amp; Usage - Excelsior College OW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743384"/>
            <a:ext cx="5582055" cy="33364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HeroicExtremeLeftFacing"/>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51576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10477" y="1350972"/>
            <a:ext cx="5416869"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COMMUNICATE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8" name="Rectangle 7"/>
          <p:cNvSpPr/>
          <p:nvPr/>
        </p:nvSpPr>
        <p:spPr>
          <a:xfrm>
            <a:off x="2714117" y="2773372"/>
            <a:ext cx="6579045" cy="1107996"/>
          </a:xfrm>
          <a:prstGeom prst="rect">
            <a:avLst/>
          </a:prstGeom>
          <a:noFill/>
        </p:spPr>
        <p:txBody>
          <a:bodyPr wrap="none" lIns="91440" tIns="45720" rIns="91440" bIns="45720">
            <a:spAutoFit/>
          </a:bodyPr>
          <a:lstStyle/>
          <a:p>
            <a:pPr algn="ctr"/>
            <a:r>
              <a:rPr lang="en-US" sz="6600" b="0" cap="none" spc="0" dirty="0" smtClean="0">
                <a:ln w="0"/>
                <a:solidFill>
                  <a:schemeClr val="accent1"/>
                </a:solidFill>
                <a:effectLst>
                  <a:outerShdw blurRad="38100" dist="25400" dir="5400000" algn="ctr" rotWithShape="0">
                    <a:srgbClr val="6E747A">
                      <a:alpha val="43000"/>
                    </a:srgbClr>
                  </a:outerShdw>
                </a:effectLst>
              </a:rPr>
              <a:t>COMMUNICATE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9" name="Rectangle 8"/>
          <p:cNvSpPr/>
          <p:nvPr/>
        </p:nvSpPr>
        <p:spPr>
          <a:xfrm>
            <a:off x="2036046" y="4519045"/>
            <a:ext cx="7935186" cy="1323439"/>
          </a:xfrm>
          <a:prstGeom prst="rect">
            <a:avLst/>
          </a:prstGeom>
          <a:noFill/>
        </p:spPr>
        <p:txBody>
          <a:bodyPr wrap="none" lIns="91440" tIns="45720" rIns="91440" bIns="45720">
            <a:spAutoFit/>
          </a:bodyPr>
          <a:lstStyle/>
          <a:p>
            <a:pPr algn="ctr"/>
            <a:r>
              <a:rPr lang="en-US" sz="8000" b="0" cap="none" spc="0" dirty="0" smtClean="0">
                <a:ln w="0"/>
                <a:solidFill>
                  <a:schemeClr val="accent1"/>
                </a:solidFill>
                <a:effectLst>
                  <a:outerShdw blurRad="38100" dist="25400" dir="5400000" algn="ctr" rotWithShape="0">
                    <a:srgbClr val="6E747A">
                      <a:alpha val="43000"/>
                    </a:srgbClr>
                  </a:outerShdw>
                </a:effectLst>
              </a:rPr>
              <a:t>COMMUNICATE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04448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circle(in)">
                                      <p:cBhvr>
                                        <p:cTn id="14" dur="20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down)">
                                      <p:cBhvr>
                                        <p:cTn id="19" dur="580">
                                          <p:stCondLst>
                                            <p:cond delay="0"/>
                                          </p:stCondLst>
                                        </p:cTn>
                                        <p:tgtEl>
                                          <p:spTgt spid="9">
                                            <p:txEl>
                                              <p:pRg st="0" end="0"/>
                                            </p:txEl>
                                          </p:spTgt>
                                        </p:tgtEl>
                                      </p:cBhvr>
                                    </p:animEffect>
                                    <p:anim calcmode="lin" valueType="num">
                                      <p:cBhvr>
                                        <p:cTn id="20"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xEl>
                                              <p:pRg st="0" end="0"/>
                                            </p:txEl>
                                          </p:spTgt>
                                        </p:tgtEl>
                                      </p:cBhvr>
                                      <p:to x="100000" y="60000"/>
                                    </p:animScale>
                                    <p:animScale>
                                      <p:cBhvr>
                                        <p:cTn id="26" dur="166" decel="50000">
                                          <p:stCondLst>
                                            <p:cond delay="676"/>
                                          </p:stCondLst>
                                        </p:cTn>
                                        <p:tgtEl>
                                          <p:spTgt spid="9">
                                            <p:txEl>
                                              <p:pRg st="0" end="0"/>
                                            </p:txEl>
                                          </p:spTgt>
                                        </p:tgtEl>
                                      </p:cBhvr>
                                      <p:to x="100000" y="100000"/>
                                    </p:animScale>
                                    <p:animScale>
                                      <p:cBhvr>
                                        <p:cTn id="27" dur="26">
                                          <p:stCondLst>
                                            <p:cond delay="1312"/>
                                          </p:stCondLst>
                                        </p:cTn>
                                        <p:tgtEl>
                                          <p:spTgt spid="9">
                                            <p:txEl>
                                              <p:pRg st="0" end="0"/>
                                            </p:txEl>
                                          </p:spTgt>
                                        </p:tgtEl>
                                      </p:cBhvr>
                                      <p:to x="100000" y="80000"/>
                                    </p:animScale>
                                    <p:animScale>
                                      <p:cBhvr>
                                        <p:cTn id="28" dur="166" decel="50000">
                                          <p:stCondLst>
                                            <p:cond delay="1338"/>
                                          </p:stCondLst>
                                        </p:cTn>
                                        <p:tgtEl>
                                          <p:spTgt spid="9">
                                            <p:txEl>
                                              <p:pRg st="0" end="0"/>
                                            </p:txEl>
                                          </p:spTgt>
                                        </p:tgtEl>
                                      </p:cBhvr>
                                      <p:to x="100000" y="100000"/>
                                    </p:animScale>
                                    <p:animScale>
                                      <p:cBhvr>
                                        <p:cTn id="29" dur="26">
                                          <p:stCondLst>
                                            <p:cond delay="1642"/>
                                          </p:stCondLst>
                                        </p:cTn>
                                        <p:tgtEl>
                                          <p:spTgt spid="9">
                                            <p:txEl>
                                              <p:pRg st="0" end="0"/>
                                            </p:txEl>
                                          </p:spTgt>
                                        </p:tgtEl>
                                      </p:cBhvr>
                                      <p:to x="100000" y="90000"/>
                                    </p:animScale>
                                    <p:animScale>
                                      <p:cBhvr>
                                        <p:cTn id="30" dur="166" decel="50000">
                                          <p:stCondLst>
                                            <p:cond delay="1668"/>
                                          </p:stCondLst>
                                        </p:cTn>
                                        <p:tgtEl>
                                          <p:spTgt spid="9">
                                            <p:txEl>
                                              <p:pRg st="0" end="0"/>
                                            </p:txEl>
                                          </p:spTgt>
                                        </p:tgtEl>
                                      </p:cBhvr>
                                      <p:to x="100000" y="100000"/>
                                    </p:animScale>
                                    <p:animScale>
                                      <p:cBhvr>
                                        <p:cTn id="31" dur="26">
                                          <p:stCondLst>
                                            <p:cond delay="1808"/>
                                          </p:stCondLst>
                                        </p:cTn>
                                        <p:tgtEl>
                                          <p:spTgt spid="9">
                                            <p:txEl>
                                              <p:pRg st="0" end="0"/>
                                            </p:txEl>
                                          </p:spTgt>
                                        </p:tgtEl>
                                      </p:cBhvr>
                                      <p:to x="100000" y="95000"/>
                                    </p:animScale>
                                    <p:animScale>
                                      <p:cBhvr>
                                        <p:cTn id="32" dur="166" decel="50000">
                                          <p:stCondLst>
                                            <p:cond delay="1834"/>
                                          </p:stCondLst>
                                        </p:cTn>
                                        <p:tgtEl>
                                          <p:spTgt spid="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29964"/>
            <a:ext cx="8978630" cy="1036190"/>
          </a:xfrm>
        </p:spPr>
        <p:txBody>
          <a:bodyPr>
            <a:normAutofit/>
          </a:bodyPr>
          <a:lstStyle/>
          <a:p>
            <a:r>
              <a:rPr lang="en-US" sz="4800" dirty="0" smtClean="0"/>
              <a:t>With whom do I Communicate?</a:t>
            </a:r>
            <a:endParaRPr lang="en-US" sz="4800" dirty="0"/>
          </a:p>
        </p:txBody>
      </p:sp>
      <p:sp>
        <p:nvSpPr>
          <p:cNvPr id="4" name="TextBox 3"/>
          <p:cNvSpPr txBox="1"/>
          <p:nvPr/>
        </p:nvSpPr>
        <p:spPr>
          <a:xfrm>
            <a:off x="2266545" y="2003898"/>
            <a:ext cx="3852154" cy="1938992"/>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t>HR</a:t>
            </a:r>
          </a:p>
          <a:p>
            <a:pPr marL="285750" indent="-285750">
              <a:buFont typeface="Arial" panose="020B0604020202020204" pitchFamily="34" charset="0"/>
              <a:buChar char="•"/>
            </a:pPr>
            <a:r>
              <a:rPr lang="en-US" sz="4000" dirty="0" smtClean="0"/>
              <a:t>EMPLOYEE</a:t>
            </a:r>
          </a:p>
          <a:p>
            <a:pPr marL="285750" indent="-285750">
              <a:buFont typeface="Arial" panose="020B0604020202020204" pitchFamily="34" charset="0"/>
              <a:buChar char="•"/>
            </a:pPr>
            <a:r>
              <a:rPr lang="en-US" sz="4000" dirty="0" smtClean="0"/>
              <a:t>PERS</a:t>
            </a:r>
            <a:endParaRPr lang="en-US" sz="4000" dirty="0"/>
          </a:p>
        </p:txBody>
      </p:sp>
    </p:spTree>
    <p:extLst>
      <p:ext uri="{BB962C8B-B14F-4D97-AF65-F5344CB8AC3E}">
        <p14:creationId xmlns:p14="http://schemas.microsoft.com/office/powerpoint/2010/main" val="17205310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258063" y="1318846"/>
            <a:ext cx="2993137" cy="431533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3200"/>
              <a:buFont typeface="Corbel"/>
              <a:buNone/>
            </a:pPr>
            <a:r>
              <a:rPr lang="en-US" sz="4000" dirty="0" smtClean="0"/>
              <a:t>COMMON</a:t>
            </a:r>
            <a:br>
              <a:rPr lang="en-US" sz="4000" dirty="0" smtClean="0"/>
            </a:br>
            <a:r>
              <a:rPr lang="en-US" sz="4000" dirty="0" smtClean="0"/>
              <a:t>QUESTIONS</a:t>
            </a:r>
            <a:br>
              <a:rPr lang="en-US" sz="4000" dirty="0" smtClean="0"/>
            </a:br>
            <a:r>
              <a:rPr lang="en-US" sz="4000" dirty="0" smtClean="0"/>
              <a:t>TO</a:t>
            </a:r>
            <a:br>
              <a:rPr lang="en-US" sz="4000" dirty="0" smtClean="0"/>
            </a:br>
            <a:r>
              <a:rPr lang="en-US" sz="4000" dirty="0" smtClean="0"/>
              <a:t>ASK</a:t>
            </a:r>
            <a:br>
              <a:rPr lang="en-US" sz="4000" dirty="0" smtClean="0"/>
            </a:br>
            <a:r>
              <a:rPr lang="en-US" sz="4000" dirty="0" smtClean="0"/>
              <a:t>HUMAN RESOURCES</a:t>
            </a:r>
            <a:endParaRPr sz="4000" dirty="0"/>
          </a:p>
        </p:txBody>
      </p:sp>
      <p:sp>
        <p:nvSpPr>
          <p:cNvPr id="5" name="Google Shape;109;p4"/>
          <p:cNvSpPr txBox="1">
            <a:spLocks/>
          </p:cNvSpPr>
          <p:nvPr/>
        </p:nvSpPr>
        <p:spPr>
          <a:xfrm>
            <a:off x="4630365" y="758757"/>
            <a:ext cx="6089515" cy="5272391"/>
          </a:xfrm>
          <a:prstGeom prst="rect">
            <a:avLst/>
          </a:prstGeom>
          <a:noFill/>
          <a:ln w="76200">
            <a:solidFill>
              <a:schemeClr val="accent1">
                <a:lumMod val="60000"/>
                <a:lumOff val="40000"/>
              </a:schemeClr>
            </a:solid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400"/>
              <a:buFont typeface="Noto Sans Symbols"/>
              <a:buNone/>
              <a:defRPr sz="1400" b="0" i="0" u="none" strike="noStrike" cap="none">
                <a:solidFill>
                  <a:srgbClr val="FFFFFF"/>
                </a:solidFill>
                <a:latin typeface="Corbel"/>
                <a:ea typeface="Corbel"/>
                <a:cs typeface="Corbel"/>
                <a:sym typeface="Corbel"/>
              </a:defRPr>
            </a:lvl1pPr>
            <a:lvl2pPr marL="914400" marR="0" lvl="1" indent="-228600" algn="l" rtl="0">
              <a:lnSpc>
                <a:spcPct val="90000"/>
              </a:lnSpc>
              <a:spcBef>
                <a:spcPts val="250"/>
              </a:spcBef>
              <a:spcAft>
                <a:spcPts val="0"/>
              </a:spcAft>
              <a:buClr>
                <a:schemeClr val="accent1"/>
              </a:buClr>
              <a:buSzPts val="1200"/>
              <a:buFont typeface="Noto Sans Symbols"/>
              <a:buNone/>
              <a:defRPr sz="1200" b="0" i="0" u="none" strike="noStrike" cap="none">
                <a:solidFill>
                  <a:srgbClr val="595959"/>
                </a:solidFill>
                <a:latin typeface="Corbel"/>
                <a:ea typeface="Corbel"/>
                <a:cs typeface="Corbel"/>
                <a:sym typeface="Corbel"/>
              </a:defRPr>
            </a:lvl2pPr>
            <a:lvl3pPr marL="1371600" marR="0" lvl="2" indent="-228600" algn="l" rtl="0">
              <a:lnSpc>
                <a:spcPct val="90000"/>
              </a:lnSpc>
              <a:spcBef>
                <a:spcPts val="250"/>
              </a:spcBef>
              <a:spcAft>
                <a:spcPts val="0"/>
              </a:spcAft>
              <a:buClr>
                <a:schemeClr val="accent1"/>
              </a:buClr>
              <a:buSzPts val="1000"/>
              <a:buFont typeface="Noto Sans Symbols"/>
              <a:buNone/>
              <a:defRPr sz="1000" b="0" i="0" u="none" strike="noStrike" cap="none">
                <a:solidFill>
                  <a:srgbClr val="595959"/>
                </a:solidFill>
                <a:latin typeface="Corbel"/>
                <a:ea typeface="Corbel"/>
                <a:cs typeface="Corbel"/>
                <a:sym typeface="Corbel"/>
              </a:defRPr>
            </a:lvl3pPr>
            <a:lvl4pPr marL="1828800" marR="0" lvl="3" indent="-228600" algn="l" rtl="0">
              <a:lnSpc>
                <a:spcPct val="90000"/>
              </a:lnSpc>
              <a:spcBef>
                <a:spcPts val="250"/>
              </a:spcBef>
              <a:spcAft>
                <a:spcPts val="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4pPr>
            <a:lvl5pPr marL="2286000" marR="0" lvl="4" indent="-228600" algn="l" rtl="0">
              <a:lnSpc>
                <a:spcPct val="90000"/>
              </a:lnSpc>
              <a:spcBef>
                <a:spcPts val="250"/>
              </a:spcBef>
              <a:spcAft>
                <a:spcPts val="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5pPr>
            <a:lvl6pPr marL="2743200" marR="0" lvl="5" indent="-228600" algn="l" rtl="0">
              <a:lnSpc>
                <a:spcPct val="90000"/>
              </a:lnSpc>
              <a:spcBef>
                <a:spcPts val="250"/>
              </a:spcBef>
              <a:spcAft>
                <a:spcPts val="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6pPr>
            <a:lvl7pPr marL="3200400" marR="0" lvl="6" indent="-228600" algn="l" rtl="0">
              <a:lnSpc>
                <a:spcPct val="90000"/>
              </a:lnSpc>
              <a:spcBef>
                <a:spcPts val="250"/>
              </a:spcBef>
              <a:spcAft>
                <a:spcPts val="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7pPr>
            <a:lvl8pPr marL="3657600" marR="0" lvl="7" indent="-228600" algn="l" rtl="0">
              <a:lnSpc>
                <a:spcPct val="90000"/>
              </a:lnSpc>
              <a:spcBef>
                <a:spcPts val="250"/>
              </a:spcBef>
              <a:spcAft>
                <a:spcPts val="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8pPr>
            <a:lvl9pPr marL="4114800" marR="0" lvl="8" indent="-228600" algn="l" rtl="0">
              <a:lnSpc>
                <a:spcPct val="90000"/>
              </a:lnSpc>
              <a:spcBef>
                <a:spcPts val="250"/>
              </a:spcBef>
              <a:spcAft>
                <a:spcPts val="250"/>
              </a:spcAft>
              <a:buClr>
                <a:schemeClr val="accent1"/>
              </a:buClr>
              <a:buSzPts val="900"/>
              <a:buFont typeface="Noto Sans Symbols"/>
              <a:buNone/>
              <a:defRPr sz="900" b="0" i="0" u="none" strike="noStrike" cap="none">
                <a:solidFill>
                  <a:srgbClr val="595959"/>
                </a:solidFill>
                <a:latin typeface="Corbel"/>
                <a:ea typeface="Corbel"/>
                <a:cs typeface="Corbel"/>
                <a:sym typeface="Corbel"/>
              </a:defRPr>
            </a:lvl9pPr>
          </a:lstStyle>
          <a:p>
            <a:pPr marL="342900" indent="-342900">
              <a:spcBef>
                <a:spcPts val="0"/>
              </a:spcBef>
              <a:buClrTx/>
              <a:buSzPts val="1800"/>
              <a:buFont typeface="+mj-lt"/>
              <a:buAutoNum type="arabicPeriod"/>
            </a:pPr>
            <a:r>
              <a:rPr lang="en-US" sz="2800" dirty="0" smtClean="0">
                <a:solidFill>
                  <a:schemeClr val="tx1"/>
                </a:solidFill>
              </a:rPr>
              <a:t>Is the employee full-time or part-time?</a:t>
            </a:r>
          </a:p>
          <a:p>
            <a:pPr marL="342900" indent="-342900">
              <a:spcBef>
                <a:spcPts val="0"/>
              </a:spcBef>
              <a:buClrTx/>
              <a:buSzPts val="1800"/>
              <a:buFont typeface="+mj-lt"/>
              <a:buAutoNum type="arabicPeriod"/>
            </a:pPr>
            <a:r>
              <a:rPr lang="en-US" sz="2800" dirty="0" smtClean="0">
                <a:solidFill>
                  <a:schemeClr val="tx1"/>
                </a:solidFill>
              </a:rPr>
              <a:t>If part-time, are they employed elsewhere by a covered employer?</a:t>
            </a:r>
          </a:p>
          <a:p>
            <a:pPr marL="342900" indent="-342900">
              <a:spcBef>
                <a:spcPts val="0"/>
              </a:spcBef>
              <a:buClrTx/>
              <a:buSzPts val="1800"/>
              <a:buFont typeface="+mj-lt"/>
              <a:buAutoNum type="arabicPeriod"/>
            </a:pPr>
            <a:r>
              <a:rPr lang="en-US" sz="2800" dirty="0" smtClean="0">
                <a:solidFill>
                  <a:schemeClr val="tx1"/>
                </a:solidFill>
              </a:rPr>
              <a:t>If full-time, are they coming from a covered employer?</a:t>
            </a:r>
          </a:p>
          <a:p>
            <a:pPr marL="342900" indent="-342900">
              <a:spcBef>
                <a:spcPts val="0"/>
              </a:spcBef>
              <a:buClrTx/>
              <a:buSzPts val="1800"/>
              <a:buFont typeface="+mj-lt"/>
              <a:buAutoNum type="arabicPeriod"/>
            </a:pPr>
            <a:r>
              <a:rPr lang="en-US" sz="2800" dirty="0" smtClean="0">
                <a:solidFill>
                  <a:schemeClr val="tx1"/>
                </a:solidFill>
              </a:rPr>
              <a:t>Are they already retired from a covered employer?</a:t>
            </a:r>
          </a:p>
          <a:p>
            <a:pPr marL="342900" indent="-342900">
              <a:spcBef>
                <a:spcPts val="0"/>
              </a:spcBef>
              <a:buClrTx/>
              <a:buSzPts val="1800"/>
              <a:buFont typeface="+mj-lt"/>
              <a:buAutoNum type="arabicPeriod"/>
            </a:pPr>
            <a:r>
              <a:rPr lang="en-US" sz="2800" dirty="0" smtClean="0">
                <a:solidFill>
                  <a:schemeClr val="tx1"/>
                </a:solidFill>
              </a:rPr>
              <a:t>If previously covered, how long ago?</a:t>
            </a:r>
          </a:p>
          <a:p>
            <a:pPr marL="342900" indent="-342900">
              <a:spcBef>
                <a:spcPts val="0"/>
              </a:spcBef>
              <a:buClrTx/>
              <a:buSzPts val="1800"/>
              <a:buFont typeface="+mj-lt"/>
              <a:buAutoNum type="arabicPeriod"/>
            </a:pPr>
            <a:r>
              <a:rPr lang="en-US" sz="2800" dirty="0" smtClean="0">
                <a:solidFill>
                  <a:schemeClr val="tx1"/>
                </a:solidFill>
              </a:rPr>
              <a:t>Have they refunded from PERS?</a:t>
            </a:r>
          </a:p>
          <a:p>
            <a:pPr marL="342900" indent="-342900">
              <a:spcBef>
                <a:spcPts val="0"/>
              </a:spcBef>
              <a:buClrTx/>
              <a:buSzPts val="1800"/>
              <a:buFont typeface="+mj-lt"/>
              <a:buAutoNum type="arabicPeriod"/>
            </a:pPr>
            <a:endParaRPr lang="en-US" sz="1800" dirty="0">
              <a:solidFill>
                <a:schemeClr val="tx1"/>
              </a:solidFill>
            </a:endParaRPr>
          </a:p>
          <a:p>
            <a:pPr marL="342900" indent="-342900">
              <a:spcBef>
                <a:spcPts val="0"/>
              </a:spcBef>
              <a:buClrTx/>
              <a:buSzPts val="1800"/>
              <a:buFont typeface="+mj-lt"/>
              <a:buAutoNum type="arabicPeriod"/>
            </a:pPr>
            <a:endParaRPr lang="en-US" sz="1800" dirty="0" smtClean="0">
              <a:solidFill>
                <a:schemeClr val="tx1"/>
              </a:solidFill>
            </a:endParaRPr>
          </a:p>
          <a:p>
            <a:pPr marL="285750" indent="-285750">
              <a:spcBef>
                <a:spcPts val="0"/>
              </a:spcBef>
              <a:buClr>
                <a:schemeClr val="lt1"/>
              </a:buClr>
              <a:buSzPts val="1800"/>
              <a:buFont typeface="Noto Sans Symbols"/>
              <a:buChar char="⮚"/>
            </a:pPr>
            <a:endParaRPr lang="en-US" sz="1800" dirty="0">
              <a:solidFill>
                <a:schemeClr val="tx1"/>
              </a:solidFill>
            </a:endParaRPr>
          </a:p>
          <a:p>
            <a:pPr marL="285750" indent="-285750">
              <a:spcBef>
                <a:spcPts val="0"/>
              </a:spcBef>
              <a:buClr>
                <a:schemeClr val="lt1"/>
              </a:buClr>
              <a:buSzPts val="1800"/>
              <a:buFont typeface="Noto Sans Symbols"/>
              <a:buChar char="⮚"/>
            </a:pPr>
            <a:endParaRPr lang="en-US" sz="1800" dirty="0" smtClean="0">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dirty="0">
                <a:solidFill>
                  <a:schemeClr val="tx1"/>
                </a:solidFill>
              </a:rPr>
              <a:t>PERS </a:t>
            </a:r>
            <a:br>
              <a:rPr lang="en-US" sz="6000" dirty="0">
                <a:solidFill>
                  <a:schemeClr val="tx1"/>
                </a:solidFill>
              </a:rPr>
            </a:br>
            <a:r>
              <a:rPr lang="en-US" sz="6000" dirty="0" smtClean="0">
                <a:solidFill>
                  <a:schemeClr val="tx1"/>
                </a:solidFill>
              </a:rPr>
              <a:t>Eligibility,</a:t>
            </a:r>
            <a:r>
              <a:rPr lang="en-US" sz="6000" dirty="0">
                <a:solidFill>
                  <a:schemeClr val="tx1"/>
                </a:solidFill>
              </a:rPr>
              <a:t/>
            </a:r>
            <a:br>
              <a:rPr lang="en-US" sz="6000" dirty="0">
                <a:solidFill>
                  <a:schemeClr val="tx1"/>
                </a:solidFill>
              </a:rPr>
            </a:br>
            <a:r>
              <a:rPr lang="en-US" sz="6000" dirty="0">
                <a:solidFill>
                  <a:schemeClr val="tx1"/>
                </a:solidFill>
              </a:rPr>
              <a:t>Terminology and</a:t>
            </a:r>
            <a:br>
              <a:rPr lang="en-US" sz="6000" dirty="0">
                <a:solidFill>
                  <a:schemeClr val="tx1"/>
                </a:solidFill>
              </a:rPr>
            </a:br>
            <a:r>
              <a:rPr lang="en-US" sz="6000" dirty="0">
                <a:solidFill>
                  <a:schemeClr val="tx1"/>
                </a:solidFill>
              </a:rPr>
              <a:t>Definitions</a:t>
            </a:r>
            <a:endParaRPr lang="en-US" dirty="0"/>
          </a:p>
        </p:txBody>
      </p:sp>
    </p:spTree>
    <p:extLst>
      <p:ext uri="{BB962C8B-B14F-4D97-AF65-F5344CB8AC3E}">
        <p14:creationId xmlns:p14="http://schemas.microsoft.com/office/powerpoint/2010/main" val="26266070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6" name="Google Shape;116;p5"/>
          <p:cNvPicPr preferRelativeResize="0">
            <a:picLocks noGrp="1"/>
          </p:cNvPicPr>
          <p:nvPr>
            <p:ph type="body" idx="2"/>
          </p:nvPr>
        </p:nvPicPr>
        <p:blipFill rotWithShape="1">
          <a:blip r:embed="rId3">
            <a:alphaModFix/>
          </a:blip>
          <a:srcRect/>
          <a:stretch/>
        </p:blipFill>
        <p:spPr>
          <a:xfrm>
            <a:off x="82477" y="776317"/>
            <a:ext cx="3177959" cy="5088774"/>
          </a:xfrm>
          <a:prstGeom prst="ellipse">
            <a:avLst/>
          </a:prstGeom>
          <a:ln>
            <a:noFill/>
          </a:ln>
          <a:effectLst>
            <a:softEdge rad="112500"/>
          </a:effectLst>
        </p:spPr>
      </p:pic>
      <p:sp>
        <p:nvSpPr>
          <p:cNvPr id="2" name="TextBox 1"/>
          <p:cNvSpPr txBox="1"/>
          <p:nvPr/>
        </p:nvSpPr>
        <p:spPr>
          <a:xfrm>
            <a:off x="8597974" y="776317"/>
            <a:ext cx="3001817" cy="6130909"/>
          </a:xfrm>
          <a:prstGeom prst="rect">
            <a:avLst/>
          </a:prstGeom>
          <a:noFill/>
        </p:spPr>
        <p:txBody>
          <a:bodyPr wrap="square" rtlCol="0">
            <a:spAutoFit/>
          </a:bodyPr>
          <a:lstStyle/>
          <a:p>
            <a:pPr lvl="0" algn="ctr">
              <a:lnSpc>
                <a:spcPct val="90000"/>
              </a:lnSpc>
              <a:buClrTx/>
              <a:buSzPct val="100000"/>
            </a:pPr>
            <a:r>
              <a:rPr lang="en-US" sz="2800" u="sng" dirty="0" smtClean="0"/>
              <a:t>Terminology</a:t>
            </a:r>
          </a:p>
          <a:p>
            <a:pPr marL="285750" lvl="0" indent="-285750">
              <a:lnSpc>
                <a:spcPct val="90000"/>
              </a:lnSpc>
              <a:buClrTx/>
              <a:buSzPct val="100000"/>
              <a:buFont typeface="Arial" panose="020B0604020202020204" pitchFamily="34" charset="0"/>
              <a:buChar char="•"/>
            </a:pPr>
            <a:endParaRPr lang="en-US" sz="2800" dirty="0"/>
          </a:p>
          <a:p>
            <a:pPr marL="285750" lvl="0" indent="-285750">
              <a:lnSpc>
                <a:spcPct val="90000"/>
              </a:lnSpc>
              <a:buClrTx/>
              <a:buSzPct val="100000"/>
              <a:buFont typeface="Arial" panose="020B0604020202020204" pitchFamily="34" charset="0"/>
              <a:buChar char="•"/>
            </a:pPr>
            <a:r>
              <a:rPr lang="en-US" sz="2800" dirty="0" smtClean="0"/>
              <a:t>Employer</a:t>
            </a:r>
            <a:r>
              <a:rPr lang="en-US" sz="2800" dirty="0"/>
              <a:t/>
            </a:r>
            <a:br>
              <a:rPr lang="en-US" sz="2800" dirty="0"/>
            </a:br>
            <a:r>
              <a:rPr lang="en-US" sz="2800" dirty="0"/>
              <a:t>	</a:t>
            </a:r>
            <a:endParaRPr lang="en-US" sz="2800" dirty="0" smtClean="0"/>
          </a:p>
          <a:p>
            <a:pPr marL="285750" indent="-285750">
              <a:lnSpc>
                <a:spcPct val="90000"/>
              </a:lnSpc>
              <a:buClrTx/>
              <a:buSzPct val="100000"/>
              <a:buFont typeface="Arial" panose="020B0604020202020204" pitchFamily="34" charset="0"/>
              <a:buChar char="•"/>
            </a:pPr>
            <a:r>
              <a:rPr lang="en-US" sz="2800" dirty="0"/>
              <a:t>State Service </a:t>
            </a:r>
            <a:r>
              <a:rPr lang="en-US" sz="2800" dirty="0" smtClean="0"/>
              <a:t>Position</a:t>
            </a:r>
          </a:p>
          <a:p>
            <a:pPr marL="285750" indent="-285750">
              <a:lnSpc>
                <a:spcPct val="90000"/>
              </a:lnSpc>
              <a:buClrTx/>
              <a:buSzPct val="100000"/>
              <a:buFont typeface="Arial" panose="020B0604020202020204" pitchFamily="34" charset="0"/>
              <a:buChar char="•"/>
            </a:pPr>
            <a:endParaRPr lang="en-US" sz="2800" dirty="0"/>
          </a:p>
          <a:p>
            <a:pPr marL="285750" lvl="0" indent="-285750">
              <a:lnSpc>
                <a:spcPct val="90000"/>
              </a:lnSpc>
              <a:buClrTx/>
              <a:buSzPct val="100000"/>
              <a:buFont typeface="Arial" panose="020B0604020202020204" pitchFamily="34" charset="0"/>
              <a:buChar char="•"/>
            </a:pPr>
            <a:r>
              <a:rPr lang="en-US" sz="2800" dirty="0" smtClean="0"/>
              <a:t>Employee</a:t>
            </a:r>
          </a:p>
          <a:p>
            <a:pPr marL="285750" lvl="0" indent="-285750">
              <a:lnSpc>
                <a:spcPct val="90000"/>
              </a:lnSpc>
              <a:buClrTx/>
              <a:buSzPct val="100000"/>
              <a:buFont typeface="Arial" panose="020B0604020202020204" pitchFamily="34" charset="0"/>
              <a:buChar char="•"/>
            </a:pPr>
            <a:endParaRPr lang="en-US" sz="2800" dirty="0" smtClean="0"/>
          </a:p>
          <a:p>
            <a:pPr marL="285750" lvl="0" indent="-285750">
              <a:lnSpc>
                <a:spcPct val="90000"/>
              </a:lnSpc>
              <a:buClrTx/>
              <a:buSzPct val="100000"/>
              <a:buFont typeface="Arial" panose="020B0604020202020204" pitchFamily="34" charset="0"/>
              <a:buChar char="•"/>
            </a:pPr>
            <a:r>
              <a:rPr lang="en-US" sz="2800" dirty="0" smtClean="0"/>
              <a:t>Independent Contractor</a:t>
            </a:r>
          </a:p>
          <a:p>
            <a:pPr marL="285750" lvl="0" indent="-285750">
              <a:lnSpc>
                <a:spcPct val="90000"/>
              </a:lnSpc>
              <a:buClrTx/>
              <a:buSzPct val="100000"/>
              <a:buFont typeface="Arial" panose="020B0604020202020204" pitchFamily="34" charset="0"/>
              <a:buChar char="•"/>
            </a:pPr>
            <a:endParaRPr lang="en-US" sz="2800" dirty="0" smtClean="0"/>
          </a:p>
          <a:p>
            <a:pPr marL="285750" lvl="0" indent="-285750">
              <a:lnSpc>
                <a:spcPct val="90000"/>
              </a:lnSpc>
              <a:buClrTx/>
              <a:buSzPct val="100000"/>
              <a:buFont typeface="Arial" panose="020B0604020202020204" pitchFamily="34" charset="0"/>
              <a:buChar char="•"/>
            </a:pPr>
            <a:endParaRPr lang="en-US" sz="2800" dirty="0"/>
          </a:p>
          <a:p>
            <a:pPr marL="285750" lvl="0" indent="-285750">
              <a:lnSpc>
                <a:spcPct val="90000"/>
              </a:lnSpc>
              <a:buClrTx/>
              <a:buSzPct val="100000"/>
              <a:buFont typeface="Arial" panose="020B0604020202020204" pitchFamily="34" charset="0"/>
              <a:buChar char="•"/>
            </a:pPr>
            <a:endParaRPr lang="en-US" sz="1600" dirty="0"/>
          </a:p>
          <a:p>
            <a:pPr lvl="0">
              <a:lnSpc>
                <a:spcPct val="90000"/>
              </a:lnSpc>
              <a:buClrTx/>
              <a:buSzPct val="100000"/>
            </a:pPr>
            <a:endParaRPr lang="en-US" sz="1600" dirty="0" smtClean="0"/>
          </a:p>
          <a:p>
            <a:pPr lvl="0">
              <a:lnSpc>
                <a:spcPct val="90000"/>
              </a:lnSpc>
              <a:buClrTx/>
              <a:buSzPct val="116129"/>
            </a:pPr>
            <a:r>
              <a:rPr lang="en-US" sz="2000" dirty="0"/>
              <a:t>PERS Regulation – Title 27, Part 210, Chapter 36</a:t>
            </a:r>
          </a:p>
        </p:txBody>
      </p:sp>
      <p:sp>
        <p:nvSpPr>
          <p:cNvPr id="6" name="Google Shape;117;p5"/>
          <p:cNvSpPr txBox="1"/>
          <p:nvPr/>
        </p:nvSpPr>
        <p:spPr>
          <a:xfrm>
            <a:off x="4357992" y="776317"/>
            <a:ext cx="3340301" cy="5324494"/>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pPr>
            <a:r>
              <a:rPr lang="en-US" sz="2800" u="sng" dirty="0">
                <a:solidFill>
                  <a:schemeClr val="tx1"/>
                </a:solidFill>
                <a:latin typeface="+mn-lt"/>
                <a:ea typeface="Corbel"/>
                <a:cs typeface="Corbel"/>
                <a:sym typeface="Corbel"/>
              </a:rPr>
              <a:t>Eligibility</a:t>
            </a:r>
            <a:endParaRPr dirty="0">
              <a:solidFill>
                <a:schemeClr val="tx1"/>
              </a:solidFill>
              <a:latin typeface="+mn-lt"/>
            </a:endParaRPr>
          </a:p>
          <a:p>
            <a:pPr marR="0" lvl="0" algn="ctr" rtl="0">
              <a:spcBef>
                <a:spcPts val="0"/>
              </a:spcBef>
              <a:spcAft>
                <a:spcPts val="0"/>
              </a:spcAft>
            </a:pPr>
            <a:endParaRPr sz="2400" dirty="0">
              <a:solidFill>
                <a:schemeClr val="tx1"/>
              </a:solidFill>
              <a:latin typeface="+mn-lt"/>
              <a:ea typeface="Corbel"/>
              <a:cs typeface="Corbel"/>
              <a:sym typeface="Corbel"/>
            </a:endParaRPr>
          </a:p>
          <a:p>
            <a:pPr marL="342900" marR="0" lvl="0" indent="-342900" algn="l" rtl="0">
              <a:spcBef>
                <a:spcPts val="0"/>
              </a:spcBef>
              <a:spcAft>
                <a:spcPts val="0"/>
              </a:spcAft>
              <a:buClrTx/>
              <a:buSzPts val="2400"/>
              <a:buFont typeface="Arial" panose="020B0604020202020204" pitchFamily="34" charset="0"/>
              <a:buChar char="•"/>
            </a:pPr>
            <a:r>
              <a:rPr lang="en-US" sz="2400" dirty="0">
                <a:solidFill>
                  <a:schemeClr val="tx1"/>
                </a:solidFill>
                <a:latin typeface="Arial" panose="020B0604020202020204" pitchFamily="34" charset="0"/>
                <a:ea typeface="Corbel"/>
                <a:cs typeface="Arial" panose="020B0604020202020204" pitchFamily="34" charset="0"/>
                <a:sym typeface="Corbel"/>
              </a:rPr>
              <a:t>Covered position </a:t>
            </a:r>
            <a:r>
              <a:rPr lang="en-US" sz="2400" dirty="0" smtClean="0">
                <a:solidFill>
                  <a:schemeClr val="tx1"/>
                </a:solidFill>
                <a:latin typeface="Arial" panose="020B0604020202020204" pitchFamily="34" charset="0"/>
                <a:ea typeface="Corbel"/>
                <a:cs typeface="Arial" panose="020B0604020202020204" pitchFamily="34" charset="0"/>
                <a:sym typeface="Corbel"/>
              </a:rPr>
              <a:t>with a </a:t>
            </a:r>
            <a:r>
              <a:rPr lang="en-US" sz="2400" dirty="0">
                <a:solidFill>
                  <a:schemeClr val="tx1"/>
                </a:solidFill>
                <a:latin typeface="Arial" panose="020B0604020202020204" pitchFamily="34" charset="0"/>
                <a:ea typeface="Corbel"/>
                <a:cs typeface="Arial" panose="020B0604020202020204" pitchFamily="34" charset="0"/>
                <a:sym typeface="Corbel"/>
              </a:rPr>
              <a:t>qualified g</a:t>
            </a:r>
            <a:r>
              <a:rPr lang="en-US" sz="2400" dirty="0" smtClean="0">
                <a:solidFill>
                  <a:schemeClr val="tx1"/>
                </a:solidFill>
                <a:latin typeface="Arial" panose="020B0604020202020204" pitchFamily="34" charset="0"/>
                <a:ea typeface="Corbel"/>
                <a:cs typeface="Arial" panose="020B0604020202020204" pitchFamily="34" charset="0"/>
                <a:sym typeface="Corbel"/>
              </a:rPr>
              <a:t>overnmental entity</a:t>
            </a:r>
          </a:p>
          <a:p>
            <a:pPr marL="342900" marR="0" lvl="0" indent="-342900" algn="l" rtl="0">
              <a:spcBef>
                <a:spcPts val="0"/>
              </a:spcBef>
              <a:spcAft>
                <a:spcPts val="0"/>
              </a:spcAft>
              <a:buClrTx/>
              <a:buSzPts val="2400"/>
              <a:buFont typeface="Arial" panose="020B0604020202020204" pitchFamily="34" charset="0"/>
              <a:buChar char="•"/>
            </a:pPr>
            <a:endParaRPr sz="2400" dirty="0">
              <a:solidFill>
                <a:schemeClr val="tx1"/>
              </a:solidFill>
              <a:latin typeface="Arial" panose="020B0604020202020204" pitchFamily="34" charset="0"/>
              <a:cs typeface="Arial" panose="020B0604020202020204" pitchFamily="34" charset="0"/>
            </a:endParaRPr>
          </a:p>
          <a:p>
            <a:pPr marL="342900" marR="0" lvl="0" indent="-342900" algn="l" rtl="0">
              <a:spcBef>
                <a:spcPts val="0"/>
              </a:spcBef>
              <a:spcAft>
                <a:spcPts val="0"/>
              </a:spcAft>
              <a:buClrTx/>
              <a:buSzPts val="2400"/>
              <a:buFont typeface="Arial" panose="020B0604020202020204" pitchFamily="34" charset="0"/>
              <a:buChar char="•"/>
            </a:pPr>
            <a:r>
              <a:rPr lang="en-US" sz="2400" dirty="0">
                <a:solidFill>
                  <a:schemeClr val="tx1"/>
                </a:solidFill>
                <a:latin typeface="Arial" panose="020B0604020202020204" pitchFamily="34" charset="0"/>
                <a:ea typeface="Corbel"/>
                <a:cs typeface="Arial" panose="020B0604020202020204" pitchFamily="34" charset="0"/>
                <a:sym typeface="Corbel"/>
              </a:rPr>
              <a:t>Properly classified as an </a:t>
            </a:r>
            <a:r>
              <a:rPr lang="en-US" sz="2400" dirty="0" smtClean="0">
                <a:solidFill>
                  <a:schemeClr val="tx1"/>
                </a:solidFill>
                <a:latin typeface="Arial" panose="020B0604020202020204" pitchFamily="34" charset="0"/>
                <a:ea typeface="Corbel"/>
                <a:cs typeface="Arial" panose="020B0604020202020204" pitchFamily="34" charset="0"/>
                <a:sym typeface="Corbel"/>
              </a:rPr>
              <a:t>employee</a:t>
            </a:r>
          </a:p>
          <a:p>
            <a:pPr marL="342900" marR="0" lvl="0" indent="-342900" algn="l" rtl="0">
              <a:spcBef>
                <a:spcPts val="0"/>
              </a:spcBef>
              <a:spcAft>
                <a:spcPts val="0"/>
              </a:spcAft>
              <a:buClrTx/>
              <a:buSzPts val="2400"/>
              <a:buFont typeface="Arial" panose="020B0604020202020204" pitchFamily="34" charset="0"/>
              <a:buChar char="•"/>
            </a:pPr>
            <a:endParaRPr sz="2400" dirty="0">
              <a:solidFill>
                <a:schemeClr val="tx1"/>
              </a:solidFill>
              <a:latin typeface="Arial" panose="020B0604020202020204" pitchFamily="34" charset="0"/>
              <a:cs typeface="Arial" panose="020B0604020202020204" pitchFamily="34" charset="0"/>
            </a:endParaRPr>
          </a:p>
          <a:p>
            <a:pPr marL="342900" marR="0" lvl="0" indent="-342900" algn="l" rtl="0">
              <a:spcBef>
                <a:spcPts val="0"/>
              </a:spcBef>
              <a:spcAft>
                <a:spcPts val="0"/>
              </a:spcAft>
              <a:buClrTx/>
              <a:buSzPts val="2400"/>
              <a:buFont typeface="Arial" panose="020B0604020202020204" pitchFamily="34" charset="0"/>
              <a:buChar char="•"/>
            </a:pPr>
            <a:r>
              <a:rPr lang="en-US" sz="2400" dirty="0" smtClean="0">
                <a:solidFill>
                  <a:schemeClr val="tx1"/>
                </a:solidFill>
                <a:latin typeface="Arial" panose="020B0604020202020204" pitchFamily="34" charset="0"/>
                <a:ea typeface="Corbel"/>
                <a:cs typeface="Arial" panose="020B0604020202020204" pitchFamily="34" charset="0"/>
                <a:sym typeface="Corbel"/>
              </a:rPr>
              <a:t>Compensation </a:t>
            </a:r>
            <a:r>
              <a:rPr lang="en-US" sz="2400" dirty="0">
                <a:solidFill>
                  <a:schemeClr val="tx1"/>
                </a:solidFill>
                <a:latin typeface="Arial" panose="020B0604020202020204" pitchFamily="34" charset="0"/>
                <a:ea typeface="Corbel"/>
                <a:cs typeface="Arial" panose="020B0604020202020204" pitchFamily="34" charset="0"/>
                <a:sym typeface="Corbel"/>
              </a:rPr>
              <a:t>reported on </a:t>
            </a:r>
            <a:r>
              <a:rPr lang="en-US" sz="2400" dirty="0" smtClean="0">
                <a:solidFill>
                  <a:schemeClr val="tx1"/>
                </a:solidFill>
                <a:latin typeface="Arial" panose="020B0604020202020204" pitchFamily="34" charset="0"/>
                <a:ea typeface="Corbel"/>
                <a:cs typeface="Arial" panose="020B0604020202020204" pitchFamily="34" charset="0"/>
                <a:sym typeface="Corbel"/>
              </a:rPr>
              <a:t>W-2</a:t>
            </a:r>
          </a:p>
          <a:p>
            <a:pPr marL="342900" marR="0" lvl="0" indent="-342900" algn="l" rtl="0">
              <a:spcBef>
                <a:spcPts val="0"/>
              </a:spcBef>
              <a:spcAft>
                <a:spcPts val="0"/>
              </a:spcAft>
              <a:buClrTx/>
              <a:buSzPts val="2400"/>
              <a:buFont typeface="Arial" panose="020B0604020202020204" pitchFamily="34" charset="0"/>
              <a:buChar char="•"/>
            </a:pPr>
            <a:endParaRPr sz="2400" dirty="0">
              <a:solidFill>
                <a:schemeClr val="tx1"/>
              </a:solidFill>
              <a:latin typeface="Arial" panose="020B0604020202020204" pitchFamily="34" charset="0"/>
              <a:cs typeface="Arial" panose="020B0604020202020204" pitchFamily="34" charset="0"/>
            </a:endParaRPr>
          </a:p>
          <a:p>
            <a:pPr marL="342900" marR="0" lvl="0" indent="-342900" algn="l" rtl="0">
              <a:spcBef>
                <a:spcPts val="0"/>
              </a:spcBef>
              <a:spcAft>
                <a:spcPts val="0"/>
              </a:spcAft>
              <a:buClrTx/>
              <a:buSzPts val="2400"/>
              <a:buFont typeface="Arial" panose="020B0604020202020204" pitchFamily="34" charset="0"/>
              <a:buChar char="•"/>
            </a:pPr>
            <a:r>
              <a:rPr lang="en-US" sz="2400" dirty="0">
                <a:solidFill>
                  <a:schemeClr val="tx1"/>
                </a:solidFill>
                <a:latin typeface="Arial" panose="020B0604020202020204" pitchFamily="34" charset="0"/>
                <a:ea typeface="Corbel"/>
                <a:cs typeface="Arial" panose="020B0604020202020204" pitchFamily="34" charset="0"/>
                <a:sym typeface="Corbel"/>
              </a:rPr>
              <a:t>Paid regular periodic compensation</a:t>
            </a:r>
            <a:endParaRPr sz="2400" dirty="0">
              <a:solidFill>
                <a:schemeClr val="tx1"/>
              </a:solidFill>
              <a:latin typeface="Arial" panose="020B0604020202020204" pitchFamily="34" charset="0"/>
              <a:ea typeface="Corbel"/>
              <a:cs typeface="Arial" panose="020B0604020202020204" pitchFamily="34" charset="0"/>
              <a:sym typeface="Corbe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TotalTime>
  <Words>821</Words>
  <Application>Microsoft Macintosh PowerPoint</Application>
  <PresentationFormat>Custom</PresentationFormat>
  <Paragraphs>151</Paragraphs>
  <Slides>30</Slides>
  <Notes>11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4" baseType="lpstr">
      <vt:lpstr>Berlin Sans FB</vt:lpstr>
      <vt:lpstr>Corbel</vt:lpstr>
      <vt:lpstr>Frame</vt:lpstr>
      <vt:lpstr>Acrobat Document</vt:lpstr>
      <vt:lpstr>PERS REQUIREMENTS FOR PAYROLL </vt:lpstr>
      <vt:lpstr>Public Employees Retirement System (PERS)</vt:lpstr>
      <vt:lpstr>Payroll  </vt:lpstr>
      <vt:lpstr>How Do You Bridge the Gap?</vt:lpstr>
      <vt:lpstr>PowerPoint Presentation</vt:lpstr>
      <vt:lpstr>With whom do I Communicate?</vt:lpstr>
      <vt:lpstr>COMMON QUESTIONS TO ASK HUMAN RESOURCES</vt:lpstr>
      <vt:lpstr>PERS  Eligibility, Terminology and Definitions</vt:lpstr>
      <vt:lpstr>PowerPoint Presentation</vt:lpstr>
      <vt:lpstr>PowerPoint Presentation</vt:lpstr>
      <vt:lpstr>PowerPoint Presentation</vt:lpstr>
      <vt:lpstr>COMMON  QUESTIONS  AND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EXAMPLES OF  PAST ISSUES  </vt:lpstr>
      <vt:lpstr>PowerPoint Presentation</vt:lpstr>
      <vt:lpstr>HELPFUL INFORMATION</vt:lpstr>
      <vt:lpstr>PowerPoint Presentation</vt:lpstr>
      <vt:lpstr>PERS Audit</vt:lpstr>
      <vt:lpstr>PowerPoint Presentation</vt:lpstr>
      <vt:lpstr>PowerPoint Presentation</vt:lpstr>
      <vt:lpstr>PowerPoint Presentation</vt:lpstr>
      <vt:lpstr>PowerPoint Presentation</vt:lpstr>
      <vt:lpstr>DEFINITIONS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 REQUIREMENTS FOR PAYROLL</dc:title>
  <dc:creator>Edith Stallings</dc:creator>
  <cp:lastModifiedBy>Sheryle Coaker</cp:lastModifiedBy>
  <cp:revision>58</cp:revision>
  <dcterms:created xsi:type="dcterms:W3CDTF">2023-02-02T14:29:05Z</dcterms:created>
  <dcterms:modified xsi:type="dcterms:W3CDTF">2023-03-05T00:54:05Z</dcterms:modified>
</cp:coreProperties>
</file>