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36" r:id="rId3"/>
    <p:sldId id="338" r:id="rId4"/>
    <p:sldId id="339" r:id="rId5"/>
    <p:sldId id="348" r:id="rId6"/>
    <p:sldId id="349" r:id="rId7"/>
    <p:sldId id="350" r:id="rId8"/>
    <p:sldId id="340" r:id="rId9"/>
    <p:sldId id="341" r:id="rId10"/>
    <p:sldId id="342" r:id="rId11"/>
    <p:sldId id="343" r:id="rId12"/>
    <p:sldId id="344" r:id="rId13"/>
    <p:sldId id="345" r:id="rId14"/>
    <p:sldId id="346" r:id="rId15"/>
    <p:sldId id="347" r:id="rId16"/>
    <p:sldId id="376" r:id="rId17"/>
    <p:sldId id="355" r:id="rId18"/>
    <p:sldId id="357" r:id="rId19"/>
    <p:sldId id="356" r:id="rId20"/>
    <p:sldId id="358" r:id="rId21"/>
    <p:sldId id="359" r:id="rId22"/>
    <p:sldId id="360" r:id="rId23"/>
    <p:sldId id="375" r:id="rId24"/>
    <p:sldId id="361" r:id="rId25"/>
    <p:sldId id="362" r:id="rId26"/>
    <p:sldId id="363" r:id="rId27"/>
    <p:sldId id="374" r:id="rId28"/>
    <p:sldId id="364" r:id="rId29"/>
    <p:sldId id="365" r:id="rId30"/>
    <p:sldId id="366" r:id="rId31"/>
    <p:sldId id="367" r:id="rId32"/>
    <p:sldId id="368" r:id="rId33"/>
    <p:sldId id="369" r:id="rId34"/>
    <p:sldId id="370" r:id="rId35"/>
    <p:sldId id="371" r:id="rId36"/>
    <p:sldId id="372" r:id="rId37"/>
    <p:sldId id="373" r:id="rId38"/>
    <p:sldId id="353" r:id="rId39"/>
    <p:sldId id="337" r:id="rId40"/>
    <p:sldId id="351" r:id="rId41"/>
    <p:sldId id="33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3" autoAdjust="0"/>
    <p:restoredTop sz="94660"/>
  </p:normalViewPr>
  <p:slideViewPr>
    <p:cSldViewPr snapToGrid="0">
      <p:cViewPr varScale="1">
        <p:scale>
          <a:sx n="199" d="100"/>
          <a:sy n="199" d="100"/>
        </p:scale>
        <p:origin x="-11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9294E6-2B1F-4D2D-97F8-ECBCD7CE5173}" type="doc">
      <dgm:prSet loTypeId="urn:microsoft.com/office/officeart/2005/8/layout/hList1" loCatId="list" qsTypeId="urn:microsoft.com/office/officeart/2005/8/quickstyle/3d3" qsCatId="3D" csTypeId="urn:microsoft.com/office/officeart/2005/8/colors/colorful1" csCatId="colorful" phldr="1"/>
      <dgm:spPr/>
      <dgm:t>
        <a:bodyPr/>
        <a:lstStyle/>
        <a:p>
          <a:endParaRPr lang="en-US"/>
        </a:p>
      </dgm:t>
    </dgm:pt>
    <dgm:pt modelId="{7ADD3760-19D9-4254-996C-62522A49F7C9}">
      <dgm:prSet custT="1"/>
      <dgm:spPr/>
      <dgm:t>
        <a:bodyPr/>
        <a:lstStyle/>
        <a:p>
          <a:pPr rtl="0"/>
          <a:r>
            <a:rPr lang="en-US" sz="1800" dirty="0">
              <a:solidFill>
                <a:schemeClr val="tx1"/>
              </a:solidFill>
            </a:rPr>
            <a:t>Section D</a:t>
          </a:r>
        </a:p>
      </dgm:t>
    </dgm:pt>
    <dgm:pt modelId="{E3347953-2FB3-4BF6-9B88-A28F03E5F7B0}" type="parTrans" cxnId="{458514F9-6F6A-4399-A7D8-28375B154F33}">
      <dgm:prSet/>
      <dgm:spPr/>
      <dgm:t>
        <a:bodyPr/>
        <a:lstStyle/>
        <a:p>
          <a:endParaRPr lang="en-US"/>
        </a:p>
      </dgm:t>
    </dgm:pt>
    <dgm:pt modelId="{3F6930FC-B3F6-4A8E-9192-6186B465AA4C}" type="sibTrans" cxnId="{458514F9-6F6A-4399-A7D8-28375B154F33}">
      <dgm:prSet/>
      <dgm:spPr/>
      <dgm:t>
        <a:bodyPr/>
        <a:lstStyle/>
        <a:p>
          <a:endParaRPr lang="en-US"/>
        </a:p>
      </dgm:t>
    </dgm:pt>
    <dgm:pt modelId="{5772D9A4-9D9C-417A-9C2D-69E053E482A6}">
      <dgm:prSet custT="1"/>
      <dgm:spPr/>
      <dgm:t>
        <a:bodyPr/>
        <a:lstStyle/>
        <a:p>
          <a:pPr rtl="0"/>
          <a:r>
            <a:rPr lang="en-US" sz="1400" dirty="0"/>
            <a:t>Fiscal Management</a:t>
          </a:r>
        </a:p>
      </dgm:t>
    </dgm:pt>
    <dgm:pt modelId="{4D33AF98-8DAA-400B-91E9-7AC7BC08CAE4}" type="parTrans" cxnId="{54BBA9E9-B626-4041-9A31-7DD1B56731F4}">
      <dgm:prSet/>
      <dgm:spPr/>
      <dgm:t>
        <a:bodyPr/>
        <a:lstStyle/>
        <a:p>
          <a:endParaRPr lang="en-US"/>
        </a:p>
      </dgm:t>
    </dgm:pt>
    <dgm:pt modelId="{59C6214E-E0AC-4A09-84D2-99AF24339889}" type="sibTrans" cxnId="{54BBA9E9-B626-4041-9A31-7DD1B56731F4}">
      <dgm:prSet/>
      <dgm:spPr/>
      <dgm:t>
        <a:bodyPr/>
        <a:lstStyle/>
        <a:p>
          <a:endParaRPr lang="en-US"/>
        </a:p>
      </dgm:t>
    </dgm:pt>
    <dgm:pt modelId="{53483EB9-A7EE-4069-BE61-D34F91AAFA49}">
      <dgm:prSet custT="1"/>
      <dgm:spPr/>
      <dgm:t>
        <a:bodyPr/>
        <a:lstStyle/>
        <a:p>
          <a:pPr rtl="0"/>
          <a:r>
            <a:rPr lang="en-US" sz="1400" dirty="0"/>
            <a:t>Goals and Objectives</a:t>
          </a:r>
        </a:p>
      </dgm:t>
    </dgm:pt>
    <dgm:pt modelId="{0E3A6EE3-4394-4AD1-9CE8-2080413A8E2A}" type="parTrans" cxnId="{405AD95E-5CAA-4AAA-9C6E-12BF84701F02}">
      <dgm:prSet/>
      <dgm:spPr/>
      <dgm:t>
        <a:bodyPr/>
        <a:lstStyle/>
        <a:p>
          <a:endParaRPr lang="en-US"/>
        </a:p>
      </dgm:t>
    </dgm:pt>
    <dgm:pt modelId="{A6723E9C-809C-44CD-A985-F6323BB5F253}" type="sibTrans" cxnId="{405AD95E-5CAA-4AAA-9C6E-12BF84701F02}">
      <dgm:prSet/>
      <dgm:spPr/>
      <dgm:t>
        <a:bodyPr/>
        <a:lstStyle/>
        <a:p>
          <a:endParaRPr lang="en-US"/>
        </a:p>
      </dgm:t>
    </dgm:pt>
    <dgm:pt modelId="{C2336DD7-F409-4FF0-B4B4-50ED9E55E77C}">
      <dgm:prSet custT="1"/>
      <dgm:spPr/>
      <dgm:t>
        <a:bodyPr/>
        <a:lstStyle/>
        <a:p>
          <a:pPr rtl="0"/>
          <a:r>
            <a:rPr lang="en-US" sz="1400" dirty="0"/>
            <a:t>Budget Development &amp; Management</a:t>
          </a:r>
        </a:p>
      </dgm:t>
    </dgm:pt>
    <dgm:pt modelId="{551FD25A-C40B-431B-BB00-25E6B71535C1}" type="parTrans" cxnId="{B9407B33-034B-42B3-B166-CE733BDB2C23}">
      <dgm:prSet/>
      <dgm:spPr/>
      <dgm:t>
        <a:bodyPr/>
        <a:lstStyle/>
        <a:p>
          <a:endParaRPr lang="en-US"/>
        </a:p>
      </dgm:t>
    </dgm:pt>
    <dgm:pt modelId="{B346D881-EE5F-4ED8-9319-3A48155C84EB}" type="sibTrans" cxnId="{B9407B33-034B-42B3-B166-CE733BDB2C23}">
      <dgm:prSet/>
      <dgm:spPr/>
      <dgm:t>
        <a:bodyPr/>
        <a:lstStyle/>
        <a:p>
          <a:endParaRPr lang="en-US"/>
        </a:p>
      </dgm:t>
    </dgm:pt>
    <dgm:pt modelId="{D39AF7F6-FF50-4DBF-BF0B-F37C53097BD5}">
      <dgm:prSet custT="1"/>
      <dgm:spPr/>
      <dgm:t>
        <a:bodyPr/>
        <a:lstStyle/>
        <a:p>
          <a:pPr rtl="0"/>
          <a:r>
            <a:rPr lang="en-US" sz="1400" dirty="0"/>
            <a:t>Fund Balance</a:t>
          </a:r>
        </a:p>
      </dgm:t>
    </dgm:pt>
    <dgm:pt modelId="{01D97EFD-BE2D-4F3A-BB56-9C048CD6C110}" type="parTrans" cxnId="{8FEAD9AB-79CA-4462-AA71-BBC937FDFD19}">
      <dgm:prSet/>
      <dgm:spPr/>
      <dgm:t>
        <a:bodyPr/>
        <a:lstStyle/>
        <a:p>
          <a:endParaRPr lang="en-US"/>
        </a:p>
      </dgm:t>
    </dgm:pt>
    <dgm:pt modelId="{9C13582F-AA80-4C92-BC32-15F3B4B05683}" type="sibTrans" cxnId="{8FEAD9AB-79CA-4462-AA71-BBC937FDFD19}">
      <dgm:prSet/>
      <dgm:spPr/>
      <dgm:t>
        <a:bodyPr/>
        <a:lstStyle/>
        <a:p>
          <a:endParaRPr lang="en-US"/>
        </a:p>
      </dgm:t>
    </dgm:pt>
    <dgm:pt modelId="{21926324-DD26-4F38-8CF4-7E1F9F9B4A3A}">
      <dgm:prSet custT="1"/>
      <dgm:spPr/>
      <dgm:t>
        <a:bodyPr/>
        <a:lstStyle/>
        <a:p>
          <a:pPr rtl="0"/>
          <a:r>
            <a:rPr lang="en-US" sz="1400" dirty="0"/>
            <a:t>Expenditures</a:t>
          </a:r>
        </a:p>
      </dgm:t>
    </dgm:pt>
    <dgm:pt modelId="{0B9C6708-7868-4241-98F3-5F0FB3CB0816}" type="parTrans" cxnId="{76365E57-118C-4744-867E-CAF8CAD0D2EA}">
      <dgm:prSet/>
      <dgm:spPr/>
      <dgm:t>
        <a:bodyPr/>
        <a:lstStyle/>
        <a:p>
          <a:endParaRPr lang="en-US"/>
        </a:p>
      </dgm:t>
    </dgm:pt>
    <dgm:pt modelId="{4EBF4A0B-7ABA-4BB7-8CBF-EC12CFC8A518}" type="sibTrans" cxnId="{76365E57-118C-4744-867E-CAF8CAD0D2EA}">
      <dgm:prSet/>
      <dgm:spPr/>
      <dgm:t>
        <a:bodyPr/>
        <a:lstStyle/>
        <a:p>
          <a:endParaRPr lang="en-US"/>
        </a:p>
      </dgm:t>
    </dgm:pt>
    <dgm:pt modelId="{A4617CA6-6D5B-437F-8B63-991848DB17AD}">
      <dgm:prSet custT="1"/>
      <dgm:spPr/>
      <dgm:t>
        <a:bodyPr/>
        <a:lstStyle/>
        <a:p>
          <a:pPr rtl="0"/>
          <a:r>
            <a:rPr lang="en-US" sz="1400" dirty="0"/>
            <a:t>Debt </a:t>
          </a:r>
        </a:p>
      </dgm:t>
    </dgm:pt>
    <dgm:pt modelId="{6304297E-E5EE-4F0A-AE92-4AF33B697800}" type="parTrans" cxnId="{5FC2DDD5-4C2D-4C7C-923D-362F16956B22}">
      <dgm:prSet/>
      <dgm:spPr/>
      <dgm:t>
        <a:bodyPr/>
        <a:lstStyle/>
        <a:p>
          <a:endParaRPr lang="en-US"/>
        </a:p>
      </dgm:t>
    </dgm:pt>
    <dgm:pt modelId="{330A6C11-2848-48A0-BCEA-A3ED6215A047}" type="sibTrans" cxnId="{5FC2DDD5-4C2D-4C7C-923D-362F16956B22}">
      <dgm:prSet/>
      <dgm:spPr/>
      <dgm:t>
        <a:bodyPr/>
        <a:lstStyle/>
        <a:p>
          <a:endParaRPr lang="en-US"/>
        </a:p>
      </dgm:t>
    </dgm:pt>
    <dgm:pt modelId="{AA010428-D691-44E6-AF87-C8E84007A5CA}">
      <dgm:prSet custT="1"/>
      <dgm:spPr/>
      <dgm:t>
        <a:bodyPr/>
        <a:lstStyle/>
        <a:p>
          <a:pPr rtl="0"/>
          <a:r>
            <a:rPr lang="en-US" sz="1400" dirty="0"/>
            <a:t>Donations &amp; Gifts</a:t>
          </a:r>
        </a:p>
      </dgm:t>
    </dgm:pt>
    <dgm:pt modelId="{CF750995-D4BE-4036-B263-E1A8F246FFFA}" type="parTrans" cxnId="{5D3AAE94-EF1B-4601-AD64-B5F0A5FD30E6}">
      <dgm:prSet/>
      <dgm:spPr/>
      <dgm:t>
        <a:bodyPr/>
        <a:lstStyle/>
        <a:p>
          <a:endParaRPr lang="en-US"/>
        </a:p>
      </dgm:t>
    </dgm:pt>
    <dgm:pt modelId="{958DCEA9-39AE-4FA1-8A89-19A19EF6012A}" type="sibTrans" cxnId="{5D3AAE94-EF1B-4601-AD64-B5F0A5FD30E6}">
      <dgm:prSet/>
      <dgm:spPr/>
      <dgm:t>
        <a:bodyPr/>
        <a:lstStyle/>
        <a:p>
          <a:endParaRPr lang="en-US"/>
        </a:p>
      </dgm:t>
    </dgm:pt>
    <dgm:pt modelId="{0C31B7D8-3C89-40EE-911E-D6BD4C985565}">
      <dgm:prSet custT="1"/>
      <dgm:spPr/>
      <dgm:t>
        <a:bodyPr/>
        <a:lstStyle/>
        <a:p>
          <a:pPr rtl="0"/>
          <a:r>
            <a:rPr lang="en-US" sz="1400" dirty="0"/>
            <a:t>Investments</a:t>
          </a:r>
        </a:p>
      </dgm:t>
    </dgm:pt>
    <dgm:pt modelId="{7BEA61E2-6D83-46EE-938C-B6FB2925BB92}" type="parTrans" cxnId="{BDEF1F4C-541E-4E7F-9D7E-0EADA1C1309A}">
      <dgm:prSet/>
      <dgm:spPr/>
      <dgm:t>
        <a:bodyPr/>
        <a:lstStyle/>
        <a:p>
          <a:endParaRPr lang="en-US"/>
        </a:p>
      </dgm:t>
    </dgm:pt>
    <dgm:pt modelId="{5E005998-C317-430D-BD2A-5F0A56EFBC3A}" type="sibTrans" cxnId="{BDEF1F4C-541E-4E7F-9D7E-0EADA1C1309A}">
      <dgm:prSet/>
      <dgm:spPr/>
      <dgm:t>
        <a:bodyPr/>
        <a:lstStyle/>
        <a:p>
          <a:endParaRPr lang="en-US"/>
        </a:p>
      </dgm:t>
    </dgm:pt>
    <dgm:pt modelId="{756BC36E-12FC-4692-87EC-0ED0E239A525}">
      <dgm:prSet custT="1"/>
      <dgm:spPr/>
      <dgm:t>
        <a:bodyPr/>
        <a:lstStyle/>
        <a:p>
          <a:pPr rtl="0"/>
          <a:r>
            <a:rPr lang="en-US" sz="1400"/>
            <a:t>16</a:t>
          </a:r>
          <a:r>
            <a:rPr lang="en-US" sz="1400" baseline="30000"/>
            <a:t>th</a:t>
          </a:r>
          <a:r>
            <a:rPr lang="en-US" sz="1400"/>
            <a:t> Section Lands</a:t>
          </a:r>
        </a:p>
      </dgm:t>
    </dgm:pt>
    <dgm:pt modelId="{E1FE50F6-46FA-40E0-8995-6253A0533C97}" type="parTrans" cxnId="{674686E2-7FB8-4292-B42C-BD2404DA8990}">
      <dgm:prSet/>
      <dgm:spPr/>
      <dgm:t>
        <a:bodyPr/>
        <a:lstStyle/>
        <a:p>
          <a:endParaRPr lang="en-US"/>
        </a:p>
      </dgm:t>
    </dgm:pt>
    <dgm:pt modelId="{D8FFE344-0034-466F-BC2C-F66A419EF42A}" type="sibTrans" cxnId="{674686E2-7FB8-4292-B42C-BD2404DA8990}">
      <dgm:prSet/>
      <dgm:spPr/>
      <dgm:t>
        <a:bodyPr/>
        <a:lstStyle/>
        <a:p>
          <a:endParaRPr lang="en-US"/>
        </a:p>
      </dgm:t>
    </dgm:pt>
    <dgm:pt modelId="{BDBE0370-C0A6-4E59-85FA-3F2375714F29}">
      <dgm:prSet custT="1"/>
      <dgm:spPr/>
      <dgm:t>
        <a:bodyPr/>
        <a:lstStyle/>
        <a:p>
          <a:pPr rtl="0"/>
          <a:r>
            <a:rPr lang="en-US" sz="1400" dirty="0"/>
            <a:t>Purchasing Procedures &amp; Authority</a:t>
          </a:r>
        </a:p>
      </dgm:t>
    </dgm:pt>
    <dgm:pt modelId="{2A5B5FAA-56C1-4233-91F8-B37E77F88849}" type="parTrans" cxnId="{8322F584-F5DE-441F-896C-5E40E16673C1}">
      <dgm:prSet/>
      <dgm:spPr/>
      <dgm:t>
        <a:bodyPr/>
        <a:lstStyle/>
        <a:p>
          <a:endParaRPr lang="en-US"/>
        </a:p>
      </dgm:t>
    </dgm:pt>
    <dgm:pt modelId="{5FB70FAA-A894-47C5-8897-14EF9D9368DD}" type="sibTrans" cxnId="{8322F584-F5DE-441F-896C-5E40E16673C1}">
      <dgm:prSet/>
      <dgm:spPr/>
      <dgm:t>
        <a:bodyPr/>
        <a:lstStyle/>
        <a:p>
          <a:endParaRPr lang="en-US"/>
        </a:p>
      </dgm:t>
    </dgm:pt>
    <dgm:pt modelId="{5070E000-219A-45D4-BD0A-1E11345CF9AE}">
      <dgm:prSet custT="1"/>
      <dgm:spPr/>
      <dgm:t>
        <a:bodyPr/>
        <a:lstStyle/>
        <a:p>
          <a:pPr rtl="0"/>
          <a:r>
            <a:rPr lang="en-US" sz="1400" dirty="0"/>
            <a:t>Internal Controls</a:t>
          </a:r>
        </a:p>
      </dgm:t>
    </dgm:pt>
    <dgm:pt modelId="{8F228CE1-A0FB-45DD-AC81-0036232D1ABE}" type="parTrans" cxnId="{DD2FFC7C-6651-482F-92AD-78DF4A1E969A}">
      <dgm:prSet/>
      <dgm:spPr/>
      <dgm:t>
        <a:bodyPr/>
        <a:lstStyle/>
        <a:p>
          <a:endParaRPr lang="en-US"/>
        </a:p>
      </dgm:t>
    </dgm:pt>
    <dgm:pt modelId="{99B0EDFC-BA62-4933-A843-65647EDE98F0}" type="sibTrans" cxnId="{DD2FFC7C-6651-482F-92AD-78DF4A1E969A}">
      <dgm:prSet/>
      <dgm:spPr/>
      <dgm:t>
        <a:bodyPr/>
        <a:lstStyle/>
        <a:p>
          <a:endParaRPr lang="en-US"/>
        </a:p>
      </dgm:t>
    </dgm:pt>
    <dgm:pt modelId="{7B86C7CF-E059-43B1-91E7-936F6749531B}">
      <dgm:prSet custT="1"/>
      <dgm:spPr/>
      <dgm:t>
        <a:bodyPr/>
        <a:lstStyle/>
        <a:p>
          <a:pPr rtl="0"/>
          <a:r>
            <a:rPr lang="en-US" sz="1400" dirty="0"/>
            <a:t>Salary Deductions</a:t>
          </a:r>
        </a:p>
      </dgm:t>
    </dgm:pt>
    <dgm:pt modelId="{544852ED-863F-475C-9260-C070486CDB2E}" type="parTrans" cxnId="{4F0BC175-0263-42D2-B0DE-DF3650CE71E2}">
      <dgm:prSet/>
      <dgm:spPr/>
      <dgm:t>
        <a:bodyPr/>
        <a:lstStyle/>
        <a:p>
          <a:endParaRPr lang="en-US"/>
        </a:p>
      </dgm:t>
    </dgm:pt>
    <dgm:pt modelId="{C9C0B4BA-E72C-4FCC-9725-C17247F76816}" type="sibTrans" cxnId="{4F0BC175-0263-42D2-B0DE-DF3650CE71E2}">
      <dgm:prSet/>
      <dgm:spPr/>
      <dgm:t>
        <a:bodyPr/>
        <a:lstStyle/>
        <a:p>
          <a:endParaRPr lang="en-US"/>
        </a:p>
      </dgm:t>
    </dgm:pt>
    <dgm:pt modelId="{4BC247A8-028E-4689-8E29-93BFE93754EF}">
      <dgm:prSet custT="1"/>
      <dgm:spPr/>
      <dgm:t>
        <a:bodyPr/>
        <a:lstStyle/>
        <a:p>
          <a:pPr rtl="0"/>
          <a:r>
            <a:rPr lang="en-US" sz="1400" dirty="0"/>
            <a:t>Procurement Cards</a:t>
          </a:r>
        </a:p>
      </dgm:t>
    </dgm:pt>
    <dgm:pt modelId="{CA7351F0-B832-40A3-972C-357CE482874E}" type="parTrans" cxnId="{8F3D2920-CDB7-4B5A-BE70-DF49D889052F}">
      <dgm:prSet/>
      <dgm:spPr/>
      <dgm:t>
        <a:bodyPr/>
        <a:lstStyle/>
        <a:p>
          <a:endParaRPr lang="en-US"/>
        </a:p>
      </dgm:t>
    </dgm:pt>
    <dgm:pt modelId="{4DEBD694-0200-4A79-A53A-4B748DCABAB0}" type="sibTrans" cxnId="{8F3D2920-CDB7-4B5A-BE70-DF49D889052F}">
      <dgm:prSet/>
      <dgm:spPr/>
      <dgm:t>
        <a:bodyPr/>
        <a:lstStyle/>
        <a:p>
          <a:endParaRPr lang="en-US"/>
        </a:p>
      </dgm:t>
    </dgm:pt>
    <dgm:pt modelId="{DF385490-0D9A-4A22-86C9-780B1F8771F3}">
      <dgm:prSet custT="1"/>
      <dgm:spPr/>
      <dgm:t>
        <a:bodyPr/>
        <a:lstStyle/>
        <a:p>
          <a:pPr rtl="0"/>
          <a:r>
            <a:rPr lang="en-US" sz="1400" dirty="0"/>
            <a:t>Student Activity</a:t>
          </a:r>
        </a:p>
      </dgm:t>
    </dgm:pt>
    <dgm:pt modelId="{725F488B-1CB7-47B6-BD1F-13203FAEB5D2}" type="parTrans" cxnId="{3E67173F-BE33-4AD6-A597-B6DFF2622B7B}">
      <dgm:prSet/>
      <dgm:spPr/>
      <dgm:t>
        <a:bodyPr/>
        <a:lstStyle/>
        <a:p>
          <a:endParaRPr lang="en-US"/>
        </a:p>
      </dgm:t>
    </dgm:pt>
    <dgm:pt modelId="{6ECCDC64-0021-4649-B76D-B3EF7A2956C4}" type="sibTrans" cxnId="{3E67173F-BE33-4AD6-A597-B6DFF2622B7B}">
      <dgm:prSet/>
      <dgm:spPr/>
      <dgm:t>
        <a:bodyPr/>
        <a:lstStyle/>
        <a:p>
          <a:endParaRPr lang="en-US"/>
        </a:p>
      </dgm:t>
    </dgm:pt>
    <dgm:pt modelId="{E8D2A7F7-4C74-4BEA-9D4A-D4424A3D8F3C}">
      <dgm:prSet custT="1"/>
      <dgm:spPr/>
      <dgm:t>
        <a:bodyPr/>
        <a:lstStyle/>
        <a:p>
          <a:pPr rtl="0"/>
          <a:r>
            <a:rPr lang="en-US" sz="1800" dirty="0">
              <a:solidFill>
                <a:schemeClr val="tx1"/>
              </a:solidFill>
            </a:rPr>
            <a:t>Section E </a:t>
          </a:r>
        </a:p>
      </dgm:t>
    </dgm:pt>
    <dgm:pt modelId="{B3C125D7-66A8-4A60-AEE2-6DFDE963A3A5}" type="parTrans" cxnId="{E7632778-C760-49F4-B1DC-F5F42023A306}">
      <dgm:prSet/>
      <dgm:spPr/>
      <dgm:t>
        <a:bodyPr/>
        <a:lstStyle/>
        <a:p>
          <a:endParaRPr lang="en-US"/>
        </a:p>
      </dgm:t>
    </dgm:pt>
    <dgm:pt modelId="{53137448-FFE8-47FF-A601-6D56EDE851C1}" type="sibTrans" cxnId="{E7632778-C760-49F4-B1DC-F5F42023A306}">
      <dgm:prSet/>
      <dgm:spPr/>
      <dgm:t>
        <a:bodyPr/>
        <a:lstStyle/>
        <a:p>
          <a:endParaRPr lang="en-US"/>
        </a:p>
      </dgm:t>
    </dgm:pt>
    <dgm:pt modelId="{6DD8B345-8B58-4BEC-9BCA-14D91CF768E7}">
      <dgm:prSet custT="1"/>
      <dgm:spPr/>
      <dgm:t>
        <a:bodyPr/>
        <a:lstStyle/>
        <a:p>
          <a:pPr rtl="0"/>
          <a:r>
            <a:rPr lang="en-US" sz="1400" dirty="0"/>
            <a:t>Business Management</a:t>
          </a:r>
        </a:p>
      </dgm:t>
    </dgm:pt>
    <dgm:pt modelId="{D60DD906-3814-49B0-BD18-312370D8EBCA}" type="parTrans" cxnId="{33EF6123-37C8-4C91-AC32-9D245BE32917}">
      <dgm:prSet/>
      <dgm:spPr/>
      <dgm:t>
        <a:bodyPr/>
        <a:lstStyle/>
        <a:p>
          <a:endParaRPr lang="en-US"/>
        </a:p>
      </dgm:t>
    </dgm:pt>
    <dgm:pt modelId="{DD2129CD-E174-47A0-AE51-C6761444A4E4}" type="sibTrans" cxnId="{33EF6123-37C8-4C91-AC32-9D245BE32917}">
      <dgm:prSet/>
      <dgm:spPr/>
      <dgm:t>
        <a:bodyPr/>
        <a:lstStyle/>
        <a:p>
          <a:endParaRPr lang="en-US"/>
        </a:p>
      </dgm:t>
    </dgm:pt>
    <dgm:pt modelId="{C29F7654-C94B-4CA6-A740-5DF5DB2C31CA}">
      <dgm:prSet custT="1"/>
      <dgm:spPr/>
      <dgm:t>
        <a:bodyPr/>
        <a:lstStyle/>
        <a:p>
          <a:pPr rtl="0"/>
          <a:r>
            <a:rPr lang="en-US" sz="1400" dirty="0"/>
            <a:t>Goals and Objectives</a:t>
          </a:r>
        </a:p>
      </dgm:t>
    </dgm:pt>
    <dgm:pt modelId="{E82320AD-6417-4009-97B9-DC43BEEF9DE7}" type="parTrans" cxnId="{8C0936C3-7AD5-4C6F-9B94-4BB4FC59986E}">
      <dgm:prSet/>
      <dgm:spPr/>
      <dgm:t>
        <a:bodyPr/>
        <a:lstStyle/>
        <a:p>
          <a:endParaRPr lang="en-US"/>
        </a:p>
      </dgm:t>
    </dgm:pt>
    <dgm:pt modelId="{3A5CEF09-7FD1-4A62-88B9-7D3CADCABE06}" type="sibTrans" cxnId="{8C0936C3-7AD5-4C6F-9B94-4BB4FC59986E}">
      <dgm:prSet/>
      <dgm:spPr/>
      <dgm:t>
        <a:bodyPr/>
        <a:lstStyle/>
        <a:p>
          <a:endParaRPr lang="en-US"/>
        </a:p>
      </dgm:t>
    </dgm:pt>
    <dgm:pt modelId="{E80EA66E-1234-4A12-A3DC-C7C351B9B741}">
      <dgm:prSet custT="1"/>
      <dgm:spPr/>
      <dgm:t>
        <a:bodyPr/>
        <a:lstStyle/>
        <a:p>
          <a:pPr rtl="0"/>
          <a:r>
            <a:rPr lang="en-US" sz="1400" dirty="0"/>
            <a:t>Access, Security and Conduct related to Buildings and Grounds</a:t>
          </a:r>
        </a:p>
      </dgm:t>
    </dgm:pt>
    <dgm:pt modelId="{993F6A8A-01D7-4E89-84C5-E016EC4D0C04}" type="parTrans" cxnId="{E8C5342B-5577-49A4-B3AC-DFD2A0318017}">
      <dgm:prSet/>
      <dgm:spPr/>
      <dgm:t>
        <a:bodyPr/>
        <a:lstStyle/>
        <a:p>
          <a:endParaRPr lang="en-US"/>
        </a:p>
      </dgm:t>
    </dgm:pt>
    <dgm:pt modelId="{0BA04C45-26BE-42FB-A4E6-4F20E4D259D1}" type="sibTrans" cxnId="{E8C5342B-5577-49A4-B3AC-DFD2A0318017}">
      <dgm:prSet/>
      <dgm:spPr/>
      <dgm:t>
        <a:bodyPr/>
        <a:lstStyle/>
        <a:p>
          <a:endParaRPr lang="en-US"/>
        </a:p>
      </dgm:t>
    </dgm:pt>
    <dgm:pt modelId="{F27DE906-1ED6-4A40-8D4D-C2D105C8B445}">
      <dgm:prSet custT="1"/>
      <dgm:spPr/>
      <dgm:t>
        <a:bodyPr/>
        <a:lstStyle/>
        <a:p>
          <a:pPr rtl="0"/>
          <a:r>
            <a:rPr lang="en-US" sz="1400" dirty="0"/>
            <a:t>Drills</a:t>
          </a:r>
        </a:p>
      </dgm:t>
    </dgm:pt>
    <dgm:pt modelId="{2D5EE85D-F7DE-4778-ACDC-D3E0AA242BD1}" type="parTrans" cxnId="{5AF8D25B-066E-4A91-BDAD-1E54C03450BB}">
      <dgm:prSet/>
      <dgm:spPr/>
      <dgm:t>
        <a:bodyPr/>
        <a:lstStyle/>
        <a:p>
          <a:endParaRPr lang="en-US"/>
        </a:p>
      </dgm:t>
    </dgm:pt>
    <dgm:pt modelId="{3EEAE49D-6A0B-45BD-AF11-7463812F9886}" type="sibTrans" cxnId="{5AF8D25B-066E-4A91-BDAD-1E54C03450BB}">
      <dgm:prSet/>
      <dgm:spPr/>
      <dgm:t>
        <a:bodyPr/>
        <a:lstStyle/>
        <a:p>
          <a:endParaRPr lang="en-US"/>
        </a:p>
      </dgm:t>
    </dgm:pt>
    <dgm:pt modelId="{FE597630-1D3E-4ED8-B70C-353EC26CBBB8}">
      <dgm:prSet custT="1"/>
      <dgm:spPr/>
      <dgm:t>
        <a:bodyPr/>
        <a:lstStyle/>
        <a:p>
          <a:pPr rtl="0"/>
          <a:r>
            <a:rPr lang="en-US" sz="1400" dirty="0"/>
            <a:t>Accidents</a:t>
          </a:r>
        </a:p>
      </dgm:t>
    </dgm:pt>
    <dgm:pt modelId="{136928DA-BF62-418E-8663-09003BAD71B6}" type="parTrans" cxnId="{21138272-61E6-4D98-87EC-BC7E0F8DD6C9}">
      <dgm:prSet/>
      <dgm:spPr/>
      <dgm:t>
        <a:bodyPr/>
        <a:lstStyle/>
        <a:p>
          <a:endParaRPr lang="en-US"/>
        </a:p>
      </dgm:t>
    </dgm:pt>
    <dgm:pt modelId="{0D08A946-D990-4E66-B197-DFEA1CD24969}" type="sibTrans" cxnId="{21138272-61E6-4D98-87EC-BC7E0F8DD6C9}">
      <dgm:prSet/>
      <dgm:spPr/>
      <dgm:t>
        <a:bodyPr/>
        <a:lstStyle/>
        <a:p>
          <a:endParaRPr lang="en-US"/>
        </a:p>
      </dgm:t>
    </dgm:pt>
    <dgm:pt modelId="{AE68FA21-5426-4E00-853C-5214BD3CA12F}">
      <dgm:prSet custT="1"/>
      <dgm:spPr/>
      <dgm:t>
        <a:bodyPr/>
        <a:lstStyle/>
        <a:p>
          <a:pPr rtl="0"/>
          <a:r>
            <a:rPr lang="en-US" sz="1400" dirty="0"/>
            <a:t>Vandalism</a:t>
          </a:r>
        </a:p>
      </dgm:t>
    </dgm:pt>
    <dgm:pt modelId="{29C37E5B-E083-4F49-87DE-7C2156D90343}" type="parTrans" cxnId="{41779562-389D-4333-9D7B-7268B819A709}">
      <dgm:prSet/>
      <dgm:spPr/>
      <dgm:t>
        <a:bodyPr/>
        <a:lstStyle/>
        <a:p>
          <a:endParaRPr lang="en-US"/>
        </a:p>
      </dgm:t>
    </dgm:pt>
    <dgm:pt modelId="{D29DC1FE-7FBA-481A-AB1E-7AC8A2439DB5}" type="sibTrans" cxnId="{41779562-389D-4333-9D7B-7268B819A709}">
      <dgm:prSet/>
      <dgm:spPr/>
      <dgm:t>
        <a:bodyPr/>
        <a:lstStyle/>
        <a:p>
          <a:endParaRPr lang="en-US"/>
        </a:p>
      </dgm:t>
    </dgm:pt>
    <dgm:pt modelId="{9B2BA954-91C2-4A4A-848E-C4E4214838BE}">
      <dgm:prSet custT="1"/>
      <dgm:spPr/>
      <dgm:t>
        <a:bodyPr/>
        <a:lstStyle/>
        <a:p>
          <a:pPr rtl="0"/>
          <a:r>
            <a:rPr lang="en-US" sz="1400" dirty="0"/>
            <a:t>Use of Cellular Phone, Other Devices &amp; Vehicles</a:t>
          </a:r>
        </a:p>
      </dgm:t>
    </dgm:pt>
    <dgm:pt modelId="{8D8D3EC5-FA40-4D8F-AACA-6E4452584520}" type="parTrans" cxnId="{2BA24842-C40B-4319-BF7D-77D3B2F7792F}">
      <dgm:prSet/>
      <dgm:spPr/>
      <dgm:t>
        <a:bodyPr/>
        <a:lstStyle/>
        <a:p>
          <a:endParaRPr lang="en-US"/>
        </a:p>
      </dgm:t>
    </dgm:pt>
    <dgm:pt modelId="{5DECF739-832C-45C3-BCCA-F46A1F37B42D}" type="sibTrans" cxnId="{2BA24842-C40B-4319-BF7D-77D3B2F7792F}">
      <dgm:prSet/>
      <dgm:spPr/>
      <dgm:t>
        <a:bodyPr/>
        <a:lstStyle/>
        <a:p>
          <a:endParaRPr lang="en-US"/>
        </a:p>
      </dgm:t>
    </dgm:pt>
    <dgm:pt modelId="{1DDD7059-9720-4E69-9B2D-27F9BDF6B8BD}">
      <dgm:prSet custT="1"/>
      <dgm:spPr/>
      <dgm:t>
        <a:bodyPr/>
        <a:lstStyle/>
        <a:p>
          <a:pPr rtl="0"/>
          <a:r>
            <a:rPr lang="en-US" sz="1400" dirty="0"/>
            <a:t>Student Transportation Management</a:t>
          </a:r>
        </a:p>
      </dgm:t>
    </dgm:pt>
    <dgm:pt modelId="{0F48655B-F84B-4C15-AF94-CEBCE97C2F22}" type="parTrans" cxnId="{337F4D31-EC6A-4448-8AB3-8D7E790CD8A7}">
      <dgm:prSet/>
      <dgm:spPr/>
      <dgm:t>
        <a:bodyPr/>
        <a:lstStyle/>
        <a:p>
          <a:endParaRPr lang="en-US"/>
        </a:p>
      </dgm:t>
    </dgm:pt>
    <dgm:pt modelId="{457B2CD5-70D4-46E4-8736-DD2360D076A7}" type="sibTrans" cxnId="{337F4D31-EC6A-4448-8AB3-8D7E790CD8A7}">
      <dgm:prSet/>
      <dgm:spPr/>
      <dgm:t>
        <a:bodyPr/>
        <a:lstStyle/>
        <a:p>
          <a:endParaRPr lang="en-US"/>
        </a:p>
      </dgm:t>
    </dgm:pt>
    <dgm:pt modelId="{AD00DF9F-4146-4DE2-8110-7E0469EE5112}">
      <dgm:prSet custT="1"/>
      <dgm:spPr/>
      <dgm:t>
        <a:bodyPr/>
        <a:lstStyle/>
        <a:p>
          <a:pPr rtl="0"/>
          <a:r>
            <a:rPr lang="en-US" sz="1400" dirty="0"/>
            <a:t>Food Services Management</a:t>
          </a:r>
        </a:p>
      </dgm:t>
    </dgm:pt>
    <dgm:pt modelId="{CFA5DA51-CB2D-42D4-8F6E-4346810BDD9E}" type="parTrans" cxnId="{AEECA1B7-3511-4AF2-941C-691CFD7CA018}">
      <dgm:prSet/>
      <dgm:spPr/>
      <dgm:t>
        <a:bodyPr/>
        <a:lstStyle/>
        <a:p>
          <a:endParaRPr lang="en-US"/>
        </a:p>
      </dgm:t>
    </dgm:pt>
    <dgm:pt modelId="{F4CFAE96-3501-452D-BA2D-A82D0F72254A}" type="sibTrans" cxnId="{AEECA1B7-3511-4AF2-941C-691CFD7CA018}">
      <dgm:prSet/>
      <dgm:spPr/>
      <dgm:t>
        <a:bodyPr/>
        <a:lstStyle/>
        <a:p>
          <a:endParaRPr lang="en-US"/>
        </a:p>
      </dgm:t>
    </dgm:pt>
    <dgm:pt modelId="{0FF80BD8-B4A6-490A-A5FD-7599E213AE1B}">
      <dgm:prSet custT="1"/>
      <dgm:spPr/>
      <dgm:t>
        <a:bodyPr/>
        <a:lstStyle/>
        <a:p>
          <a:pPr rtl="0"/>
          <a:r>
            <a:rPr lang="en-US" sz="1400"/>
            <a:t>Data Management</a:t>
          </a:r>
        </a:p>
      </dgm:t>
    </dgm:pt>
    <dgm:pt modelId="{76ECDEFE-0B6A-4F6B-A464-7393180FF907}" type="parTrans" cxnId="{0C7095FD-891D-465B-8B94-AA0DE80EE087}">
      <dgm:prSet/>
      <dgm:spPr/>
      <dgm:t>
        <a:bodyPr/>
        <a:lstStyle/>
        <a:p>
          <a:endParaRPr lang="en-US"/>
        </a:p>
      </dgm:t>
    </dgm:pt>
    <dgm:pt modelId="{550E8544-F1DA-4F80-8DA4-EB035BE59B55}" type="sibTrans" cxnId="{0C7095FD-891D-465B-8B94-AA0DE80EE087}">
      <dgm:prSet/>
      <dgm:spPr/>
      <dgm:t>
        <a:bodyPr/>
        <a:lstStyle/>
        <a:p>
          <a:endParaRPr lang="en-US"/>
        </a:p>
      </dgm:t>
    </dgm:pt>
    <dgm:pt modelId="{7BCB65AE-AABB-409F-8C1C-B4CB2A25A075}">
      <dgm:prSet custT="1"/>
      <dgm:spPr/>
      <dgm:t>
        <a:bodyPr/>
        <a:lstStyle/>
        <a:p>
          <a:pPr rtl="0"/>
          <a:r>
            <a:rPr lang="en-US" sz="1400" dirty="0"/>
            <a:t>Insurance (Property, Liability &amp; Student)</a:t>
          </a:r>
        </a:p>
      </dgm:t>
    </dgm:pt>
    <dgm:pt modelId="{3DE99F24-36EE-496B-92D3-44842A35174D}" type="parTrans" cxnId="{5A4554C5-74C2-4604-B9CE-C72C1CE6E627}">
      <dgm:prSet/>
      <dgm:spPr/>
      <dgm:t>
        <a:bodyPr/>
        <a:lstStyle/>
        <a:p>
          <a:endParaRPr lang="en-US"/>
        </a:p>
      </dgm:t>
    </dgm:pt>
    <dgm:pt modelId="{22C0186D-7C07-4F51-8567-44135D939EAF}" type="sibTrans" cxnId="{5A4554C5-74C2-4604-B9CE-C72C1CE6E627}">
      <dgm:prSet/>
      <dgm:spPr/>
      <dgm:t>
        <a:bodyPr/>
        <a:lstStyle/>
        <a:p>
          <a:endParaRPr lang="en-US"/>
        </a:p>
      </dgm:t>
    </dgm:pt>
    <dgm:pt modelId="{9FAEB172-CA89-4F4A-BA18-6FFC50C5FD79}">
      <dgm:prSet custT="1"/>
      <dgm:spPr/>
      <dgm:t>
        <a:bodyPr/>
        <a:lstStyle/>
        <a:p>
          <a:pPr rtl="0"/>
          <a:r>
            <a:rPr lang="en-US" sz="1400" dirty="0"/>
            <a:t>Employee Email Usage</a:t>
          </a:r>
        </a:p>
      </dgm:t>
    </dgm:pt>
    <dgm:pt modelId="{B586D5CA-7D82-4CC2-8E75-B5BE7448797E}" type="parTrans" cxnId="{1EA129AD-7C7A-4B04-B0E1-4F0B5771621E}">
      <dgm:prSet/>
      <dgm:spPr/>
      <dgm:t>
        <a:bodyPr/>
        <a:lstStyle/>
        <a:p>
          <a:endParaRPr lang="en-US"/>
        </a:p>
      </dgm:t>
    </dgm:pt>
    <dgm:pt modelId="{0555E79C-2B0D-4B8B-878B-6A3BF4BA820F}" type="sibTrans" cxnId="{1EA129AD-7C7A-4B04-B0E1-4F0B5771621E}">
      <dgm:prSet/>
      <dgm:spPr/>
      <dgm:t>
        <a:bodyPr/>
        <a:lstStyle/>
        <a:p>
          <a:endParaRPr lang="en-US"/>
        </a:p>
      </dgm:t>
    </dgm:pt>
    <dgm:pt modelId="{B931DD00-852C-4FE2-AAD6-6F68B6D9734C}">
      <dgm:prSet custT="1"/>
      <dgm:spPr/>
      <dgm:t>
        <a:bodyPr/>
        <a:lstStyle/>
        <a:p>
          <a:pPr rtl="0"/>
          <a:r>
            <a:rPr lang="en-US" sz="1400" dirty="0"/>
            <a:t>Drones</a:t>
          </a:r>
        </a:p>
      </dgm:t>
    </dgm:pt>
    <dgm:pt modelId="{76A6D67D-A477-4083-BAAF-0B7A492A700D}" type="parTrans" cxnId="{A4C05A06-7B28-4246-B85D-EAE44E4C4B57}">
      <dgm:prSet/>
      <dgm:spPr/>
      <dgm:t>
        <a:bodyPr/>
        <a:lstStyle/>
        <a:p>
          <a:endParaRPr lang="en-US"/>
        </a:p>
      </dgm:t>
    </dgm:pt>
    <dgm:pt modelId="{B7AD04A0-C2DC-4A42-9C25-42BEE04B23A2}" type="sibTrans" cxnId="{A4C05A06-7B28-4246-B85D-EAE44E4C4B57}">
      <dgm:prSet/>
      <dgm:spPr/>
      <dgm:t>
        <a:bodyPr/>
        <a:lstStyle/>
        <a:p>
          <a:endParaRPr lang="en-US"/>
        </a:p>
      </dgm:t>
    </dgm:pt>
    <dgm:pt modelId="{388AD9ED-7FC7-44CE-A4BE-DB6AD18C58D6}">
      <dgm:prSet custT="1"/>
      <dgm:spPr/>
      <dgm:t>
        <a:bodyPr/>
        <a:lstStyle/>
        <a:p>
          <a:pPr rtl="0"/>
          <a:r>
            <a:rPr lang="en-US" sz="1800" dirty="0">
              <a:solidFill>
                <a:schemeClr val="tx1"/>
              </a:solidFill>
            </a:rPr>
            <a:t>Section F </a:t>
          </a:r>
        </a:p>
      </dgm:t>
    </dgm:pt>
    <dgm:pt modelId="{FFF84461-2ED4-4A22-8DC0-614095B7922A}" type="parTrans" cxnId="{9B853E62-E0DE-4B86-A359-FC9361117D13}">
      <dgm:prSet/>
      <dgm:spPr/>
      <dgm:t>
        <a:bodyPr/>
        <a:lstStyle/>
        <a:p>
          <a:endParaRPr lang="en-US"/>
        </a:p>
      </dgm:t>
    </dgm:pt>
    <dgm:pt modelId="{931C678E-501C-4633-9629-34E4E635C109}" type="sibTrans" cxnId="{9B853E62-E0DE-4B86-A359-FC9361117D13}">
      <dgm:prSet/>
      <dgm:spPr/>
      <dgm:t>
        <a:bodyPr/>
        <a:lstStyle/>
        <a:p>
          <a:endParaRPr lang="en-US"/>
        </a:p>
      </dgm:t>
    </dgm:pt>
    <dgm:pt modelId="{F205F2A6-CDD4-40A4-A781-BE6D0300B6D2}">
      <dgm:prSet custT="1"/>
      <dgm:spPr/>
      <dgm:t>
        <a:bodyPr/>
        <a:lstStyle/>
        <a:p>
          <a:pPr rtl="0"/>
          <a:r>
            <a:rPr lang="en-US" sz="1400"/>
            <a:t>Facilities Management</a:t>
          </a:r>
        </a:p>
      </dgm:t>
    </dgm:pt>
    <dgm:pt modelId="{0EF9BF1E-0D4C-40F8-B39B-01CEE94AFA25}" type="parTrans" cxnId="{0B429DC5-C8F3-4145-8ED2-BDE2BAED96A7}">
      <dgm:prSet/>
      <dgm:spPr/>
      <dgm:t>
        <a:bodyPr/>
        <a:lstStyle/>
        <a:p>
          <a:endParaRPr lang="en-US"/>
        </a:p>
      </dgm:t>
    </dgm:pt>
    <dgm:pt modelId="{3116F377-B0D9-49FA-8DD8-7649E38FC7AC}" type="sibTrans" cxnId="{0B429DC5-C8F3-4145-8ED2-BDE2BAED96A7}">
      <dgm:prSet/>
      <dgm:spPr/>
      <dgm:t>
        <a:bodyPr/>
        <a:lstStyle/>
        <a:p>
          <a:endParaRPr lang="en-US"/>
        </a:p>
      </dgm:t>
    </dgm:pt>
    <dgm:pt modelId="{02C2D676-0233-44B3-82EB-20D28AA6BB40}">
      <dgm:prSet custT="1"/>
      <dgm:spPr/>
      <dgm:t>
        <a:bodyPr/>
        <a:lstStyle/>
        <a:p>
          <a:pPr rtl="0"/>
          <a:r>
            <a:rPr lang="en-US" sz="1400"/>
            <a:t>Goals and Objectives</a:t>
          </a:r>
        </a:p>
      </dgm:t>
    </dgm:pt>
    <dgm:pt modelId="{00A983B2-5C1D-488C-942F-8C4029639877}" type="parTrans" cxnId="{2DAC6FC9-C64F-45D4-9CF1-3FC5CFF5C2D6}">
      <dgm:prSet/>
      <dgm:spPr/>
      <dgm:t>
        <a:bodyPr/>
        <a:lstStyle/>
        <a:p>
          <a:endParaRPr lang="en-US"/>
        </a:p>
      </dgm:t>
    </dgm:pt>
    <dgm:pt modelId="{2678946D-F20B-4EF0-914A-40F53DA0FA24}" type="sibTrans" cxnId="{2DAC6FC9-C64F-45D4-9CF1-3FC5CFF5C2D6}">
      <dgm:prSet/>
      <dgm:spPr/>
      <dgm:t>
        <a:bodyPr/>
        <a:lstStyle/>
        <a:p>
          <a:endParaRPr lang="en-US"/>
        </a:p>
      </dgm:t>
    </dgm:pt>
    <dgm:pt modelId="{0F30BE1E-4CC9-491A-89EE-E480B26A3DB1}">
      <dgm:prSet custT="1"/>
      <dgm:spPr/>
      <dgm:t>
        <a:bodyPr/>
        <a:lstStyle/>
        <a:p>
          <a:pPr rtl="0"/>
          <a:r>
            <a:rPr lang="en-US" sz="1400"/>
            <a:t>Facilities Planning</a:t>
          </a:r>
        </a:p>
      </dgm:t>
    </dgm:pt>
    <dgm:pt modelId="{9C0CE452-F73C-4C53-A15C-6961DFBAACFD}" type="parTrans" cxnId="{893C8640-FC50-49CD-BDF0-1CDE370E3C52}">
      <dgm:prSet/>
      <dgm:spPr/>
      <dgm:t>
        <a:bodyPr/>
        <a:lstStyle/>
        <a:p>
          <a:endParaRPr lang="en-US"/>
        </a:p>
      </dgm:t>
    </dgm:pt>
    <dgm:pt modelId="{813A4068-F089-4500-B455-80A1FEF17885}" type="sibTrans" cxnId="{893C8640-FC50-49CD-BDF0-1CDE370E3C52}">
      <dgm:prSet/>
      <dgm:spPr/>
      <dgm:t>
        <a:bodyPr/>
        <a:lstStyle/>
        <a:p>
          <a:endParaRPr lang="en-US"/>
        </a:p>
      </dgm:t>
    </dgm:pt>
    <dgm:pt modelId="{D6B8B979-2FB5-47D5-8B82-540195689CF9}">
      <dgm:prSet custT="1"/>
      <dgm:spPr/>
      <dgm:t>
        <a:bodyPr/>
        <a:lstStyle/>
        <a:p>
          <a:pPr rtl="0"/>
          <a:r>
            <a:rPr lang="en-US" sz="1400"/>
            <a:t>Construction</a:t>
          </a:r>
        </a:p>
      </dgm:t>
    </dgm:pt>
    <dgm:pt modelId="{4AAAE645-F2D5-4275-9CED-98D17625D81D}" type="parTrans" cxnId="{6885F28A-84A8-49DE-BB6A-CECC22530441}">
      <dgm:prSet/>
      <dgm:spPr/>
      <dgm:t>
        <a:bodyPr/>
        <a:lstStyle/>
        <a:p>
          <a:endParaRPr lang="en-US"/>
        </a:p>
      </dgm:t>
    </dgm:pt>
    <dgm:pt modelId="{BB5BE6D7-9F55-48CF-8C71-0AB17155D0C0}" type="sibTrans" cxnId="{6885F28A-84A8-49DE-BB6A-CECC22530441}">
      <dgm:prSet/>
      <dgm:spPr/>
      <dgm:t>
        <a:bodyPr/>
        <a:lstStyle/>
        <a:p>
          <a:endParaRPr lang="en-US"/>
        </a:p>
      </dgm:t>
    </dgm:pt>
    <dgm:pt modelId="{8109AA37-AB05-489B-8F15-357906A89AA3}">
      <dgm:prSet custT="1"/>
      <dgm:spPr/>
      <dgm:t>
        <a:bodyPr/>
        <a:lstStyle/>
        <a:p>
          <a:pPr rtl="0"/>
          <a:r>
            <a:rPr lang="en-US" sz="1400" dirty="0"/>
            <a:t>Architect/Engineer/Construction Manager</a:t>
          </a:r>
        </a:p>
      </dgm:t>
    </dgm:pt>
    <dgm:pt modelId="{4B57D84D-4D3D-4826-9347-F30A5940D0EE}" type="parTrans" cxnId="{B9588E28-0AE4-49BE-A229-5554B37C83A5}">
      <dgm:prSet/>
      <dgm:spPr/>
      <dgm:t>
        <a:bodyPr/>
        <a:lstStyle/>
        <a:p>
          <a:endParaRPr lang="en-US"/>
        </a:p>
      </dgm:t>
    </dgm:pt>
    <dgm:pt modelId="{6F924572-271C-4A34-B982-8EFE68BCE26B}" type="sibTrans" cxnId="{B9588E28-0AE4-49BE-A229-5554B37C83A5}">
      <dgm:prSet/>
      <dgm:spPr/>
      <dgm:t>
        <a:bodyPr/>
        <a:lstStyle/>
        <a:p>
          <a:endParaRPr lang="en-US"/>
        </a:p>
      </dgm:t>
    </dgm:pt>
    <dgm:pt modelId="{862BC5DA-558E-49E7-8868-A1E4AB2CE70B}">
      <dgm:prSet custT="1"/>
      <dgm:spPr/>
      <dgm:t>
        <a:bodyPr/>
        <a:lstStyle/>
        <a:p>
          <a:pPr rtl="0"/>
          <a:r>
            <a:rPr lang="en-US" sz="1400" dirty="0"/>
            <a:t>Contracts and Change Orders</a:t>
          </a:r>
        </a:p>
      </dgm:t>
    </dgm:pt>
    <dgm:pt modelId="{266CA726-DE27-4992-A862-9EFB859381EE}" type="parTrans" cxnId="{DEFCED1F-CD04-4916-87E7-A5AB3CF91389}">
      <dgm:prSet/>
      <dgm:spPr/>
      <dgm:t>
        <a:bodyPr/>
        <a:lstStyle/>
        <a:p>
          <a:endParaRPr lang="en-US"/>
        </a:p>
      </dgm:t>
    </dgm:pt>
    <dgm:pt modelId="{ED568C8E-685E-41C5-A587-59B391F9CF8E}" type="sibTrans" cxnId="{DEFCED1F-CD04-4916-87E7-A5AB3CF91389}">
      <dgm:prSet/>
      <dgm:spPr/>
      <dgm:t>
        <a:bodyPr/>
        <a:lstStyle/>
        <a:p>
          <a:endParaRPr lang="en-US"/>
        </a:p>
      </dgm:t>
    </dgm:pt>
    <dgm:pt modelId="{6E7FB5E7-F30F-4D0A-B817-260C7CAC0033}">
      <dgm:prSet custT="1"/>
      <dgm:spPr/>
      <dgm:t>
        <a:bodyPr/>
        <a:lstStyle/>
        <a:p>
          <a:pPr rtl="0"/>
          <a:r>
            <a:rPr lang="en-US" sz="1800">
              <a:solidFill>
                <a:schemeClr val="tx1"/>
              </a:solidFill>
            </a:rPr>
            <a:t>Section G </a:t>
          </a:r>
        </a:p>
      </dgm:t>
    </dgm:pt>
    <dgm:pt modelId="{8DFFD92E-E0DC-4A40-8F78-3B9F4D34485B}" type="parTrans" cxnId="{901885A2-E007-4CEF-B9C2-BFB4554F298E}">
      <dgm:prSet/>
      <dgm:spPr/>
      <dgm:t>
        <a:bodyPr/>
        <a:lstStyle/>
        <a:p>
          <a:endParaRPr lang="en-US"/>
        </a:p>
      </dgm:t>
    </dgm:pt>
    <dgm:pt modelId="{6BD32797-A96B-4EFB-8F70-A77A06E491B1}" type="sibTrans" cxnId="{901885A2-E007-4CEF-B9C2-BFB4554F298E}">
      <dgm:prSet/>
      <dgm:spPr/>
      <dgm:t>
        <a:bodyPr/>
        <a:lstStyle/>
        <a:p>
          <a:endParaRPr lang="en-US"/>
        </a:p>
      </dgm:t>
    </dgm:pt>
    <dgm:pt modelId="{84F14847-D311-465E-AEBB-EEDD0D9FF60D}">
      <dgm:prSet custT="1"/>
      <dgm:spPr/>
      <dgm:t>
        <a:bodyPr/>
        <a:lstStyle/>
        <a:p>
          <a:pPr rtl="0"/>
          <a:r>
            <a:rPr lang="en-US" sz="1400"/>
            <a:t>Personnel</a:t>
          </a:r>
        </a:p>
      </dgm:t>
    </dgm:pt>
    <dgm:pt modelId="{22296CE8-4FB3-4166-B751-E6653EEE0475}" type="parTrans" cxnId="{D9DC0773-FCB1-4299-BC9F-ED825C70CAB4}">
      <dgm:prSet/>
      <dgm:spPr/>
      <dgm:t>
        <a:bodyPr/>
        <a:lstStyle/>
        <a:p>
          <a:endParaRPr lang="en-US"/>
        </a:p>
      </dgm:t>
    </dgm:pt>
    <dgm:pt modelId="{7135B377-C9A3-4702-A8CE-07BE0E33BA28}" type="sibTrans" cxnId="{D9DC0773-FCB1-4299-BC9F-ED825C70CAB4}">
      <dgm:prSet/>
      <dgm:spPr/>
      <dgm:t>
        <a:bodyPr/>
        <a:lstStyle/>
        <a:p>
          <a:endParaRPr lang="en-US"/>
        </a:p>
      </dgm:t>
    </dgm:pt>
    <dgm:pt modelId="{12BB282F-C313-4429-9BA6-D3B896045571}">
      <dgm:prSet custT="1"/>
      <dgm:spPr/>
      <dgm:t>
        <a:bodyPr/>
        <a:lstStyle/>
        <a:p>
          <a:pPr rtl="0"/>
          <a:r>
            <a:rPr lang="en-US" sz="1400"/>
            <a:t>Goal and Objectives</a:t>
          </a:r>
        </a:p>
      </dgm:t>
    </dgm:pt>
    <dgm:pt modelId="{DB444E04-1358-4552-B468-4047D8638414}" type="parTrans" cxnId="{070BAEA4-4E37-4348-A48E-5850BE3AADB7}">
      <dgm:prSet/>
      <dgm:spPr/>
      <dgm:t>
        <a:bodyPr/>
        <a:lstStyle/>
        <a:p>
          <a:endParaRPr lang="en-US"/>
        </a:p>
      </dgm:t>
    </dgm:pt>
    <dgm:pt modelId="{043F96E2-6BF9-44C6-B6D9-D36665C7ED9D}" type="sibTrans" cxnId="{070BAEA4-4E37-4348-A48E-5850BE3AADB7}">
      <dgm:prSet/>
      <dgm:spPr/>
      <dgm:t>
        <a:bodyPr/>
        <a:lstStyle/>
        <a:p>
          <a:endParaRPr lang="en-US"/>
        </a:p>
      </dgm:t>
    </dgm:pt>
    <dgm:pt modelId="{7D75EC8D-66B7-4F7B-A338-9521FA5E5416}">
      <dgm:prSet custT="1"/>
      <dgm:spPr/>
      <dgm:t>
        <a:bodyPr/>
        <a:lstStyle/>
        <a:p>
          <a:pPr rtl="0"/>
          <a:r>
            <a:rPr lang="en-US" sz="1400"/>
            <a:t>Personnel Appearance, Conduct, Ethics &amp; Relations</a:t>
          </a:r>
        </a:p>
      </dgm:t>
    </dgm:pt>
    <dgm:pt modelId="{6AFBEE97-A5B1-4A7B-8666-5A9BD15E8E4A}" type="parTrans" cxnId="{480C7F05-4916-4F84-B259-4C191712785E}">
      <dgm:prSet/>
      <dgm:spPr/>
      <dgm:t>
        <a:bodyPr/>
        <a:lstStyle/>
        <a:p>
          <a:endParaRPr lang="en-US"/>
        </a:p>
      </dgm:t>
    </dgm:pt>
    <dgm:pt modelId="{571FF0E6-3B4D-4E7A-952F-5249CF23791B}" type="sibTrans" cxnId="{480C7F05-4916-4F84-B259-4C191712785E}">
      <dgm:prSet/>
      <dgm:spPr/>
      <dgm:t>
        <a:bodyPr/>
        <a:lstStyle/>
        <a:p>
          <a:endParaRPr lang="en-US"/>
        </a:p>
      </dgm:t>
    </dgm:pt>
    <dgm:pt modelId="{134EAEFA-23A4-448B-BAAE-06C62F9F645B}">
      <dgm:prSet custT="1"/>
      <dgm:spPr/>
      <dgm:t>
        <a:bodyPr/>
        <a:lstStyle/>
        <a:p>
          <a:pPr rtl="0"/>
          <a:r>
            <a:rPr lang="en-US" sz="1400"/>
            <a:t>Recruitment and Hiring</a:t>
          </a:r>
        </a:p>
      </dgm:t>
    </dgm:pt>
    <dgm:pt modelId="{6FA27821-16A1-423F-B2F5-8508CC0BC61E}" type="parTrans" cxnId="{7F89CA96-C8D8-4986-80B9-5FC076D5F0B5}">
      <dgm:prSet/>
      <dgm:spPr/>
      <dgm:t>
        <a:bodyPr/>
        <a:lstStyle/>
        <a:p>
          <a:endParaRPr lang="en-US"/>
        </a:p>
      </dgm:t>
    </dgm:pt>
    <dgm:pt modelId="{DEE26692-0B2B-47E8-8B01-F06154ABC1D3}" type="sibTrans" cxnId="{7F89CA96-C8D8-4986-80B9-5FC076D5F0B5}">
      <dgm:prSet/>
      <dgm:spPr/>
      <dgm:t>
        <a:bodyPr/>
        <a:lstStyle/>
        <a:p>
          <a:endParaRPr lang="en-US"/>
        </a:p>
      </dgm:t>
    </dgm:pt>
    <dgm:pt modelId="{9E80A875-01D3-4F23-BE5A-6A45D253E79D}">
      <dgm:prSet custT="1"/>
      <dgm:spPr/>
      <dgm:t>
        <a:bodyPr/>
        <a:lstStyle/>
        <a:p>
          <a:pPr rtl="0"/>
          <a:r>
            <a:rPr lang="en-US" sz="1400"/>
            <a:t>Job Descriptions</a:t>
          </a:r>
        </a:p>
      </dgm:t>
    </dgm:pt>
    <dgm:pt modelId="{EA67E1F2-2B7A-4CD0-8AEA-1191FB12EFD9}" type="parTrans" cxnId="{106BAD36-0E15-450D-A4EE-4F2961F8586D}">
      <dgm:prSet/>
      <dgm:spPr/>
      <dgm:t>
        <a:bodyPr/>
        <a:lstStyle/>
        <a:p>
          <a:endParaRPr lang="en-US"/>
        </a:p>
      </dgm:t>
    </dgm:pt>
    <dgm:pt modelId="{5A8FA707-2094-4C8A-9589-607D9394AC4A}" type="sibTrans" cxnId="{106BAD36-0E15-450D-A4EE-4F2961F8586D}">
      <dgm:prSet/>
      <dgm:spPr/>
      <dgm:t>
        <a:bodyPr/>
        <a:lstStyle/>
        <a:p>
          <a:endParaRPr lang="en-US"/>
        </a:p>
      </dgm:t>
    </dgm:pt>
    <dgm:pt modelId="{01EFA6E7-C2E7-43C1-AA2A-D1C974C9AFA4}">
      <dgm:prSet custT="1"/>
      <dgm:spPr/>
      <dgm:t>
        <a:bodyPr/>
        <a:lstStyle/>
        <a:p>
          <a:pPr rtl="0"/>
          <a:r>
            <a:rPr lang="en-US" sz="1400"/>
            <a:t>Qualifications, Certification &amp; Duties</a:t>
          </a:r>
        </a:p>
      </dgm:t>
    </dgm:pt>
    <dgm:pt modelId="{39CDF48C-2CBB-4064-8866-48E5CBEA4950}" type="parTrans" cxnId="{A9AB3797-92D6-4F31-91FA-70D07EA6C2A8}">
      <dgm:prSet/>
      <dgm:spPr/>
      <dgm:t>
        <a:bodyPr/>
        <a:lstStyle/>
        <a:p>
          <a:endParaRPr lang="en-US"/>
        </a:p>
      </dgm:t>
    </dgm:pt>
    <dgm:pt modelId="{F52E6386-A629-40FF-9B2D-3E5A4B638E74}" type="sibTrans" cxnId="{A9AB3797-92D6-4F31-91FA-70D07EA6C2A8}">
      <dgm:prSet/>
      <dgm:spPr/>
      <dgm:t>
        <a:bodyPr/>
        <a:lstStyle/>
        <a:p>
          <a:endParaRPr lang="en-US"/>
        </a:p>
      </dgm:t>
    </dgm:pt>
    <dgm:pt modelId="{EF5BD71F-551D-4D34-951E-018E8F68011C}">
      <dgm:prSet custT="1"/>
      <dgm:spPr/>
      <dgm:t>
        <a:bodyPr/>
        <a:lstStyle/>
        <a:p>
          <a:pPr rtl="0"/>
          <a:r>
            <a:rPr lang="en-US" sz="1400"/>
            <a:t>Professional Development</a:t>
          </a:r>
        </a:p>
      </dgm:t>
    </dgm:pt>
    <dgm:pt modelId="{15D0D3C1-26E4-4483-8989-5E8E2C6E248A}" type="parTrans" cxnId="{B996C1A4-46F3-48F5-ABB7-726F2E239460}">
      <dgm:prSet/>
      <dgm:spPr/>
      <dgm:t>
        <a:bodyPr/>
        <a:lstStyle/>
        <a:p>
          <a:endParaRPr lang="en-US"/>
        </a:p>
      </dgm:t>
    </dgm:pt>
    <dgm:pt modelId="{1FF42345-EDDB-4BD0-9014-77BEFFDFD115}" type="sibTrans" cxnId="{B996C1A4-46F3-48F5-ABB7-726F2E239460}">
      <dgm:prSet/>
      <dgm:spPr/>
      <dgm:t>
        <a:bodyPr/>
        <a:lstStyle/>
        <a:p>
          <a:endParaRPr lang="en-US"/>
        </a:p>
      </dgm:t>
    </dgm:pt>
    <dgm:pt modelId="{C34519BE-190F-4F13-B7A5-8FFE1F695CC7}">
      <dgm:prSet custT="1"/>
      <dgm:spPr/>
      <dgm:t>
        <a:bodyPr/>
        <a:lstStyle/>
        <a:p>
          <a:pPr rtl="0"/>
          <a:r>
            <a:rPr lang="en-US" sz="1400"/>
            <a:t>Attendance &amp; Leave</a:t>
          </a:r>
        </a:p>
      </dgm:t>
    </dgm:pt>
    <dgm:pt modelId="{A97A2C07-C578-4F3F-AD39-4CD10EB794A1}" type="parTrans" cxnId="{DF3292EF-D3C9-4CA2-A0C7-F574849531A8}">
      <dgm:prSet/>
      <dgm:spPr/>
      <dgm:t>
        <a:bodyPr/>
        <a:lstStyle/>
        <a:p>
          <a:endParaRPr lang="en-US"/>
        </a:p>
      </dgm:t>
    </dgm:pt>
    <dgm:pt modelId="{3ECC2C96-9AA1-4E66-9E43-F112B3BA9125}" type="sibTrans" cxnId="{DF3292EF-D3C9-4CA2-A0C7-F574849531A8}">
      <dgm:prSet/>
      <dgm:spPr/>
      <dgm:t>
        <a:bodyPr/>
        <a:lstStyle/>
        <a:p>
          <a:endParaRPr lang="en-US"/>
        </a:p>
      </dgm:t>
    </dgm:pt>
    <dgm:pt modelId="{97997D96-0FA5-49A1-B6CD-9D5577CA02EC}">
      <dgm:prSet custT="1"/>
      <dgm:spPr/>
      <dgm:t>
        <a:bodyPr/>
        <a:lstStyle/>
        <a:p>
          <a:pPr rtl="0"/>
          <a:r>
            <a:rPr lang="en-US" sz="1400"/>
            <a:t>Grievance Procedures</a:t>
          </a:r>
        </a:p>
      </dgm:t>
    </dgm:pt>
    <dgm:pt modelId="{1ACA440F-9E39-4EED-921F-DA3D5020FB52}" type="parTrans" cxnId="{3043A310-B82A-48AF-897E-A336EF99CF17}">
      <dgm:prSet/>
      <dgm:spPr/>
      <dgm:t>
        <a:bodyPr/>
        <a:lstStyle/>
        <a:p>
          <a:endParaRPr lang="en-US"/>
        </a:p>
      </dgm:t>
    </dgm:pt>
    <dgm:pt modelId="{AC3A7D96-AECE-416B-A283-DD154210BE17}" type="sibTrans" cxnId="{3043A310-B82A-48AF-897E-A336EF99CF17}">
      <dgm:prSet/>
      <dgm:spPr/>
      <dgm:t>
        <a:bodyPr/>
        <a:lstStyle/>
        <a:p>
          <a:endParaRPr lang="en-US"/>
        </a:p>
      </dgm:t>
    </dgm:pt>
    <dgm:pt modelId="{396F1287-DA42-4DCF-8560-B4BE83EBDB2D}">
      <dgm:prSet custT="1"/>
      <dgm:spPr/>
      <dgm:t>
        <a:bodyPr/>
        <a:lstStyle/>
        <a:p>
          <a:pPr rtl="0"/>
          <a:r>
            <a:rPr lang="en-US" sz="1400"/>
            <a:t>Salary, Supplements, Stipends and Incentives</a:t>
          </a:r>
        </a:p>
      </dgm:t>
    </dgm:pt>
    <dgm:pt modelId="{06141005-B4C6-41CB-BB4D-ACD14EEF4F96}" type="parTrans" cxnId="{17E83604-A895-432B-B143-0494F2B08854}">
      <dgm:prSet/>
      <dgm:spPr/>
      <dgm:t>
        <a:bodyPr/>
        <a:lstStyle/>
        <a:p>
          <a:endParaRPr lang="en-US"/>
        </a:p>
      </dgm:t>
    </dgm:pt>
    <dgm:pt modelId="{500E0510-E86B-4F23-9E2B-68D400C50C7F}" type="sibTrans" cxnId="{17E83604-A895-432B-B143-0494F2B08854}">
      <dgm:prSet/>
      <dgm:spPr/>
      <dgm:t>
        <a:bodyPr/>
        <a:lstStyle/>
        <a:p>
          <a:endParaRPr lang="en-US"/>
        </a:p>
      </dgm:t>
    </dgm:pt>
    <dgm:pt modelId="{4FAF24CB-A6FF-4F02-9651-83B744E826B3}">
      <dgm:prSet custT="1"/>
      <dgm:spPr/>
      <dgm:t>
        <a:bodyPr/>
        <a:lstStyle/>
        <a:p>
          <a:pPr rtl="0"/>
          <a:r>
            <a:rPr lang="en-US" sz="1400" dirty="0"/>
            <a:t>Reduction In Force</a:t>
          </a:r>
        </a:p>
      </dgm:t>
    </dgm:pt>
    <dgm:pt modelId="{F7D5F5AE-001C-4494-8C02-6237DD3998D9}" type="parTrans" cxnId="{5C3520F9-8488-4E19-BBFE-AA2B7991AEC7}">
      <dgm:prSet/>
      <dgm:spPr/>
      <dgm:t>
        <a:bodyPr/>
        <a:lstStyle/>
        <a:p>
          <a:endParaRPr lang="en-US"/>
        </a:p>
      </dgm:t>
    </dgm:pt>
    <dgm:pt modelId="{1F529585-DBC4-4578-B373-145418B10A04}" type="sibTrans" cxnId="{5C3520F9-8488-4E19-BBFE-AA2B7991AEC7}">
      <dgm:prSet/>
      <dgm:spPr/>
      <dgm:t>
        <a:bodyPr/>
        <a:lstStyle/>
        <a:p>
          <a:endParaRPr lang="en-US"/>
        </a:p>
      </dgm:t>
    </dgm:pt>
    <dgm:pt modelId="{785CDE57-92C4-44FF-A645-0D54D400B733}">
      <dgm:prSet custT="1"/>
      <dgm:spPr/>
      <dgm:t>
        <a:bodyPr/>
        <a:lstStyle/>
        <a:p>
          <a:pPr rtl="0"/>
          <a:r>
            <a:rPr lang="en-US" sz="1400"/>
            <a:t>Education Employment Procedures Law</a:t>
          </a:r>
        </a:p>
      </dgm:t>
    </dgm:pt>
    <dgm:pt modelId="{D94AEC5F-0C8A-4C7E-946F-42210D86906F}" type="parTrans" cxnId="{6BFEC290-D492-4528-9B6D-55589C3294BF}">
      <dgm:prSet/>
      <dgm:spPr/>
      <dgm:t>
        <a:bodyPr/>
        <a:lstStyle/>
        <a:p>
          <a:endParaRPr lang="en-US"/>
        </a:p>
      </dgm:t>
    </dgm:pt>
    <dgm:pt modelId="{43C98EAB-838E-4477-A346-98A742ACD18B}" type="sibTrans" cxnId="{6BFEC290-D492-4528-9B6D-55589C3294BF}">
      <dgm:prSet/>
      <dgm:spPr/>
      <dgm:t>
        <a:bodyPr/>
        <a:lstStyle/>
        <a:p>
          <a:endParaRPr lang="en-US"/>
        </a:p>
      </dgm:t>
    </dgm:pt>
    <dgm:pt modelId="{D13336C2-74A3-4C60-ACDA-7AF8A5FA872E}">
      <dgm:prSet custT="1"/>
      <dgm:spPr/>
      <dgm:t>
        <a:bodyPr/>
        <a:lstStyle/>
        <a:p>
          <a:pPr rtl="0"/>
          <a:r>
            <a:rPr lang="en-US" sz="1400"/>
            <a:t>Family and Medical Leave Act</a:t>
          </a:r>
        </a:p>
      </dgm:t>
    </dgm:pt>
    <dgm:pt modelId="{A398792E-F6E7-4F8A-8955-5102E24B6D14}" type="parTrans" cxnId="{9C74A6D0-2133-48AE-B25C-22CAEDCEB12B}">
      <dgm:prSet/>
      <dgm:spPr/>
      <dgm:t>
        <a:bodyPr/>
        <a:lstStyle/>
        <a:p>
          <a:endParaRPr lang="en-US"/>
        </a:p>
      </dgm:t>
    </dgm:pt>
    <dgm:pt modelId="{790944CD-2280-418F-B548-2DD70502E5A8}" type="sibTrans" cxnId="{9C74A6D0-2133-48AE-B25C-22CAEDCEB12B}">
      <dgm:prSet/>
      <dgm:spPr/>
      <dgm:t>
        <a:bodyPr/>
        <a:lstStyle/>
        <a:p>
          <a:endParaRPr lang="en-US"/>
        </a:p>
      </dgm:t>
    </dgm:pt>
    <dgm:pt modelId="{95587179-45A7-4157-B474-493A39C6AF02}">
      <dgm:prSet custT="1"/>
      <dgm:spPr/>
      <dgm:t>
        <a:bodyPr/>
        <a:lstStyle/>
        <a:p>
          <a:pPr rtl="0"/>
          <a:r>
            <a:rPr lang="en-US" sz="1400"/>
            <a:t>Classified &amp; Professional Staff Guidance</a:t>
          </a:r>
        </a:p>
      </dgm:t>
    </dgm:pt>
    <dgm:pt modelId="{A7F5ED07-7845-4367-9E5C-7B823BD43C02}" type="parTrans" cxnId="{E2931BA7-A857-4D05-8F91-23339AC0CC05}">
      <dgm:prSet/>
      <dgm:spPr/>
      <dgm:t>
        <a:bodyPr/>
        <a:lstStyle/>
        <a:p>
          <a:endParaRPr lang="en-US"/>
        </a:p>
      </dgm:t>
    </dgm:pt>
    <dgm:pt modelId="{C8DB10D3-7AEF-4A83-9068-73D77248FB79}" type="sibTrans" cxnId="{E2931BA7-A857-4D05-8F91-23339AC0CC05}">
      <dgm:prSet/>
      <dgm:spPr/>
      <dgm:t>
        <a:bodyPr/>
        <a:lstStyle/>
        <a:p>
          <a:endParaRPr lang="en-US"/>
        </a:p>
      </dgm:t>
    </dgm:pt>
    <dgm:pt modelId="{EB9F5ABB-A1AE-4AAC-9F37-34F6E2ADD6A6}">
      <dgm:prSet custT="1"/>
      <dgm:spPr/>
      <dgm:t>
        <a:bodyPr/>
        <a:lstStyle/>
        <a:p>
          <a:pPr rtl="0"/>
          <a:r>
            <a:rPr lang="en-US" sz="1400" dirty="0"/>
            <a:t>Revenues (Federal, State, Local)</a:t>
          </a:r>
        </a:p>
      </dgm:t>
    </dgm:pt>
    <dgm:pt modelId="{8C3229CC-7A96-4AD8-ABEA-2D5D924E1C75}" type="parTrans" cxnId="{41AD9EA9-4CCA-4837-A275-0BAC00C23E65}">
      <dgm:prSet/>
      <dgm:spPr/>
      <dgm:t>
        <a:bodyPr/>
        <a:lstStyle/>
        <a:p>
          <a:endParaRPr lang="en-US"/>
        </a:p>
      </dgm:t>
    </dgm:pt>
    <dgm:pt modelId="{78B3B5D1-D518-4787-8C53-BF2704A54C7E}" type="sibTrans" cxnId="{41AD9EA9-4CCA-4837-A275-0BAC00C23E65}">
      <dgm:prSet/>
      <dgm:spPr/>
      <dgm:t>
        <a:bodyPr/>
        <a:lstStyle/>
        <a:p>
          <a:endParaRPr lang="en-US"/>
        </a:p>
      </dgm:t>
    </dgm:pt>
    <dgm:pt modelId="{19D73BAE-F159-448A-B0DA-E6630955A7E2}" type="pres">
      <dgm:prSet presAssocID="{BA9294E6-2B1F-4D2D-97F8-ECBCD7CE5173}" presName="Name0" presStyleCnt="0">
        <dgm:presLayoutVars>
          <dgm:dir/>
          <dgm:animLvl val="lvl"/>
          <dgm:resizeHandles val="exact"/>
        </dgm:presLayoutVars>
      </dgm:prSet>
      <dgm:spPr/>
      <dgm:t>
        <a:bodyPr/>
        <a:lstStyle/>
        <a:p>
          <a:endParaRPr lang="en-US"/>
        </a:p>
      </dgm:t>
    </dgm:pt>
    <dgm:pt modelId="{9510223B-2F1B-426C-AA8C-2B2E465BFB9A}" type="pres">
      <dgm:prSet presAssocID="{7ADD3760-19D9-4254-996C-62522A49F7C9}" presName="composite" presStyleCnt="0"/>
      <dgm:spPr/>
    </dgm:pt>
    <dgm:pt modelId="{C42F5AAB-5411-4C77-A2B1-51FC7F563E0F}" type="pres">
      <dgm:prSet presAssocID="{7ADD3760-19D9-4254-996C-62522A49F7C9}" presName="parTx" presStyleLbl="alignNode1" presStyleIdx="0" presStyleCnt="4">
        <dgm:presLayoutVars>
          <dgm:chMax val="0"/>
          <dgm:chPref val="0"/>
          <dgm:bulletEnabled val="1"/>
        </dgm:presLayoutVars>
      </dgm:prSet>
      <dgm:spPr/>
      <dgm:t>
        <a:bodyPr/>
        <a:lstStyle/>
        <a:p>
          <a:endParaRPr lang="en-US"/>
        </a:p>
      </dgm:t>
    </dgm:pt>
    <dgm:pt modelId="{8BA13F43-9F09-44E4-9F12-E4A9C20B30D1}" type="pres">
      <dgm:prSet presAssocID="{7ADD3760-19D9-4254-996C-62522A49F7C9}" presName="desTx" presStyleLbl="alignAccFollowNode1" presStyleIdx="0" presStyleCnt="4">
        <dgm:presLayoutVars>
          <dgm:bulletEnabled val="1"/>
        </dgm:presLayoutVars>
      </dgm:prSet>
      <dgm:spPr/>
      <dgm:t>
        <a:bodyPr/>
        <a:lstStyle/>
        <a:p>
          <a:endParaRPr lang="en-US"/>
        </a:p>
      </dgm:t>
    </dgm:pt>
    <dgm:pt modelId="{AE31AE65-F922-4A07-900D-26C8D040AC8E}" type="pres">
      <dgm:prSet presAssocID="{3F6930FC-B3F6-4A8E-9192-6186B465AA4C}" presName="space" presStyleCnt="0"/>
      <dgm:spPr/>
    </dgm:pt>
    <dgm:pt modelId="{2F5AD15F-A1C8-4B7D-BB78-9A7A0244CEE1}" type="pres">
      <dgm:prSet presAssocID="{E8D2A7F7-4C74-4BEA-9D4A-D4424A3D8F3C}" presName="composite" presStyleCnt="0"/>
      <dgm:spPr/>
    </dgm:pt>
    <dgm:pt modelId="{8677C04F-A8CC-4B6E-BB21-AA67080BF817}" type="pres">
      <dgm:prSet presAssocID="{E8D2A7F7-4C74-4BEA-9D4A-D4424A3D8F3C}" presName="parTx" presStyleLbl="alignNode1" presStyleIdx="1" presStyleCnt="4">
        <dgm:presLayoutVars>
          <dgm:chMax val="0"/>
          <dgm:chPref val="0"/>
          <dgm:bulletEnabled val="1"/>
        </dgm:presLayoutVars>
      </dgm:prSet>
      <dgm:spPr/>
      <dgm:t>
        <a:bodyPr/>
        <a:lstStyle/>
        <a:p>
          <a:endParaRPr lang="en-US"/>
        </a:p>
      </dgm:t>
    </dgm:pt>
    <dgm:pt modelId="{D8E686EA-8B28-4022-AB68-821426B8A419}" type="pres">
      <dgm:prSet presAssocID="{E8D2A7F7-4C74-4BEA-9D4A-D4424A3D8F3C}" presName="desTx" presStyleLbl="alignAccFollowNode1" presStyleIdx="1" presStyleCnt="4">
        <dgm:presLayoutVars>
          <dgm:bulletEnabled val="1"/>
        </dgm:presLayoutVars>
      </dgm:prSet>
      <dgm:spPr/>
      <dgm:t>
        <a:bodyPr/>
        <a:lstStyle/>
        <a:p>
          <a:endParaRPr lang="en-US"/>
        </a:p>
      </dgm:t>
    </dgm:pt>
    <dgm:pt modelId="{E7E33F1A-8E50-44DA-9AC4-B78A4B383FEF}" type="pres">
      <dgm:prSet presAssocID="{53137448-FFE8-47FF-A601-6D56EDE851C1}" presName="space" presStyleCnt="0"/>
      <dgm:spPr/>
    </dgm:pt>
    <dgm:pt modelId="{E796FB99-0777-4A60-80C0-5254936D258F}" type="pres">
      <dgm:prSet presAssocID="{388AD9ED-7FC7-44CE-A4BE-DB6AD18C58D6}" presName="composite" presStyleCnt="0"/>
      <dgm:spPr/>
    </dgm:pt>
    <dgm:pt modelId="{3A51ABAB-A9E7-4F71-9CC9-E50C6D273E17}" type="pres">
      <dgm:prSet presAssocID="{388AD9ED-7FC7-44CE-A4BE-DB6AD18C58D6}" presName="parTx" presStyleLbl="alignNode1" presStyleIdx="2" presStyleCnt="4">
        <dgm:presLayoutVars>
          <dgm:chMax val="0"/>
          <dgm:chPref val="0"/>
          <dgm:bulletEnabled val="1"/>
        </dgm:presLayoutVars>
      </dgm:prSet>
      <dgm:spPr/>
      <dgm:t>
        <a:bodyPr/>
        <a:lstStyle/>
        <a:p>
          <a:endParaRPr lang="en-US"/>
        </a:p>
      </dgm:t>
    </dgm:pt>
    <dgm:pt modelId="{EFF3F143-B351-41AD-92F9-DAF8894A76BC}" type="pres">
      <dgm:prSet presAssocID="{388AD9ED-7FC7-44CE-A4BE-DB6AD18C58D6}" presName="desTx" presStyleLbl="alignAccFollowNode1" presStyleIdx="2" presStyleCnt="4">
        <dgm:presLayoutVars>
          <dgm:bulletEnabled val="1"/>
        </dgm:presLayoutVars>
      </dgm:prSet>
      <dgm:spPr/>
      <dgm:t>
        <a:bodyPr/>
        <a:lstStyle/>
        <a:p>
          <a:endParaRPr lang="en-US"/>
        </a:p>
      </dgm:t>
    </dgm:pt>
    <dgm:pt modelId="{2FAA60C7-55D9-4FB6-A1EB-3D7077C2435E}" type="pres">
      <dgm:prSet presAssocID="{931C678E-501C-4633-9629-34E4E635C109}" presName="space" presStyleCnt="0"/>
      <dgm:spPr/>
    </dgm:pt>
    <dgm:pt modelId="{18E872C4-FF1A-4A12-A21C-053EAE29AA20}" type="pres">
      <dgm:prSet presAssocID="{6E7FB5E7-F30F-4D0A-B817-260C7CAC0033}" presName="composite" presStyleCnt="0"/>
      <dgm:spPr/>
    </dgm:pt>
    <dgm:pt modelId="{974AC4BC-C554-444B-9D05-4D53BB556B12}" type="pres">
      <dgm:prSet presAssocID="{6E7FB5E7-F30F-4D0A-B817-260C7CAC0033}" presName="parTx" presStyleLbl="alignNode1" presStyleIdx="3" presStyleCnt="4">
        <dgm:presLayoutVars>
          <dgm:chMax val="0"/>
          <dgm:chPref val="0"/>
          <dgm:bulletEnabled val="1"/>
        </dgm:presLayoutVars>
      </dgm:prSet>
      <dgm:spPr/>
      <dgm:t>
        <a:bodyPr/>
        <a:lstStyle/>
        <a:p>
          <a:endParaRPr lang="en-US"/>
        </a:p>
      </dgm:t>
    </dgm:pt>
    <dgm:pt modelId="{B967DCC8-7F41-4E0F-B6B9-11A07E3EBDEE}" type="pres">
      <dgm:prSet presAssocID="{6E7FB5E7-F30F-4D0A-B817-260C7CAC0033}" presName="desTx" presStyleLbl="alignAccFollowNode1" presStyleIdx="3" presStyleCnt="4">
        <dgm:presLayoutVars>
          <dgm:bulletEnabled val="1"/>
        </dgm:presLayoutVars>
      </dgm:prSet>
      <dgm:spPr/>
      <dgm:t>
        <a:bodyPr/>
        <a:lstStyle/>
        <a:p>
          <a:endParaRPr lang="en-US"/>
        </a:p>
      </dgm:t>
    </dgm:pt>
  </dgm:ptLst>
  <dgm:cxnLst>
    <dgm:cxn modelId="{3E67173F-BE33-4AD6-A597-B6DFF2622B7B}" srcId="{5772D9A4-9D9C-417A-9C2D-69E053E482A6}" destId="{DF385490-0D9A-4A22-86C9-780B1F8771F3}" srcOrd="13" destOrd="0" parTransId="{725F488B-1CB7-47B6-BD1F-13203FAEB5D2}" sibTransId="{6ECCDC64-0021-4649-B76D-B3EF7A2956C4}"/>
    <dgm:cxn modelId="{B9407B33-034B-42B3-B166-CE733BDB2C23}" srcId="{5772D9A4-9D9C-417A-9C2D-69E053E482A6}" destId="{C2336DD7-F409-4FF0-B4B4-50ED9E55E77C}" srcOrd="1" destOrd="0" parTransId="{551FD25A-C40B-431B-BB00-25E6B71535C1}" sibTransId="{B346D881-EE5F-4ED8-9319-3A48155C84EB}"/>
    <dgm:cxn modelId="{8FEAD9AB-79CA-4462-AA71-BBC937FDFD19}" srcId="{5772D9A4-9D9C-417A-9C2D-69E053E482A6}" destId="{D39AF7F6-FF50-4DBF-BF0B-F37C53097BD5}" srcOrd="2" destOrd="0" parTransId="{01D97EFD-BE2D-4F3A-BB56-9C048CD6C110}" sibTransId="{9C13582F-AA80-4C92-BC32-15F3B4B05683}"/>
    <dgm:cxn modelId="{7FD56D75-C1C4-498B-B62E-7C9C9CF623D0}" type="presOf" srcId="{E8D2A7F7-4C74-4BEA-9D4A-D4424A3D8F3C}" destId="{8677C04F-A8CC-4B6E-BB21-AA67080BF817}" srcOrd="0" destOrd="0" presId="urn:microsoft.com/office/officeart/2005/8/layout/hList1"/>
    <dgm:cxn modelId="{958940E1-8760-4713-9E95-3BFC5AB3A0F0}" type="presOf" srcId="{6E7FB5E7-F30F-4D0A-B817-260C7CAC0033}" destId="{974AC4BC-C554-444B-9D05-4D53BB556B12}" srcOrd="0" destOrd="0" presId="urn:microsoft.com/office/officeart/2005/8/layout/hList1"/>
    <dgm:cxn modelId="{6BFEC290-D492-4528-9B6D-55589C3294BF}" srcId="{84F14847-D311-465E-AEBB-EEDD0D9FF60D}" destId="{785CDE57-92C4-44FF-A645-0D54D400B733}" srcOrd="10" destOrd="0" parTransId="{D94AEC5F-0C8A-4C7E-946F-42210D86906F}" sibTransId="{43C98EAB-838E-4477-A346-98A742ACD18B}"/>
    <dgm:cxn modelId="{DD2FFC7C-6651-482F-92AD-78DF4A1E969A}" srcId="{5772D9A4-9D9C-417A-9C2D-69E053E482A6}" destId="{5070E000-219A-45D4-BD0A-1E11345CF9AE}" srcOrd="10" destOrd="0" parTransId="{8F228CE1-A0FB-45DD-AC81-0036232D1ABE}" sibTransId="{99B0EDFC-BA62-4933-A843-65647EDE98F0}"/>
    <dgm:cxn modelId="{60DA9637-0974-4E04-BDA3-0CB6B7FC4342}" type="presOf" srcId="{BDBE0370-C0A6-4E59-85FA-3F2375714F29}" destId="{8BA13F43-9F09-44E4-9F12-E4A9C20B30D1}" srcOrd="0" destOrd="10" presId="urn:microsoft.com/office/officeart/2005/8/layout/hList1"/>
    <dgm:cxn modelId="{4A9F0392-E516-4313-A1A7-7C8F7E2837BD}" type="presOf" srcId="{7D75EC8D-66B7-4F7B-A338-9521FA5E5416}" destId="{B967DCC8-7F41-4E0F-B6B9-11A07E3EBDEE}" srcOrd="0" destOrd="2" presId="urn:microsoft.com/office/officeart/2005/8/layout/hList1"/>
    <dgm:cxn modelId="{BDEF1F4C-541E-4E7F-9D7E-0EADA1C1309A}" srcId="{5772D9A4-9D9C-417A-9C2D-69E053E482A6}" destId="{0C31B7D8-3C89-40EE-911E-D6BD4C985565}" srcOrd="7" destOrd="0" parTransId="{7BEA61E2-6D83-46EE-938C-B6FB2925BB92}" sibTransId="{5E005998-C317-430D-BD2A-5F0A56EFBC3A}"/>
    <dgm:cxn modelId="{5D3AAE94-EF1B-4601-AD64-B5F0A5FD30E6}" srcId="{5772D9A4-9D9C-417A-9C2D-69E053E482A6}" destId="{AA010428-D691-44E6-AF87-C8E84007A5CA}" srcOrd="6" destOrd="0" parTransId="{CF750995-D4BE-4036-B263-E1A8F246FFFA}" sibTransId="{958DCEA9-39AE-4FA1-8A89-19A19EF6012A}"/>
    <dgm:cxn modelId="{5AF8D25B-066E-4A91-BDAD-1E54C03450BB}" srcId="{6DD8B345-8B58-4BEC-9BCA-14D91CF768E7}" destId="{F27DE906-1ED6-4A40-8D4D-C2D105C8B445}" srcOrd="2" destOrd="0" parTransId="{2D5EE85D-F7DE-4778-ACDC-D3E0AA242BD1}" sibTransId="{3EEAE49D-6A0B-45BD-AF11-7463812F9886}"/>
    <dgm:cxn modelId="{DEFCED1F-CD04-4916-87E7-A5AB3CF91389}" srcId="{F205F2A6-CDD4-40A4-A781-BE6D0300B6D2}" destId="{862BC5DA-558E-49E7-8868-A1E4AB2CE70B}" srcOrd="4" destOrd="0" parTransId="{266CA726-DE27-4992-A862-9EFB859381EE}" sibTransId="{ED568C8E-685E-41C5-A587-59B391F9CF8E}"/>
    <dgm:cxn modelId="{9B853E62-E0DE-4B86-A359-FC9361117D13}" srcId="{BA9294E6-2B1F-4D2D-97F8-ECBCD7CE5173}" destId="{388AD9ED-7FC7-44CE-A4BE-DB6AD18C58D6}" srcOrd="2" destOrd="0" parTransId="{FFF84461-2ED4-4A22-8DC0-614095B7922A}" sibTransId="{931C678E-501C-4633-9629-34E4E635C109}"/>
    <dgm:cxn modelId="{3043A310-B82A-48AF-897E-A336EF99CF17}" srcId="{84F14847-D311-465E-AEBB-EEDD0D9FF60D}" destId="{97997D96-0FA5-49A1-B6CD-9D5577CA02EC}" srcOrd="7" destOrd="0" parTransId="{1ACA440F-9E39-4EED-921F-DA3D5020FB52}" sibTransId="{AC3A7D96-AECE-416B-A283-DD154210BE17}"/>
    <dgm:cxn modelId="{6C6D8759-C58C-4E7F-AD77-7886590D8690}" type="presOf" srcId="{97997D96-0FA5-49A1-B6CD-9D5577CA02EC}" destId="{B967DCC8-7F41-4E0F-B6B9-11A07E3EBDEE}" srcOrd="0" destOrd="8" presId="urn:microsoft.com/office/officeart/2005/8/layout/hList1"/>
    <dgm:cxn modelId="{864BF11C-02F3-4FF3-9E9E-3FAD825E487C}" type="presOf" srcId="{C34519BE-190F-4F13-B7A5-8FFE1F695CC7}" destId="{B967DCC8-7F41-4E0F-B6B9-11A07E3EBDEE}" srcOrd="0" destOrd="7" presId="urn:microsoft.com/office/officeart/2005/8/layout/hList1"/>
    <dgm:cxn modelId="{3AC4A2B8-51E1-4AB9-A52E-A6710C3E6D20}" type="presOf" srcId="{E80EA66E-1234-4A12-A3DC-C7C351B9B741}" destId="{D8E686EA-8B28-4022-AB68-821426B8A419}" srcOrd="0" destOrd="2" presId="urn:microsoft.com/office/officeart/2005/8/layout/hList1"/>
    <dgm:cxn modelId="{4AACD4E6-DE1F-4A45-AD56-A332B6C02F78}" type="presOf" srcId="{EF5BD71F-551D-4D34-951E-018E8F68011C}" destId="{B967DCC8-7F41-4E0F-B6B9-11A07E3EBDEE}" srcOrd="0" destOrd="6" presId="urn:microsoft.com/office/officeart/2005/8/layout/hList1"/>
    <dgm:cxn modelId="{E2931BA7-A857-4D05-8F91-23339AC0CC05}" srcId="{84F14847-D311-465E-AEBB-EEDD0D9FF60D}" destId="{95587179-45A7-4157-B474-493A39C6AF02}" srcOrd="12" destOrd="0" parTransId="{A7F5ED07-7845-4367-9E5C-7B823BD43C02}" sibTransId="{C8DB10D3-7AEF-4A83-9068-73D77248FB79}"/>
    <dgm:cxn modelId="{901885A2-E007-4CEF-B9C2-BFB4554F298E}" srcId="{BA9294E6-2B1F-4D2D-97F8-ECBCD7CE5173}" destId="{6E7FB5E7-F30F-4D0A-B817-260C7CAC0033}" srcOrd="3" destOrd="0" parTransId="{8DFFD92E-E0DC-4A40-8F78-3B9F4D34485B}" sibTransId="{6BD32797-A96B-4EFB-8F70-A77A06E491B1}"/>
    <dgm:cxn modelId="{EAA31336-5247-4557-8D74-948FAC4AFB03}" type="presOf" srcId="{C29F7654-C94B-4CA6-A740-5DF5DB2C31CA}" destId="{D8E686EA-8B28-4022-AB68-821426B8A419}" srcOrd="0" destOrd="1" presId="urn:microsoft.com/office/officeart/2005/8/layout/hList1"/>
    <dgm:cxn modelId="{4DDD365B-E6EC-447D-BCBE-CB2E32A15611}" type="presOf" srcId="{12BB282F-C313-4429-9BA6-D3B896045571}" destId="{B967DCC8-7F41-4E0F-B6B9-11A07E3EBDEE}" srcOrd="0" destOrd="1" presId="urn:microsoft.com/office/officeart/2005/8/layout/hList1"/>
    <dgm:cxn modelId="{B70B2DBE-AD75-45BF-AECC-C32C54236D37}" type="presOf" srcId="{AE68FA21-5426-4E00-853C-5214BD3CA12F}" destId="{D8E686EA-8B28-4022-AB68-821426B8A419}" srcOrd="0" destOrd="5" presId="urn:microsoft.com/office/officeart/2005/8/layout/hList1"/>
    <dgm:cxn modelId="{41779562-389D-4333-9D7B-7268B819A709}" srcId="{6DD8B345-8B58-4BEC-9BCA-14D91CF768E7}" destId="{AE68FA21-5426-4E00-853C-5214BD3CA12F}" srcOrd="4" destOrd="0" parTransId="{29C37E5B-E083-4F49-87DE-7C2156D90343}" sibTransId="{D29DC1FE-7FBA-481A-AB1E-7AC8A2439DB5}"/>
    <dgm:cxn modelId="{273CD800-C8D6-4459-95B0-5C1D3721EFC6}" type="presOf" srcId="{84F14847-D311-465E-AEBB-EEDD0D9FF60D}" destId="{B967DCC8-7F41-4E0F-B6B9-11A07E3EBDEE}" srcOrd="0" destOrd="0" presId="urn:microsoft.com/office/officeart/2005/8/layout/hList1"/>
    <dgm:cxn modelId="{A4C05A06-7B28-4246-B85D-EAE44E4C4B57}" srcId="{6DD8B345-8B58-4BEC-9BCA-14D91CF768E7}" destId="{B931DD00-852C-4FE2-AAD6-6F68B6D9734C}" srcOrd="11" destOrd="0" parTransId="{76A6D67D-A477-4083-BAAF-0B7A492A700D}" sibTransId="{B7AD04A0-C2DC-4A42-9C25-42BEE04B23A2}"/>
    <dgm:cxn modelId="{00CCE951-6759-4354-816C-76649496CB16}" type="presOf" srcId="{0C31B7D8-3C89-40EE-911E-D6BD4C985565}" destId="{8BA13F43-9F09-44E4-9F12-E4A9C20B30D1}" srcOrd="0" destOrd="8" presId="urn:microsoft.com/office/officeart/2005/8/layout/hList1"/>
    <dgm:cxn modelId="{AEECA1B7-3511-4AF2-941C-691CFD7CA018}" srcId="{6DD8B345-8B58-4BEC-9BCA-14D91CF768E7}" destId="{AD00DF9F-4146-4DE2-8110-7E0469EE5112}" srcOrd="7" destOrd="0" parTransId="{CFA5DA51-CB2D-42D4-8F6E-4346810BDD9E}" sibTransId="{F4CFAE96-3501-452D-BA2D-A82D0F72254A}"/>
    <dgm:cxn modelId="{26DA636A-CB73-4359-B6C5-4AF57232BA59}" type="presOf" srcId="{388AD9ED-7FC7-44CE-A4BE-DB6AD18C58D6}" destId="{3A51ABAB-A9E7-4F71-9CC9-E50C6D273E17}" srcOrd="0" destOrd="0" presId="urn:microsoft.com/office/officeart/2005/8/layout/hList1"/>
    <dgm:cxn modelId="{458514F9-6F6A-4399-A7D8-28375B154F33}" srcId="{BA9294E6-2B1F-4D2D-97F8-ECBCD7CE5173}" destId="{7ADD3760-19D9-4254-996C-62522A49F7C9}" srcOrd="0" destOrd="0" parTransId="{E3347953-2FB3-4BF6-9B88-A28F03E5F7B0}" sibTransId="{3F6930FC-B3F6-4A8E-9192-6186B465AA4C}"/>
    <dgm:cxn modelId="{9C74A6D0-2133-48AE-B25C-22CAEDCEB12B}" srcId="{84F14847-D311-465E-AEBB-EEDD0D9FF60D}" destId="{D13336C2-74A3-4C60-ACDA-7AF8A5FA872E}" srcOrd="11" destOrd="0" parTransId="{A398792E-F6E7-4F8A-8955-5102E24B6D14}" sibTransId="{790944CD-2280-418F-B548-2DD70502E5A8}"/>
    <dgm:cxn modelId="{21138272-61E6-4D98-87EC-BC7E0F8DD6C9}" srcId="{6DD8B345-8B58-4BEC-9BCA-14D91CF768E7}" destId="{FE597630-1D3E-4ED8-B70C-353EC26CBBB8}" srcOrd="3" destOrd="0" parTransId="{136928DA-BF62-418E-8663-09003BAD71B6}" sibTransId="{0D08A946-D990-4E66-B197-DFEA1CD24969}"/>
    <dgm:cxn modelId="{045C623B-0D76-4B95-BA5C-F05B77BDCFBB}" type="presOf" srcId="{4BC247A8-028E-4689-8E29-93BFE93754EF}" destId="{8BA13F43-9F09-44E4-9F12-E4A9C20B30D1}" srcOrd="0" destOrd="13" presId="urn:microsoft.com/office/officeart/2005/8/layout/hList1"/>
    <dgm:cxn modelId="{106BAD36-0E15-450D-A4EE-4F2961F8586D}" srcId="{84F14847-D311-465E-AEBB-EEDD0D9FF60D}" destId="{9E80A875-01D3-4F23-BE5A-6A45D253E79D}" srcOrd="3" destOrd="0" parTransId="{EA67E1F2-2B7A-4CD0-8AEA-1191FB12EFD9}" sibTransId="{5A8FA707-2094-4C8A-9589-607D9394AC4A}"/>
    <dgm:cxn modelId="{D9DC0773-FCB1-4299-BC9F-ED825C70CAB4}" srcId="{6E7FB5E7-F30F-4D0A-B817-260C7CAC0033}" destId="{84F14847-D311-465E-AEBB-EEDD0D9FF60D}" srcOrd="0" destOrd="0" parTransId="{22296CE8-4FB3-4166-B751-E6653EEE0475}" sibTransId="{7135B377-C9A3-4702-A8CE-07BE0E33BA28}"/>
    <dgm:cxn modelId="{E9C18BA5-A56B-469B-B92A-11003E5DC9AE}" type="presOf" srcId="{21926324-DD26-4F38-8CF4-7E1F9F9B4A3A}" destId="{8BA13F43-9F09-44E4-9F12-E4A9C20B30D1}" srcOrd="0" destOrd="5" presId="urn:microsoft.com/office/officeart/2005/8/layout/hList1"/>
    <dgm:cxn modelId="{96E31770-99FF-4727-8B98-18D70E86D008}" type="presOf" srcId="{9E80A875-01D3-4F23-BE5A-6A45D253E79D}" destId="{B967DCC8-7F41-4E0F-B6B9-11A07E3EBDEE}" srcOrd="0" destOrd="4" presId="urn:microsoft.com/office/officeart/2005/8/layout/hList1"/>
    <dgm:cxn modelId="{D1606C30-3B8C-4896-8CB1-06C4E6268115}" type="presOf" srcId="{7B86C7CF-E059-43B1-91E7-936F6749531B}" destId="{8BA13F43-9F09-44E4-9F12-E4A9C20B30D1}" srcOrd="0" destOrd="12" presId="urn:microsoft.com/office/officeart/2005/8/layout/hList1"/>
    <dgm:cxn modelId="{9EDDBE57-8109-418E-9BCA-C4BD9BA16267}" type="presOf" srcId="{7BCB65AE-AABB-409F-8C1C-B4CB2A25A075}" destId="{D8E686EA-8B28-4022-AB68-821426B8A419}" srcOrd="0" destOrd="10" presId="urn:microsoft.com/office/officeart/2005/8/layout/hList1"/>
    <dgm:cxn modelId="{54BBA9E9-B626-4041-9A31-7DD1B56731F4}" srcId="{7ADD3760-19D9-4254-996C-62522A49F7C9}" destId="{5772D9A4-9D9C-417A-9C2D-69E053E482A6}" srcOrd="0" destOrd="0" parTransId="{4D33AF98-8DAA-400B-91E9-7AC7BC08CAE4}" sibTransId="{59C6214E-E0AC-4A09-84D2-99AF24339889}"/>
    <dgm:cxn modelId="{2DAC6FC9-C64F-45D4-9CF1-3FC5CFF5C2D6}" srcId="{F205F2A6-CDD4-40A4-A781-BE6D0300B6D2}" destId="{02C2D676-0233-44B3-82EB-20D28AA6BB40}" srcOrd="0" destOrd="0" parTransId="{00A983B2-5C1D-488C-942F-8C4029639877}" sibTransId="{2678946D-F20B-4EF0-914A-40F53DA0FA24}"/>
    <dgm:cxn modelId="{0C5E49FE-DBB6-44C3-8BBA-E12B3DDDE8F0}" type="presOf" srcId="{AA010428-D691-44E6-AF87-C8E84007A5CA}" destId="{8BA13F43-9F09-44E4-9F12-E4A9C20B30D1}" srcOrd="0" destOrd="7" presId="urn:microsoft.com/office/officeart/2005/8/layout/hList1"/>
    <dgm:cxn modelId="{22E8B5B1-9C4E-4DF1-94FA-D6E162340DE7}" type="presOf" srcId="{D39AF7F6-FF50-4DBF-BF0B-F37C53097BD5}" destId="{8BA13F43-9F09-44E4-9F12-E4A9C20B30D1}" srcOrd="0" destOrd="3" presId="urn:microsoft.com/office/officeart/2005/8/layout/hList1"/>
    <dgm:cxn modelId="{8F3D2920-CDB7-4B5A-BE70-DF49D889052F}" srcId="{5772D9A4-9D9C-417A-9C2D-69E053E482A6}" destId="{4BC247A8-028E-4689-8E29-93BFE93754EF}" srcOrd="12" destOrd="0" parTransId="{CA7351F0-B832-40A3-972C-357CE482874E}" sibTransId="{4DEBD694-0200-4A79-A53A-4B748DCABAB0}"/>
    <dgm:cxn modelId="{3B3F7C30-1619-437A-8876-0578DF70DE64}" type="presOf" srcId="{F205F2A6-CDD4-40A4-A781-BE6D0300B6D2}" destId="{EFF3F143-B351-41AD-92F9-DAF8894A76BC}" srcOrd="0" destOrd="0" presId="urn:microsoft.com/office/officeart/2005/8/layout/hList1"/>
    <dgm:cxn modelId="{D4CC22BD-CF07-4682-B47E-09E0E13F3AA0}" type="presOf" srcId="{8109AA37-AB05-489B-8F15-357906A89AA3}" destId="{EFF3F143-B351-41AD-92F9-DAF8894A76BC}" srcOrd="0" destOrd="4" presId="urn:microsoft.com/office/officeart/2005/8/layout/hList1"/>
    <dgm:cxn modelId="{2BA24842-C40B-4319-BF7D-77D3B2F7792F}" srcId="{6DD8B345-8B58-4BEC-9BCA-14D91CF768E7}" destId="{9B2BA954-91C2-4A4A-848E-C4E4214838BE}" srcOrd="5" destOrd="0" parTransId="{8D8D3EC5-FA40-4D8F-AACA-6E4452584520}" sibTransId="{5DECF739-832C-45C3-BCCA-F46A1F37B42D}"/>
    <dgm:cxn modelId="{A7FCAC28-0984-4737-9589-0C02670E2FE2}" type="presOf" srcId="{F27DE906-1ED6-4A40-8D4D-C2D105C8B445}" destId="{D8E686EA-8B28-4022-AB68-821426B8A419}" srcOrd="0" destOrd="3" presId="urn:microsoft.com/office/officeart/2005/8/layout/hList1"/>
    <dgm:cxn modelId="{B9588E28-0AE4-49BE-A229-5554B37C83A5}" srcId="{F205F2A6-CDD4-40A4-A781-BE6D0300B6D2}" destId="{8109AA37-AB05-489B-8F15-357906A89AA3}" srcOrd="3" destOrd="0" parTransId="{4B57D84D-4D3D-4826-9347-F30A5940D0EE}" sibTransId="{6F924572-271C-4A34-B982-8EFE68BCE26B}"/>
    <dgm:cxn modelId="{2FF24168-2A64-43FF-B759-F51D35B9763C}" type="presOf" srcId="{D13336C2-74A3-4C60-ACDA-7AF8A5FA872E}" destId="{B967DCC8-7F41-4E0F-B6B9-11A07E3EBDEE}" srcOrd="0" destOrd="12" presId="urn:microsoft.com/office/officeart/2005/8/layout/hList1"/>
    <dgm:cxn modelId="{0C7095FD-891D-465B-8B94-AA0DE80EE087}" srcId="{6DD8B345-8B58-4BEC-9BCA-14D91CF768E7}" destId="{0FF80BD8-B4A6-490A-A5FD-7599E213AE1B}" srcOrd="8" destOrd="0" parTransId="{76ECDEFE-0B6A-4F6B-A464-7393180FF907}" sibTransId="{550E8544-F1DA-4F80-8DA4-EB035BE59B55}"/>
    <dgm:cxn modelId="{337F4D31-EC6A-4448-8AB3-8D7E790CD8A7}" srcId="{6DD8B345-8B58-4BEC-9BCA-14D91CF768E7}" destId="{1DDD7059-9720-4E69-9B2D-27F9BDF6B8BD}" srcOrd="6" destOrd="0" parTransId="{0F48655B-F84B-4C15-AF94-CEBCE97C2F22}" sibTransId="{457B2CD5-70D4-46E4-8736-DD2360D076A7}"/>
    <dgm:cxn modelId="{E7632778-C760-49F4-B1DC-F5F42023A306}" srcId="{BA9294E6-2B1F-4D2D-97F8-ECBCD7CE5173}" destId="{E8D2A7F7-4C74-4BEA-9D4A-D4424A3D8F3C}" srcOrd="1" destOrd="0" parTransId="{B3C125D7-66A8-4A60-AEE2-6DFDE963A3A5}" sibTransId="{53137448-FFE8-47FF-A601-6D56EDE851C1}"/>
    <dgm:cxn modelId="{1EA129AD-7C7A-4B04-B0E1-4F0B5771621E}" srcId="{6DD8B345-8B58-4BEC-9BCA-14D91CF768E7}" destId="{9FAEB172-CA89-4F4A-BA18-6FFC50C5FD79}" srcOrd="10" destOrd="0" parTransId="{B586D5CA-7D82-4CC2-8E75-B5BE7448797E}" sibTransId="{0555E79C-2B0D-4B8B-878B-6A3BF4BA820F}"/>
    <dgm:cxn modelId="{A9AB3797-92D6-4F31-91FA-70D07EA6C2A8}" srcId="{84F14847-D311-465E-AEBB-EEDD0D9FF60D}" destId="{01EFA6E7-C2E7-43C1-AA2A-D1C974C9AFA4}" srcOrd="4" destOrd="0" parTransId="{39CDF48C-2CBB-4064-8866-48E5CBEA4950}" sibTransId="{F52E6386-A629-40FF-9B2D-3E5A4B638E74}"/>
    <dgm:cxn modelId="{5C3520F9-8488-4E19-BBFE-AA2B7991AEC7}" srcId="{84F14847-D311-465E-AEBB-EEDD0D9FF60D}" destId="{4FAF24CB-A6FF-4F02-9651-83B744E826B3}" srcOrd="9" destOrd="0" parTransId="{F7D5F5AE-001C-4494-8C02-6237DD3998D9}" sibTransId="{1F529585-DBC4-4578-B373-145418B10A04}"/>
    <dgm:cxn modelId="{33DFC274-C296-4AA7-9399-DC470C275C5A}" type="presOf" srcId="{01EFA6E7-C2E7-43C1-AA2A-D1C974C9AFA4}" destId="{B967DCC8-7F41-4E0F-B6B9-11A07E3EBDEE}" srcOrd="0" destOrd="5" presId="urn:microsoft.com/office/officeart/2005/8/layout/hList1"/>
    <dgm:cxn modelId="{2B82AE06-EAE1-4F96-8160-AE94FD4DE111}" type="presOf" srcId="{C2336DD7-F409-4FF0-B4B4-50ED9E55E77C}" destId="{8BA13F43-9F09-44E4-9F12-E4A9C20B30D1}" srcOrd="0" destOrd="2" presId="urn:microsoft.com/office/officeart/2005/8/layout/hList1"/>
    <dgm:cxn modelId="{B996C1A4-46F3-48F5-ABB7-726F2E239460}" srcId="{84F14847-D311-465E-AEBB-EEDD0D9FF60D}" destId="{EF5BD71F-551D-4D34-951E-018E8F68011C}" srcOrd="5" destOrd="0" parTransId="{15D0D3C1-26E4-4483-8989-5E8E2C6E248A}" sibTransId="{1FF42345-EDDB-4BD0-9014-77BEFFDFD115}"/>
    <dgm:cxn modelId="{2AD23BCB-EF97-4FC0-8ADB-CED907D15D5E}" type="presOf" srcId="{7ADD3760-19D9-4254-996C-62522A49F7C9}" destId="{C42F5AAB-5411-4C77-A2B1-51FC7F563E0F}" srcOrd="0" destOrd="0" presId="urn:microsoft.com/office/officeart/2005/8/layout/hList1"/>
    <dgm:cxn modelId="{7FFFAE57-3A59-47F1-A5BF-A21EDC8BB351}" type="presOf" srcId="{DF385490-0D9A-4A22-86C9-780B1F8771F3}" destId="{8BA13F43-9F09-44E4-9F12-E4A9C20B30D1}" srcOrd="0" destOrd="14" presId="urn:microsoft.com/office/officeart/2005/8/layout/hList1"/>
    <dgm:cxn modelId="{A206E4F9-26D0-4917-8E2D-BB6C1DF7F076}" type="presOf" srcId="{5772D9A4-9D9C-417A-9C2D-69E053E482A6}" destId="{8BA13F43-9F09-44E4-9F12-E4A9C20B30D1}" srcOrd="0" destOrd="0" presId="urn:microsoft.com/office/officeart/2005/8/layout/hList1"/>
    <dgm:cxn modelId="{41820F9B-F9AA-4875-9D1E-9C4D9A89C887}" type="presOf" srcId="{785CDE57-92C4-44FF-A645-0D54D400B733}" destId="{B967DCC8-7F41-4E0F-B6B9-11A07E3EBDEE}" srcOrd="0" destOrd="11" presId="urn:microsoft.com/office/officeart/2005/8/layout/hList1"/>
    <dgm:cxn modelId="{6885F28A-84A8-49DE-BB6A-CECC22530441}" srcId="{F205F2A6-CDD4-40A4-A781-BE6D0300B6D2}" destId="{D6B8B979-2FB5-47D5-8B82-540195689CF9}" srcOrd="2" destOrd="0" parTransId="{4AAAE645-F2D5-4275-9CED-98D17625D81D}" sibTransId="{BB5BE6D7-9F55-48CF-8C71-0AB17155D0C0}"/>
    <dgm:cxn modelId="{9DACD90D-1E85-4B97-93A1-BF69F30B037C}" type="presOf" srcId="{EB9F5ABB-A1AE-4AAC-9F37-34F6E2ADD6A6}" destId="{8BA13F43-9F09-44E4-9F12-E4A9C20B30D1}" srcOrd="0" destOrd="4" presId="urn:microsoft.com/office/officeart/2005/8/layout/hList1"/>
    <dgm:cxn modelId="{7B0F2DA3-6EFF-4882-A83A-DCBC760E506D}" type="presOf" srcId="{D6B8B979-2FB5-47D5-8B82-540195689CF9}" destId="{EFF3F143-B351-41AD-92F9-DAF8894A76BC}" srcOrd="0" destOrd="3" presId="urn:microsoft.com/office/officeart/2005/8/layout/hList1"/>
    <dgm:cxn modelId="{480C7F05-4916-4F84-B259-4C191712785E}" srcId="{84F14847-D311-465E-AEBB-EEDD0D9FF60D}" destId="{7D75EC8D-66B7-4F7B-A338-9521FA5E5416}" srcOrd="1" destOrd="0" parTransId="{6AFBEE97-A5B1-4A7B-8666-5A9BD15E8E4A}" sibTransId="{571FF0E6-3B4D-4E7A-952F-5249CF23791B}"/>
    <dgm:cxn modelId="{52B8E7E7-5861-470E-9D3B-E390B06C9CC9}" type="presOf" srcId="{5070E000-219A-45D4-BD0A-1E11345CF9AE}" destId="{8BA13F43-9F09-44E4-9F12-E4A9C20B30D1}" srcOrd="0" destOrd="11" presId="urn:microsoft.com/office/officeart/2005/8/layout/hList1"/>
    <dgm:cxn modelId="{17E83604-A895-432B-B143-0494F2B08854}" srcId="{84F14847-D311-465E-AEBB-EEDD0D9FF60D}" destId="{396F1287-DA42-4DCF-8560-B4BE83EBDB2D}" srcOrd="8" destOrd="0" parTransId="{06141005-B4C6-41CB-BB4D-ACD14EEF4F96}" sibTransId="{500E0510-E86B-4F23-9E2B-68D400C50C7F}"/>
    <dgm:cxn modelId="{0B429DC5-C8F3-4145-8ED2-BDE2BAED96A7}" srcId="{388AD9ED-7FC7-44CE-A4BE-DB6AD18C58D6}" destId="{F205F2A6-CDD4-40A4-A781-BE6D0300B6D2}" srcOrd="0" destOrd="0" parTransId="{0EF9BF1E-0D4C-40F8-B39B-01CEE94AFA25}" sibTransId="{3116F377-B0D9-49FA-8DD8-7649E38FC7AC}"/>
    <dgm:cxn modelId="{20C13314-C4B0-40A5-8144-81581E3408AF}" type="presOf" srcId="{02C2D676-0233-44B3-82EB-20D28AA6BB40}" destId="{EFF3F143-B351-41AD-92F9-DAF8894A76BC}" srcOrd="0" destOrd="1" presId="urn:microsoft.com/office/officeart/2005/8/layout/hList1"/>
    <dgm:cxn modelId="{99143023-645D-4F01-8E16-C5251AB85E8A}" type="presOf" srcId="{9FAEB172-CA89-4F4A-BA18-6FFC50C5FD79}" destId="{D8E686EA-8B28-4022-AB68-821426B8A419}" srcOrd="0" destOrd="11" presId="urn:microsoft.com/office/officeart/2005/8/layout/hList1"/>
    <dgm:cxn modelId="{8C0936C3-7AD5-4C6F-9B94-4BB4FC59986E}" srcId="{6DD8B345-8B58-4BEC-9BCA-14D91CF768E7}" destId="{C29F7654-C94B-4CA6-A740-5DF5DB2C31CA}" srcOrd="0" destOrd="0" parTransId="{E82320AD-6417-4009-97B9-DC43BEEF9DE7}" sibTransId="{3A5CEF09-7FD1-4A62-88B9-7D3CADCABE06}"/>
    <dgm:cxn modelId="{A2067A46-FCE5-4833-93B9-6BD7AA630F82}" type="presOf" srcId="{9B2BA954-91C2-4A4A-848E-C4E4214838BE}" destId="{D8E686EA-8B28-4022-AB68-821426B8A419}" srcOrd="0" destOrd="6" presId="urn:microsoft.com/office/officeart/2005/8/layout/hList1"/>
    <dgm:cxn modelId="{41AD9EA9-4CCA-4837-A275-0BAC00C23E65}" srcId="{5772D9A4-9D9C-417A-9C2D-69E053E482A6}" destId="{EB9F5ABB-A1AE-4AAC-9F37-34F6E2ADD6A6}" srcOrd="3" destOrd="0" parTransId="{8C3229CC-7A96-4AD8-ABEA-2D5D924E1C75}" sibTransId="{78B3B5D1-D518-4787-8C53-BF2704A54C7E}"/>
    <dgm:cxn modelId="{E8C5342B-5577-49A4-B3AC-DFD2A0318017}" srcId="{6DD8B345-8B58-4BEC-9BCA-14D91CF768E7}" destId="{E80EA66E-1234-4A12-A3DC-C7C351B9B741}" srcOrd="1" destOrd="0" parTransId="{993F6A8A-01D7-4E89-84C5-E016EC4D0C04}" sibTransId="{0BA04C45-26BE-42FB-A4E6-4F20E4D259D1}"/>
    <dgm:cxn modelId="{405AD95E-5CAA-4AAA-9C6E-12BF84701F02}" srcId="{5772D9A4-9D9C-417A-9C2D-69E053E482A6}" destId="{53483EB9-A7EE-4069-BE61-D34F91AAFA49}" srcOrd="0" destOrd="0" parTransId="{0E3A6EE3-4394-4AD1-9CE8-2080413A8E2A}" sibTransId="{A6723E9C-809C-44CD-A985-F6323BB5F253}"/>
    <dgm:cxn modelId="{BB58E19D-76A1-41A8-860B-05C4D8CC5924}" type="presOf" srcId="{0FF80BD8-B4A6-490A-A5FD-7599E213AE1B}" destId="{D8E686EA-8B28-4022-AB68-821426B8A419}" srcOrd="0" destOrd="9" presId="urn:microsoft.com/office/officeart/2005/8/layout/hList1"/>
    <dgm:cxn modelId="{C3DAF5C4-44A6-497D-A702-62B8E6494850}" type="presOf" srcId="{B931DD00-852C-4FE2-AAD6-6F68B6D9734C}" destId="{D8E686EA-8B28-4022-AB68-821426B8A419}" srcOrd="0" destOrd="12" presId="urn:microsoft.com/office/officeart/2005/8/layout/hList1"/>
    <dgm:cxn modelId="{A84364FE-83C3-4640-9894-E667C665E494}" type="presOf" srcId="{4FAF24CB-A6FF-4F02-9651-83B744E826B3}" destId="{B967DCC8-7F41-4E0F-B6B9-11A07E3EBDEE}" srcOrd="0" destOrd="10" presId="urn:microsoft.com/office/officeart/2005/8/layout/hList1"/>
    <dgm:cxn modelId="{A2202C42-FD34-48C0-AC01-A65858B0702B}" type="presOf" srcId="{6DD8B345-8B58-4BEC-9BCA-14D91CF768E7}" destId="{D8E686EA-8B28-4022-AB68-821426B8A419}" srcOrd="0" destOrd="0" presId="urn:microsoft.com/office/officeart/2005/8/layout/hList1"/>
    <dgm:cxn modelId="{76365E57-118C-4744-867E-CAF8CAD0D2EA}" srcId="{5772D9A4-9D9C-417A-9C2D-69E053E482A6}" destId="{21926324-DD26-4F38-8CF4-7E1F9F9B4A3A}" srcOrd="4" destOrd="0" parTransId="{0B9C6708-7868-4241-98F3-5F0FB3CB0816}" sibTransId="{4EBF4A0B-7ABA-4BB7-8CBF-EC12CFC8A518}"/>
    <dgm:cxn modelId="{A2505D71-4942-4289-85A7-8B510C228A5F}" type="presOf" srcId="{134EAEFA-23A4-448B-BAAE-06C62F9F645B}" destId="{B967DCC8-7F41-4E0F-B6B9-11A07E3EBDEE}" srcOrd="0" destOrd="3" presId="urn:microsoft.com/office/officeart/2005/8/layout/hList1"/>
    <dgm:cxn modelId="{33EF6123-37C8-4C91-AC32-9D245BE32917}" srcId="{E8D2A7F7-4C74-4BEA-9D4A-D4424A3D8F3C}" destId="{6DD8B345-8B58-4BEC-9BCA-14D91CF768E7}" srcOrd="0" destOrd="0" parTransId="{D60DD906-3814-49B0-BD18-312370D8EBCA}" sibTransId="{DD2129CD-E174-47A0-AE51-C6761444A4E4}"/>
    <dgm:cxn modelId="{5FC2DDD5-4C2D-4C7C-923D-362F16956B22}" srcId="{5772D9A4-9D9C-417A-9C2D-69E053E482A6}" destId="{A4617CA6-6D5B-437F-8B63-991848DB17AD}" srcOrd="5" destOrd="0" parTransId="{6304297E-E5EE-4F0A-AE92-4AF33B697800}" sibTransId="{330A6C11-2848-48A0-BCEA-A3ED6215A047}"/>
    <dgm:cxn modelId="{5A4554C5-74C2-4604-B9CE-C72C1CE6E627}" srcId="{6DD8B345-8B58-4BEC-9BCA-14D91CF768E7}" destId="{7BCB65AE-AABB-409F-8C1C-B4CB2A25A075}" srcOrd="9" destOrd="0" parTransId="{3DE99F24-36EE-496B-92D3-44842A35174D}" sibTransId="{22C0186D-7C07-4F51-8567-44135D939EAF}"/>
    <dgm:cxn modelId="{0E4570EC-5A2F-4A46-8AE4-C3F87C3D9CD6}" type="presOf" srcId="{0F30BE1E-4CC9-491A-89EE-E480B26A3DB1}" destId="{EFF3F143-B351-41AD-92F9-DAF8894A76BC}" srcOrd="0" destOrd="2" presId="urn:microsoft.com/office/officeart/2005/8/layout/hList1"/>
    <dgm:cxn modelId="{674686E2-7FB8-4292-B42C-BD2404DA8990}" srcId="{5772D9A4-9D9C-417A-9C2D-69E053E482A6}" destId="{756BC36E-12FC-4692-87EC-0ED0E239A525}" srcOrd="8" destOrd="0" parTransId="{E1FE50F6-46FA-40E0-8995-6253A0533C97}" sibTransId="{D8FFE344-0034-466F-BC2C-F66A419EF42A}"/>
    <dgm:cxn modelId="{54B896C2-57D9-4ABE-B7DC-14C341D87F16}" type="presOf" srcId="{BA9294E6-2B1F-4D2D-97F8-ECBCD7CE5173}" destId="{19D73BAE-F159-448A-B0DA-E6630955A7E2}" srcOrd="0" destOrd="0" presId="urn:microsoft.com/office/officeart/2005/8/layout/hList1"/>
    <dgm:cxn modelId="{AC57F47C-2E20-48D8-8E64-9DD3E288FD2E}" type="presOf" srcId="{862BC5DA-558E-49E7-8868-A1E4AB2CE70B}" destId="{EFF3F143-B351-41AD-92F9-DAF8894A76BC}" srcOrd="0" destOrd="5" presId="urn:microsoft.com/office/officeart/2005/8/layout/hList1"/>
    <dgm:cxn modelId="{7C29F41D-D83B-4C18-A4A3-F7CD212ABB5E}" type="presOf" srcId="{53483EB9-A7EE-4069-BE61-D34F91AAFA49}" destId="{8BA13F43-9F09-44E4-9F12-E4A9C20B30D1}" srcOrd="0" destOrd="1" presId="urn:microsoft.com/office/officeart/2005/8/layout/hList1"/>
    <dgm:cxn modelId="{8322F584-F5DE-441F-896C-5E40E16673C1}" srcId="{5772D9A4-9D9C-417A-9C2D-69E053E482A6}" destId="{BDBE0370-C0A6-4E59-85FA-3F2375714F29}" srcOrd="9" destOrd="0" parTransId="{2A5B5FAA-56C1-4233-91F8-B37E77F88849}" sibTransId="{5FB70FAA-A894-47C5-8897-14EF9D9368DD}"/>
    <dgm:cxn modelId="{723B82B0-113B-48A1-833D-3DBFFD36F2AD}" type="presOf" srcId="{756BC36E-12FC-4692-87EC-0ED0E239A525}" destId="{8BA13F43-9F09-44E4-9F12-E4A9C20B30D1}" srcOrd="0" destOrd="9" presId="urn:microsoft.com/office/officeart/2005/8/layout/hList1"/>
    <dgm:cxn modelId="{7F89CA96-C8D8-4986-80B9-5FC076D5F0B5}" srcId="{84F14847-D311-465E-AEBB-EEDD0D9FF60D}" destId="{134EAEFA-23A4-448B-BAAE-06C62F9F645B}" srcOrd="2" destOrd="0" parTransId="{6FA27821-16A1-423F-B2F5-8508CC0BC61E}" sibTransId="{DEE26692-0B2B-47E8-8B01-F06154ABC1D3}"/>
    <dgm:cxn modelId="{DF3292EF-D3C9-4CA2-A0C7-F574849531A8}" srcId="{84F14847-D311-465E-AEBB-EEDD0D9FF60D}" destId="{C34519BE-190F-4F13-B7A5-8FFE1F695CC7}" srcOrd="6" destOrd="0" parTransId="{A97A2C07-C578-4F3F-AD39-4CD10EB794A1}" sibTransId="{3ECC2C96-9AA1-4E66-9E43-F112B3BA9125}"/>
    <dgm:cxn modelId="{893C8640-FC50-49CD-BDF0-1CDE370E3C52}" srcId="{F205F2A6-CDD4-40A4-A781-BE6D0300B6D2}" destId="{0F30BE1E-4CC9-491A-89EE-E480B26A3DB1}" srcOrd="1" destOrd="0" parTransId="{9C0CE452-F73C-4C53-A15C-6961DFBAACFD}" sibTransId="{813A4068-F089-4500-B455-80A1FEF17885}"/>
    <dgm:cxn modelId="{16C831F3-E619-454E-B2B7-A569AA49FC57}" type="presOf" srcId="{A4617CA6-6D5B-437F-8B63-991848DB17AD}" destId="{8BA13F43-9F09-44E4-9F12-E4A9C20B30D1}" srcOrd="0" destOrd="6" presId="urn:microsoft.com/office/officeart/2005/8/layout/hList1"/>
    <dgm:cxn modelId="{3D85B127-143D-4E90-B1DB-7B6F7C5C9AC8}" type="presOf" srcId="{AD00DF9F-4146-4DE2-8110-7E0469EE5112}" destId="{D8E686EA-8B28-4022-AB68-821426B8A419}" srcOrd="0" destOrd="8" presId="urn:microsoft.com/office/officeart/2005/8/layout/hList1"/>
    <dgm:cxn modelId="{A7F0D831-6B20-4F4E-A952-9AE408E84F02}" type="presOf" srcId="{95587179-45A7-4157-B474-493A39C6AF02}" destId="{B967DCC8-7F41-4E0F-B6B9-11A07E3EBDEE}" srcOrd="0" destOrd="13" presId="urn:microsoft.com/office/officeart/2005/8/layout/hList1"/>
    <dgm:cxn modelId="{71EDA58C-49B4-45F6-97AC-4EB5444F63DC}" type="presOf" srcId="{FE597630-1D3E-4ED8-B70C-353EC26CBBB8}" destId="{D8E686EA-8B28-4022-AB68-821426B8A419}" srcOrd="0" destOrd="4" presId="urn:microsoft.com/office/officeart/2005/8/layout/hList1"/>
    <dgm:cxn modelId="{39A531D7-DBAB-4DF7-919F-F806F1FF79A3}" type="presOf" srcId="{1DDD7059-9720-4E69-9B2D-27F9BDF6B8BD}" destId="{D8E686EA-8B28-4022-AB68-821426B8A419}" srcOrd="0" destOrd="7" presId="urn:microsoft.com/office/officeart/2005/8/layout/hList1"/>
    <dgm:cxn modelId="{070BAEA4-4E37-4348-A48E-5850BE3AADB7}" srcId="{84F14847-D311-465E-AEBB-EEDD0D9FF60D}" destId="{12BB282F-C313-4429-9BA6-D3B896045571}" srcOrd="0" destOrd="0" parTransId="{DB444E04-1358-4552-B468-4047D8638414}" sibTransId="{043F96E2-6BF9-44C6-B6D9-D36665C7ED9D}"/>
    <dgm:cxn modelId="{B08D8A3C-BE38-4BF7-96F3-6A7D4AC3661F}" type="presOf" srcId="{396F1287-DA42-4DCF-8560-B4BE83EBDB2D}" destId="{B967DCC8-7F41-4E0F-B6B9-11A07E3EBDEE}" srcOrd="0" destOrd="9" presId="urn:microsoft.com/office/officeart/2005/8/layout/hList1"/>
    <dgm:cxn modelId="{4F0BC175-0263-42D2-B0DE-DF3650CE71E2}" srcId="{5772D9A4-9D9C-417A-9C2D-69E053E482A6}" destId="{7B86C7CF-E059-43B1-91E7-936F6749531B}" srcOrd="11" destOrd="0" parTransId="{544852ED-863F-475C-9260-C070486CDB2E}" sibTransId="{C9C0B4BA-E72C-4FCC-9725-C17247F76816}"/>
    <dgm:cxn modelId="{F4CF4B51-E40B-4F69-A2A1-46C91440AFA8}" type="presParOf" srcId="{19D73BAE-F159-448A-B0DA-E6630955A7E2}" destId="{9510223B-2F1B-426C-AA8C-2B2E465BFB9A}" srcOrd="0" destOrd="0" presId="urn:microsoft.com/office/officeart/2005/8/layout/hList1"/>
    <dgm:cxn modelId="{B030B8AF-3222-4766-A95F-896F153BC2B1}" type="presParOf" srcId="{9510223B-2F1B-426C-AA8C-2B2E465BFB9A}" destId="{C42F5AAB-5411-4C77-A2B1-51FC7F563E0F}" srcOrd="0" destOrd="0" presId="urn:microsoft.com/office/officeart/2005/8/layout/hList1"/>
    <dgm:cxn modelId="{D28EAD92-B794-49FD-A96C-59FDC86D99D6}" type="presParOf" srcId="{9510223B-2F1B-426C-AA8C-2B2E465BFB9A}" destId="{8BA13F43-9F09-44E4-9F12-E4A9C20B30D1}" srcOrd="1" destOrd="0" presId="urn:microsoft.com/office/officeart/2005/8/layout/hList1"/>
    <dgm:cxn modelId="{3872D5BD-3447-49BE-A9F3-12E904644D96}" type="presParOf" srcId="{19D73BAE-F159-448A-B0DA-E6630955A7E2}" destId="{AE31AE65-F922-4A07-900D-26C8D040AC8E}" srcOrd="1" destOrd="0" presId="urn:microsoft.com/office/officeart/2005/8/layout/hList1"/>
    <dgm:cxn modelId="{81CB2E2F-FF52-46AE-B7E1-D71CD2F831C8}" type="presParOf" srcId="{19D73BAE-F159-448A-B0DA-E6630955A7E2}" destId="{2F5AD15F-A1C8-4B7D-BB78-9A7A0244CEE1}" srcOrd="2" destOrd="0" presId="urn:microsoft.com/office/officeart/2005/8/layout/hList1"/>
    <dgm:cxn modelId="{DFE27E0F-685E-443A-B744-0E8D0DB4E45D}" type="presParOf" srcId="{2F5AD15F-A1C8-4B7D-BB78-9A7A0244CEE1}" destId="{8677C04F-A8CC-4B6E-BB21-AA67080BF817}" srcOrd="0" destOrd="0" presId="urn:microsoft.com/office/officeart/2005/8/layout/hList1"/>
    <dgm:cxn modelId="{ABA05F60-111D-4A8C-987E-45347D8BC320}" type="presParOf" srcId="{2F5AD15F-A1C8-4B7D-BB78-9A7A0244CEE1}" destId="{D8E686EA-8B28-4022-AB68-821426B8A419}" srcOrd="1" destOrd="0" presId="urn:microsoft.com/office/officeart/2005/8/layout/hList1"/>
    <dgm:cxn modelId="{09622D47-7F31-4EE9-8E06-EE760C7705C7}" type="presParOf" srcId="{19D73BAE-F159-448A-B0DA-E6630955A7E2}" destId="{E7E33F1A-8E50-44DA-9AC4-B78A4B383FEF}" srcOrd="3" destOrd="0" presId="urn:microsoft.com/office/officeart/2005/8/layout/hList1"/>
    <dgm:cxn modelId="{20657165-B4AB-44B3-96E3-FCB6C1F9402E}" type="presParOf" srcId="{19D73BAE-F159-448A-B0DA-E6630955A7E2}" destId="{E796FB99-0777-4A60-80C0-5254936D258F}" srcOrd="4" destOrd="0" presId="urn:microsoft.com/office/officeart/2005/8/layout/hList1"/>
    <dgm:cxn modelId="{72ECA812-E3CB-4FCA-88DD-5F072B383384}" type="presParOf" srcId="{E796FB99-0777-4A60-80C0-5254936D258F}" destId="{3A51ABAB-A9E7-4F71-9CC9-E50C6D273E17}" srcOrd="0" destOrd="0" presId="urn:microsoft.com/office/officeart/2005/8/layout/hList1"/>
    <dgm:cxn modelId="{04824BE1-6751-4DB7-BFFF-A9E20A419B0B}" type="presParOf" srcId="{E796FB99-0777-4A60-80C0-5254936D258F}" destId="{EFF3F143-B351-41AD-92F9-DAF8894A76BC}" srcOrd="1" destOrd="0" presId="urn:microsoft.com/office/officeart/2005/8/layout/hList1"/>
    <dgm:cxn modelId="{4337A400-5F49-45CC-8872-5FC693AF8E42}" type="presParOf" srcId="{19D73BAE-F159-448A-B0DA-E6630955A7E2}" destId="{2FAA60C7-55D9-4FB6-A1EB-3D7077C2435E}" srcOrd="5" destOrd="0" presId="urn:microsoft.com/office/officeart/2005/8/layout/hList1"/>
    <dgm:cxn modelId="{489DA00E-D117-49A9-B4B9-8969569BEA34}" type="presParOf" srcId="{19D73BAE-F159-448A-B0DA-E6630955A7E2}" destId="{18E872C4-FF1A-4A12-A21C-053EAE29AA20}" srcOrd="6" destOrd="0" presId="urn:microsoft.com/office/officeart/2005/8/layout/hList1"/>
    <dgm:cxn modelId="{D003C7EC-0D78-4F6C-A376-22CB5C680B9E}" type="presParOf" srcId="{18E872C4-FF1A-4A12-A21C-053EAE29AA20}" destId="{974AC4BC-C554-444B-9D05-4D53BB556B12}" srcOrd="0" destOrd="0" presId="urn:microsoft.com/office/officeart/2005/8/layout/hList1"/>
    <dgm:cxn modelId="{4692B358-161F-4104-9B6C-65B26DC98947}" type="presParOf" srcId="{18E872C4-FF1A-4A12-A21C-053EAE29AA20}" destId="{B967DCC8-7F41-4E0F-B6B9-11A07E3EBDE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F5AAB-5411-4C77-A2B1-51FC7F563E0F}">
      <dsp:nvSpPr>
        <dsp:cNvPr id="0" name=""/>
        <dsp:cNvSpPr/>
      </dsp:nvSpPr>
      <dsp:spPr>
        <a:xfrm>
          <a:off x="4438" y="150936"/>
          <a:ext cx="2668876" cy="106755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a:solidFill>
                <a:schemeClr val="tx1"/>
              </a:solidFill>
            </a:rPr>
            <a:t>Section D</a:t>
          </a:r>
        </a:p>
      </dsp:txBody>
      <dsp:txXfrm>
        <a:off x="4438" y="150936"/>
        <a:ext cx="2668876" cy="1067550"/>
      </dsp:txXfrm>
    </dsp:sp>
    <dsp:sp modelId="{8BA13F43-9F09-44E4-9F12-E4A9C20B30D1}">
      <dsp:nvSpPr>
        <dsp:cNvPr id="0" name=""/>
        <dsp:cNvSpPr/>
      </dsp:nvSpPr>
      <dsp:spPr>
        <a:xfrm>
          <a:off x="4438" y="1218486"/>
          <a:ext cx="2668876" cy="4255018"/>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t>Fiscal Management</a:t>
          </a:r>
        </a:p>
        <a:p>
          <a:pPr marL="228600" lvl="2" indent="-114300" algn="l" defTabSz="622300" rtl="0">
            <a:lnSpc>
              <a:spcPct val="90000"/>
            </a:lnSpc>
            <a:spcBef>
              <a:spcPct val="0"/>
            </a:spcBef>
            <a:spcAft>
              <a:spcPct val="15000"/>
            </a:spcAft>
            <a:buChar char="••"/>
          </a:pPr>
          <a:r>
            <a:rPr lang="en-US" sz="1400" kern="1200" dirty="0"/>
            <a:t>Goals and Objectives</a:t>
          </a:r>
        </a:p>
        <a:p>
          <a:pPr marL="228600" lvl="2" indent="-114300" algn="l" defTabSz="622300" rtl="0">
            <a:lnSpc>
              <a:spcPct val="90000"/>
            </a:lnSpc>
            <a:spcBef>
              <a:spcPct val="0"/>
            </a:spcBef>
            <a:spcAft>
              <a:spcPct val="15000"/>
            </a:spcAft>
            <a:buChar char="••"/>
          </a:pPr>
          <a:r>
            <a:rPr lang="en-US" sz="1400" kern="1200" dirty="0"/>
            <a:t>Budget Development &amp; Management</a:t>
          </a:r>
        </a:p>
        <a:p>
          <a:pPr marL="228600" lvl="2" indent="-114300" algn="l" defTabSz="622300" rtl="0">
            <a:lnSpc>
              <a:spcPct val="90000"/>
            </a:lnSpc>
            <a:spcBef>
              <a:spcPct val="0"/>
            </a:spcBef>
            <a:spcAft>
              <a:spcPct val="15000"/>
            </a:spcAft>
            <a:buChar char="••"/>
          </a:pPr>
          <a:r>
            <a:rPr lang="en-US" sz="1400" kern="1200" dirty="0"/>
            <a:t>Fund Balance</a:t>
          </a:r>
        </a:p>
        <a:p>
          <a:pPr marL="228600" lvl="2" indent="-114300" algn="l" defTabSz="622300" rtl="0">
            <a:lnSpc>
              <a:spcPct val="90000"/>
            </a:lnSpc>
            <a:spcBef>
              <a:spcPct val="0"/>
            </a:spcBef>
            <a:spcAft>
              <a:spcPct val="15000"/>
            </a:spcAft>
            <a:buChar char="••"/>
          </a:pPr>
          <a:r>
            <a:rPr lang="en-US" sz="1400" kern="1200" dirty="0"/>
            <a:t>Revenues (Federal, State, Local)</a:t>
          </a:r>
        </a:p>
        <a:p>
          <a:pPr marL="228600" lvl="2" indent="-114300" algn="l" defTabSz="622300" rtl="0">
            <a:lnSpc>
              <a:spcPct val="90000"/>
            </a:lnSpc>
            <a:spcBef>
              <a:spcPct val="0"/>
            </a:spcBef>
            <a:spcAft>
              <a:spcPct val="15000"/>
            </a:spcAft>
            <a:buChar char="••"/>
          </a:pPr>
          <a:r>
            <a:rPr lang="en-US" sz="1400" kern="1200" dirty="0"/>
            <a:t>Expenditures</a:t>
          </a:r>
        </a:p>
        <a:p>
          <a:pPr marL="228600" lvl="2" indent="-114300" algn="l" defTabSz="622300" rtl="0">
            <a:lnSpc>
              <a:spcPct val="90000"/>
            </a:lnSpc>
            <a:spcBef>
              <a:spcPct val="0"/>
            </a:spcBef>
            <a:spcAft>
              <a:spcPct val="15000"/>
            </a:spcAft>
            <a:buChar char="••"/>
          </a:pPr>
          <a:r>
            <a:rPr lang="en-US" sz="1400" kern="1200" dirty="0"/>
            <a:t>Debt </a:t>
          </a:r>
        </a:p>
        <a:p>
          <a:pPr marL="228600" lvl="2" indent="-114300" algn="l" defTabSz="622300" rtl="0">
            <a:lnSpc>
              <a:spcPct val="90000"/>
            </a:lnSpc>
            <a:spcBef>
              <a:spcPct val="0"/>
            </a:spcBef>
            <a:spcAft>
              <a:spcPct val="15000"/>
            </a:spcAft>
            <a:buChar char="••"/>
          </a:pPr>
          <a:r>
            <a:rPr lang="en-US" sz="1400" kern="1200" dirty="0"/>
            <a:t>Donations &amp; Gifts</a:t>
          </a:r>
        </a:p>
        <a:p>
          <a:pPr marL="228600" lvl="2" indent="-114300" algn="l" defTabSz="622300" rtl="0">
            <a:lnSpc>
              <a:spcPct val="90000"/>
            </a:lnSpc>
            <a:spcBef>
              <a:spcPct val="0"/>
            </a:spcBef>
            <a:spcAft>
              <a:spcPct val="15000"/>
            </a:spcAft>
            <a:buChar char="••"/>
          </a:pPr>
          <a:r>
            <a:rPr lang="en-US" sz="1400" kern="1200" dirty="0"/>
            <a:t>Investments</a:t>
          </a:r>
        </a:p>
        <a:p>
          <a:pPr marL="228600" lvl="2" indent="-114300" algn="l" defTabSz="622300" rtl="0">
            <a:lnSpc>
              <a:spcPct val="90000"/>
            </a:lnSpc>
            <a:spcBef>
              <a:spcPct val="0"/>
            </a:spcBef>
            <a:spcAft>
              <a:spcPct val="15000"/>
            </a:spcAft>
            <a:buChar char="••"/>
          </a:pPr>
          <a:r>
            <a:rPr lang="en-US" sz="1400" kern="1200"/>
            <a:t>16</a:t>
          </a:r>
          <a:r>
            <a:rPr lang="en-US" sz="1400" kern="1200" baseline="30000"/>
            <a:t>th</a:t>
          </a:r>
          <a:r>
            <a:rPr lang="en-US" sz="1400" kern="1200"/>
            <a:t> Section Lands</a:t>
          </a:r>
        </a:p>
        <a:p>
          <a:pPr marL="228600" lvl="2" indent="-114300" algn="l" defTabSz="622300" rtl="0">
            <a:lnSpc>
              <a:spcPct val="90000"/>
            </a:lnSpc>
            <a:spcBef>
              <a:spcPct val="0"/>
            </a:spcBef>
            <a:spcAft>
              <a:spcPct val="15000"/>
            </a:spcAft>
            <a:buChar char="••"/>
          </a:pPr>
          <a:r>
            <a:rPr lang="en-US" sz="1400" kern="1200" dirty="0"/>
            <a:t>Purchasing Procedures &amp; Authority</a:t>
          </a:r>
        </a:p>
        <a:p>
          <a:pPr marL="228600" lvl="2" indent="-114300" algn="l" defTabSz="622300" rtl="0">
            <a:lnSpc>
              <a:spcPct val="90000"/>
            </a:lnSpc>
            <a:spcBef>
              <a:spcPct val="0"/>
            </a:spcBef>
            <a:spcAft>
              <a:spcPct val="15000"/>
            </a:spcAft>
            <a:buChar char="••"/>
          </a:pPr>
          <a:r>
            <a:rPr lang="en-US" sz="1400" kern="1200" dirty="0"/>
            <a:t>Internal Controls</a:t>
          </a:r>
        </a:p>
        <a:p>
          <a:pPr marL="228600" lvl="2" indent="-114300" algn="l" defTabSz="622300" rtl="0">
            <a:lnSpc>
              <a:spcPct val="90000"/>
            </a:lnSpc>
            <a:spcBef>
              <a:spcPct val="0"/>
            </a:spcBef>
            <a:spcAft>
              <a:spcPct val="15000"/>
            </a:spcAft>
            <a:buChar char="••"/>
          </a:pPr>
          <a:r>
            <a:rPr lang="en-US" sz="1400" kern="1200" dirty="0"/>
            <a:t>Salary Deductions</a:t>
          </a:r>
        </a:p>
        <a:p>
          <a:pPr marL="228600" lvl="2" indent="-114300" algn="l" defTabSz="622300" rtl="0">
            <a:lnSpc>
              <a:spcPct val="90000"/>
            </a:lnSpc>
            <a:spcBef>
              <a:spcPct val="0"/>
            </a:spcBef>
            <a:spcAft>
              <a:spcPct val="15000"/>
            </a:spcAft>
            <a:buChar char="••"/>
          </a:pPr>
          <a:r>
            <a:rPr lang="en-US" sz="1400" kern="1200" dirty="0"/>
            <a:t>Procurement Cards</a:t>
          </a:r>
        </a:p>
        <a:p>
          <a:pPr marL="228600" lvl="2" indent="-114300" algn="l" defTabSz="622300" rtl="0">
            <a:lnSpc>
              <a:spcPct val="90000"/>
            </a:lnSpc>
            <a:spcBef>
              <a:spcPct val="0"/>
            </a:spcBef>
            <a:spcAft>
              <a:spcPct val="15000"/>
            </a:spcAft>
            <a:buChar char="••"/>
          </a:pPr>
          <a:r>
            <a:rPr lang="en-US" sz="1400" kern="1200" dirty="0"/>
            <a:t>Student Activity</a:t>
          </a:r>
        </a:p>
      </dsp:txBody>
      <dsp:txXfrm>
        <a:off x="4438" y="1218486"/>
        <a:ext cx="2668876" cy="4255018"/>
      </dsp:txXfrm>
    </dsp:sp>
    <dsp:sp modelId="{8677C04F-A8CC-4B6E-BB21-AA67080BF817}">
      <dsp:nvSpPr>
        <dsp:cNvPr id="0" name=""/>
        <dsp:cNvSpPr/>
      </dsp:nvSpPr>
      <dsp:spPr>
        <a:xfrm>
          <a:off x="3046958" y="150936"/>
          <a:ext cx="2668876" cy="1067550"/>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a:solidFill>
                <a:schemeClr val="tx1"/>
              </a:solidFill>
            </a:rPr>
            <a:t>Section E </a:t>
          </a:r>
        </a:p>
      </dsp:txBody>
      <dsp:txXfrm>
        <a:off x="3046958" y="150936"/>
        <a:ext cx="2668876" cy="1067550"/>
      </dsp:txXfrm>
    </dsp:sp>
    <dsp:sp modelId="{D8E686EA-8B28-4022-AB68-821426B8A419}">
      <dsp:nvSpPr>
        <dsp:cNvPr id="0" name=""/>
        <dsp:cNvSpPr/>
      </dsp:nvSpPr>
      <dsp:spPr>
        <a:xfrm>
          <a:off x="3046958" y="1218486"/>
          <a:ext cx="2668876" cy="4255018"/>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t>Business Management</a:t>
          </a:r>
        </a:p>
        <a:p>
          <a:pPr marL="228600" lvl="2" indent="-114300" algn="l" defTabSz="622300" rtl="0">
            <a:lnSpc>
              <a:spcPct val="90000"/>
            </a:lnSpc>
            <a:spcBef>
              <a:spcPct val="0"/>
            </a:spcBef>
            <a:spcAft>
              <a:spcPct val="15000"/>
            </a:spcAft>
            <a:buChar char="••"/>
          </a:pPr>
          <a:r>
            <a:rPr lang="en-US" sz="1400" kern="1200" dirty="0"/>
            <a:t>Goals and Objectives</a:t>
          </a:r>
        </a:p>
        <a:p>
          <a:pPr marL="228600" lvl="2" indent="-114300" algn="l" defTabSz="622300" rtl="0">
            <a:lnSpc>
              <a:spcPct val="90000"/>
            </a:lnSpc>
            <a:spcBef>
              <a:spcPct val="0"/>
            </a:spcBef>
            <a:spcAft>
              <a:spcPct val="15000"/>
            </a:spcAft>
            <a:buChar char="••"/>
          </a:pPr>
          <a:r>
            <a:rPr lang="en-US" sz="1400" kern="1200" dirty="0"/>
            <a:t>Access, Security and Conduct related to Buildings and Grounds</a:t>
          </a:r>
        </a:p>
        <a:p>
          <a:pPr marL="228600" lvl="2" indent="-114300" algn="l" defTabSz="622300" rtl="0">
            <a:lnSpc>
              <a:spcPct val="90000"/>
            </a:lnSpc>
            <a:spcBef>
              <a:spcPct val="0"/>
            </a:spcBef>
            <a:spcAft>
              <a:spcPct val="15000"/>
            </a:spcAft>
            <a:buChar char="••"/>
          </a:pPr>
          <a:r>
            <a:rPr lang="en-US" sz="1400" kern="1200" dirty="0"/>
            <a:t>Drills</a:t>
          </a:r>
        </a:p>
        <a:p>
          <a:pPr marL="228600" lvl="2" indent="-114300" algn="l" defTabSz="622300" rtl="0">
            <a:lnSpc>
              <a:spcPct val="90000"/>
            </a:lnSpc>
            <a:spcBef>
              <a:spcPct val="0"/>
            </a:spcBef>
            <a:spcAft>
              <a:spcPct val="15000"/>
            </a:spcAft>
            <a:buChar char="••"/>
          </a:pPr>
          <a:r>
            <a:rPr lang="en-US" sz="1400" kern="1200" dirty="0"/>
            <a:t>Accidents</a:t>
          </a:r>
        </a:p>
        <a:p>
          <a:pPr marL="228600" lvl="2" indent="-114300" algn="l" defTabSz="622300" rtl="0">
            <a:lnSpc>
              <a:spcPct val="90000"/>
            </a:lnSpc>
            <a:spcBef>
              <a:spcPct val="0"/>
            </a:spcBef>
            <a:spcAft>
              <a:spcPct val="15000"/>
            </a:spcAft>
            <a:buChar char="••"/>
          </a:pPr>
          <a:r>
            <a:rPr lang="en-US" sz="1400" kern="1200" dirty="0"/>
            <a:t>Vandalism</a:t>
          </a:r>
        </a:p>
        <a:p>
          <a:pPr marL="228600" lvl="2" indent="-114300" algn="l" defTabSz="622300" rtl="0">
            <a:lnSpc>
              <a:spcPct val="90000"/>
            </a:lnSpc>
            <a:spcBef>
              <a:spcPct val="0"/>
            </a:spcBef>
            <a:spcAft>
              <a:spcPct val="15000"/>
            </a:spcAft>
            <a:buChar char="••"/>
          </a:pPr>
          <a:r>
            <a:rPr lang="en-US" sz="1400" kern="1200" dirty="0"/>
            <a:t>Use of Cellular Phone, Other Devices &amp; Vehicles</a:t>
          </a:r>
        </a:p>
        <a:p>
          <a:pPr marL="228600" lvl="2" indent="-114300" algn="l" defTabSz="622300" rtl="0">
            <a:lnSpc>
              <a:spcPct val="90000"/>
            </a:lnSpc>
            <a:spcBef>
              <a:spcPct val="0"/>
            </a:spcBef>
            <a:spcAft>
              <a:spcPct val="15000"/>
            </a:spcAft>
            <a:buChar char="••"/>
          </a:pPr>
          <a:r>
            <a:rPr lang="en-US" sz="1400" kern="1200" dirty="0"/>
            <a:t>Student Transportation Management</a:t>
          </a:r>
        </a:p>
        <a:p>
          <a:pPr marL="228600" lvl="2" indent="-114300" algn="l" defTabSz="622300" rtl="0">
            <a:lnSpc>
              <a:spcPct val="90000"/>
            </a:lnSpc>
            <a:spcBef>
              <a:spcPct val="0"/>
            </a:spcBef>
            <a:spcAft>
              <a:spcPct val="15000"/>
            </a:spcAft>
            <a:buChar char="••"/>
          </a:pPr>
          <a:r>
            <a:rPr lang="en-US" sz="1400" kern="1200" dirty="0"/>
            <a:t>Food Services Management</a:t>
          </a:r>
        </a:p>
        <a:p>
          <a:pPr marL="228600" lvl="2" indent="-114300" algn="l" defTabSz="622300" rtl="0">
            <a:lnSpc>
              <a:spcPct val="90000"/>
            </a:lnSpc>
            <a:spcBef>
              <a:spcPct val="0"/>
            </a:spcBef>
            <a:spcAft>
              <a:spcPct val="15000"/>
            </a:spcAft>
            <a:buChar char="••"/>
          </a:pPr>
          <a:r>
            <a:rPr lang="en-US" sz="1400" kern="1200"/>
            <a:t>Data Management</a:t>
          </a:r>
        </a:p>
        <a:p>
          <a:pPr marL="228600" lvl="2" indent="-114300" algn="l" defTabSz="622300" rtl="0">
            <a:lnSpc>
              <a:spcPct val="90000"/>
            </a:lnSpc>
            <a:spcBef>
              <a:spcPct val="0"/>
            </a:spcBef>
            <a:spcAft>
              <a:spcPct val="15000"/>
            </a:spcAft>
            <a:buChar char="••"/>
          </a:pPr>
          <a:r>
            <a:rPr lang="en-US" sz="1400" kern="1200" dirty="0"/>
            <a:t>Insurance (Property, Liability &amp; Student)</a:t>
          </a:r>
        </a:p>
        <a:p>
          <a:pPr marL="228600" lvl="2" indent="-114300" algn="l" defTabSz="622300" rtl="0">
            <a:lnSpc>
              <a:spcPct val="90000"/>
            </a:lnSpc>
            <a:spcBef>
              <a:spcPct val="0"/>
            </a:spcBef>
            <a:spcAft>
              <a:spcPct val="15000"/>
            </a:spcAft>
            <a:buChar char="••"/>
          </a:pPr>
          <a:r>
            <a:rPr lang="en-US" sz="1400" kern="1200" dirty="0"/>
            <a:t>Employee Email Usage</a:t>
          </a:r>
        </a:p>
        <a:p>
          <a:pPr marL="228600" lvl="2" indent="-114300" algn="l" defTabSz="622300" rtl="0">
            <a:lnSpc>
              <a:spcPct val="90000"/>
            </a:lnSpc>
            <a:spcBef>
              <a:spcPct val="0"/>
            </a:spcBef>
            <a:spcAft>
              <a:spcPct val="15000"/>
            </a:spcAft>
            <a:buChar char="••"/>
          </a:pPr>
          <a:r>
            <a:rPr lang="en-US" sz="1400" kern="1200" dirty="0"/>
            <a:t>Drones</a:t>
          </a:r>
        </a:p>
      </dsp:txBody>
      <dsp:txXfrm>
        <a:off x="3046958" y="1218486"/>
        <a:ext cx="2668876" cy="4255018"/>
      </dsp:txXfrm>
    </dsp:sp>
    <dsp:sp modelId="{3A51ABAB-A9E7-4F71-9CC9-E50C6D273E17}">
      <dsp:nvSpPr>
        <dsp:cNvPr id="0" name=""/>
        <dsp:cNvSpPr/>
      </dsp:nvSpPr>
      <dsp:spPr>
        <a:xfrm>
          <a:off x="6089477" y="150936"/>
          <a:ext cx="2668876" cy="1067550"/>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a:solidFill>
                <a:schemeClr val="tx1"/>
              </a:solidFill>
            </a:rPr>
            <a:t>Section F </a:t>
          </a:r>
        </a:p>
      </dsp:txBody>
      <dsp:txXfrm>
        <a:off x="6089477" y="150936"/>
        <a:ext cx="2668876" cy="1067550"/>
      </dsp:txXfrm>
    </dsp:sp>
    <dsp:sp modelId="{EFF3F143-B351-41AD-92F9-DAF8894A76BC}">
      <dsp:nvSpPr>
        <dsp:cNvPr id="0" name=""/>
        <dsp:cNvSpPr/>
      </dsp:nvSpPr>
      <dsp:spPr>
        <a:xfrm>
          <a:off x="6089477" y="1218486"/>
          <a:ext cx="2668876" cy="4255018"/>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a:t>Facilities Management</a:t>
          </a:r>
        </a:p>
        <a:p>
          <a:pPr marL="228600" lvl="2" indent="-114300" algn="l" defTabSz="622300" rtl="0">
            <a:lnSpc>
              <a:spcPct val="90000"/>
            </a:lnSpc>
            <a:spcBef>
              <a:spcPct val="0"/>
            </a:spcBef>
            <a:spcAft>
              <a:spcPct val="15000"/>
            </a:spcAft>
            <a:buChar char="••"/>
          </a:pPr>
          <a:r>
            <a:rPr lang="en-US" sz="1400" kern="1200"/>
            <a:t>Goals and Objectives</a:t>
          </a:r>
        </a:p>
        <a:p>
          <a:pPr marL="228600" lvl="2" indent="-114300" algn="l" defTabSz="622300" rtl="0">
            <a:lnSpc>
              <a:spcPct val="90000"/>
            </a:lnSpc>
            <a:spcBef>
              <a:spcPct val="0"/>
            </a:spcBef>
            <a:spcAft>
              <a:spcPct val="15000"/>
            </a:spcAft>
            <a:buChar char="••"/>
          </a:pPr>
          <a:r>
            <a:rPr lang="en-US" sz="1400" kern="1200"/>
            <a:t>Facilities Planning</a:t>
          </a:r>
        </a:p>
        <a:p>
          <a:pPr marL="228600" lvl="2" indent="-114300" algn="l" defTabSz="622300" rtl="0">
            <a:lnSpc>
              <a:spcPct val="90000"/>
            </a:lnSpc>
            <a:spcBef>
              <a:spcPct val="0"/>
            </a:spcBef>
            <a:spcAft>
              <a:spcPct val="15000"/>
            </a:spcAft>
            <a:buChar char="••"/>
          </a:pPr>
          <a:r>
            <a:rPr lang="en-US" sz="1400" kern="1200"/>
            <a:t>Construction</a:t>
          </a:r>
        </a:p>
        <a:p>
          <a:pPr marL="228600" lvl="2" indent="-114300" algn="l" defTabSz="622300" rtl="0">
            <a:lnSpc>
              <a:spcPct val="90000"/>
            </a:lnSpc>
            <a:spcBef>
              <a:spcPct val="0"/>
            </a:spcBef>
            <a:spcAft>
              <a:spcPct val="15000"/>
            </a:spcAft>
            <a:buChar char="••"/>
          </a:pPr>
          <a:r>
            <a:rPr lang="en-US" sz="1400" kern="1200" dirty="0"/>
            <a:t>Architect/Engineer/Construction Manager</a:t>
          </a:r>
        </a:p>
        <a:p>
          <a:pPr marL="228600" lvl="2" indent="-114300" algn="l" defTabSz="622300" rtl="0">
            <a:lnSpc>
              <a:spcPct val="90000"/>
            </a:lnSpc>
            <a:spcBef>
              <a:spcPct val="0"/>
            </a:spcBef>
            <a:spcAft>
              <a:spcPct val="15000"/>
            </a:spcAft>
            <a:buChar char="••"/>
          </a:pPr>
          <a:r>
            <a:rPr lang="en-US" sz="1400" kern="1200" dirty="0"/>
            <a:t>Contracts and Change Orders</a:t>
          </a:r>
        </a:p>
      </dsp:txBody>
      <dsp:txXfrm>
        <a:off x="6089477" y="1218486"/>
        <a:ext cx="2668876" cy="4255018"/>
      </dsp:txXfrm>
    </dsp:sp>
    <dsp:sp modelId="{974AC4BC-C554-444B-9D05-4D53BB556B12}">
      <dsp:nvSpPr>
        <dsp:cNvPr id="0" name=""/>
        <dsp:cNvSpPr/>
      </dsp:nvSpPr>
      <dsp:spPr>
        <a:xfrm>
          <a:off x="9131997" y="150936"/>
          <a:ext cx="2668876" cy="1067550"/>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a:solidFill>
                <a:schemeClr val="tx1"/>
              </a:solidFill>
            </a:rPr>
            <a:t>Section G </a:t>
          </a:r>
        </a:p>
      </dsp:txBody>
      <dsp:txXfrm>
        <a:off x="9131997" y="150936"/>
        <a:ext cx="2668876" cy="1067550"/>
      </dsp:txXfrm>
    </dsp:sp>
    <dsp:sp modelId="{B967DCC8-7F41-4E0F-B6B9-11A07E3EBDEE}">
      <dsp:nvSpPr>
        <dsp:cNvPr id="0" name=""/>
        <dsp:cNvSpPr/>
      </dsp:nvSpPr>
      <dsp:spPr>
        <a:xfrm>
          <a:off x="9131997" y="1218486"/>
          <a:ext cx="2668876" cy="4255018"/>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a:t>Personnel</a:t>
          </a:r>
        </a:p>
        <a:p>
          <a:pPr marL="228600" lvl="2" indent="-114300" algn="l" defTabSz="622300" rtl="0">
            <a:lnSpc>
              <a:spcPct val="90000"/>
            </a:lnSpc>
            <a:spcBef>
              <a:spcPct val="0"/>
            </a:spcBef>
            <a:spcAft>
              <a:spcPct val="15000"/>
            </a:spcAft>
            <a:buChar char="••"/>
          </a:pPr>
          <a:r>
            <a:rPr lang="en-US" sz="1400" kern="1200"/>
            <a:t>Goal and Objectives</a:t>
          </a:r>
        </a:p>
        <a:p>
          <a:pPr marL="228600" lvl="2" indent="-114300" algn="l" defTabSz="622300" rtl="0">
            <a:lnSpc>
              <a:spcPct val="90000"/>
            </a:lnSpc>
            <a:spcBef>
              <a:spcPct val="0"/>
            </a:spcBef>
            <a:spcAft>
              <a:spcPct val="15000"/>
            </a:spcAft>
            <a:buChar char="••"/>
          </a:pPr>
          <a:r>
            <a:rPr lang="en-US" sz="1400" kern="1200"/>
            <a:t>Personnel Appearance, Conduct, Ethics &amp; Relations</a:t>
          </a:r>
        </a:p>
        <a:p>
          <a:pPr marL="228600" lvl="2" indent="-114300" algn="l" defTabSz="622300" rtl="0">
            <a:lnSpc>
              <a:spcPct val="90000"/>
            </a:lnSpc>
            <a:spcBef>
              <a:spcPct val="0"/>
            </a:spcBef>
            <a:spcAft>
              <a:spcPct val="15000"/>
            </a:spcAft>
            <a:buChar char="••"/>
          </a:pPr>
          <a:r>
            <a:rPr lang="en-US" sz="1400" kern="1200"/>
            <a:t>Recruitment and Hiring</a:t>
          </a:r>
        </a:p>
        <a:p>
          <a:pPr marL="228600" lvl="2" indent="-114300" algn="l" defTabSz="622300" rtl="0">
            <a:lnSpc>
              <a:spcPct val="90000"/>
            </a:lnSpc>
            <a:spcBef>
              <a:spcPct val="0"/>
            </a:spcBef>
            <a:spcAft>
              <a:spcPct val="15000"/>
            </a:spcAft>
            <a:buChar char="••"/>
          </a:pPr>
          <a:r>
            <a:rPr lang="en-US" sz="1400" kern="1200"/>
            <a:t>Job Descriptions</a:t>
          </a:r>
        </a:p>
        <a:p>
          <a:pPr marL="228600" lvl="2" indent="-114300" algn="l" defTabSz="622300" rtl="0">
            <a:lnSpc>
              <a:spcPct val="90000"/>
            </a:lnSpc>
            <a:spcBef>
              <a:spcPct val="0"/>
            </a:spcBef>
            <a:spcAft>
              <a:spcPct val="15000"/>
            </a:spcAft>
            <a:buChar char="••"/>
          </a:pPr>
          <a:r>
            <a:rPr lang="en-US" sz="1400" kern="1200"/>
            <a:t>Qualifications, Certification &amp; Duties</a:t>
          </a:r>
        </a:p>
        <a:p>
          <a:pPr marL="228600" lvl="2" indent="-114300" algn="l" defTabSz="622300" rtl="0">
            <a:lnSpc>
              <a:spcPct val="90000"/>
            </a:lnSpc>
            <a:spcBef>
              <a:spcPct val="0"/>
            </a:spcBef>
            <a:spcAft>
              <a:spcPct val="15000"/>
            </a:spcAft>
            <a:buChar char="••"/>
          </a:pPr>
          <a:r>
            <a:rPr lang="en-US" sz="1400" kern="1200"/>
            <a:t>Professional Development</a:t>
          </a:r>
        </a:p>
        <a:p>
          <a:pPr marL="228600" lvl="2" indent="-114300" algn="l" defTabSz="622300" rtl="0">
            <a:lnSpc>
              <a:spcPct val="90000"/>
            </a:lnSpc>
            <a:spcBef>
              <a:spcPct val="0"/>
            </a:spcBef>
            <a:spcAft>
              <a:spcPct val="15000"/>
            </a:spcAft>
            <a:buChar char="••"/>
          </a:pPr>
          <a:r>
            <a:rPr lang="en-US" sz="1400" kern="1200"/>
            <a:t>Attendance &amp; Leave</a:t>
          </a:r>
        </a:p>
        <a:p>
          <a:pPr marL="228600" lvl="2" indent="-114300" algn="l" defTabSz="622300" rtl="0">
            <a:lnSpc>
              <a:spcPct val="90000"/>
            </a:lnSpc>
            <a:spcBef>
              <a:spcPct val="0"/>
            </a:spcBef>
            <a:spcAft>
              <a:spcPct val="15000"/>
            </a:spcAft>
            <a:buChar char="••"/>
          </a:pPr>
          <a:r>
            <a:rPr lang="en-US" sz="1400" kern="1200"/>
            <a:t>Grievance Procedures</a:t>
          </a:r>
        </a:p>
        <a:p>
          <a:pPr marL="228600" lvl="2" indent="-114300" algn="l" defTabSz="622300" rtl="0">
            <a:lnSpc>
              <a:spcPct val="90000"/>
            </a:lnSpc>
            <a:spcBef>
              <a:spcPct val="0"/>
            </a:spcBef>
            <a:spcAft>
              <a:spcPct val="15000"/>
            </a:spcAft>
            <a:buChar char="••"/>
          </a:pPr>
          <a:r>
            <a:rPr lang="en-US" sz="1400" kern="1200"/>
            <a:t>Salary, Supplements, Stipends and Incentives</a:t>
          </a:r>
        </a:p>
        <a:p>
          <a:pPr marL="228600" lvl="2" indent="-114300" algn="l" defTabSz="622300" rtl="0">
            <a:lnSpc>
              <a:spcPct val="90000"/>
            </a:lnSpc>
            <a:spcBef>
              <a:spcPct val="0"/>
            </a:spcBef>
            <a:spcAft>
              <a:spcPct val="15000"/>
            </a:spcAft>
            <a:buChar char="••"/>
          </a:pPr>
          <a:r>
            <a:rPr lang="en-US" sz="1400" kern="1200" dirty="0"/>
            <a:t>Reduction In Force</a:t>
          </a:r>
        </a:p>
        <a:p>
          <a:pPr marL="228600" lvl="2" indent="-114300" algn="l" defTabSz="622300" rtl="0">
            <a:lnSpc>
              <a:spcPct val="90000"/>
            </a:lnSpc>
            <a:spcBef>
              <a:spcPct val="0"/>
            </a:spcBef>
            <a:spcAft>
              <a:spcPct val="15000"/>
            </a:spcAft>
            <a:buChar char="••"/>
          </a:pPr>
          <a:r>
            <a:rPr lang="en-US" sz="1400" kern="1200"/>
            <a:t>Education Employment Procedures Law</a:t>
          </a:r>
        </a:p>
        <a:p>
          <a:pPr marL="228600" lvl="2" indent="-114300" algn="l" defTabSz="622300" rtl="0">
            <a:lnSpc>
              <a:spcPct val="90000"/>
            </a:lnSpc>
            <a:spcBef>
              <a:spcPct val="0"/>
            </a:spcBef>
            <a:spcAft>
              <a:spcPct val="15000"/>
            </a:spcAft>
            <a:buChar char="••"/>
          </a:pPr>
          <a:r>
            <a:rPr lang="en-US" sz="1400" kern="1200"/>
            <a:t>Family and Medical Leave Act</a:t>
          </a:r>
        </a:p>
        <a:p>
          <a:pPr marL="228600" lvl="2" indent="-114300" algn="l" defTabSz="622300" rtl="0">
            <a:lnSpc>
              <a:spcPct val="90000"/>
            </a:lnSpc>
            <a:spcBef>
              <a:spcPct val="0"/>
            </a:spcBef>
            <a:spcAft>
              <a:spcPct val="15000"/>
            </a:spcAft>
            <a:buChar char="••"/>
          </a:pPr>
          <a:r>
            <a:rPr lang="en-US" sz="1400" kern="1200"/>
            <a:t>Classified &amp; Professional Staff Guidance</a:t>
          </a:r>
        </a:p>
      </dsp:txBody>
      <dsp:txXfrm>
        <a:off x="9131997" y="1218486"/>
        <a:ext cx="2668876" cy="425501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780AD-055F-416D-A1FE-B8D81A878709}" type="datetimeFigureOut">
              <a:rPr lang="en-US" smtClean="0"/>
              <a:t>3/13/23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AA883-C9BC-44BA-9415-DE73ED07E2FA}" type="slidenum">
              <a:rPr lang="en-US" smtClean="0"/>
              <a:t>‹#›</a:t>
            </a:fld>
            <a:endParaRPr lang="en-US"/>
          </a:p>
        </p:txBody>
      </p:sp>
    </p:spTree>
    <p:extLst>
      <p:ext uri="{BB962C8B-B14F-4D97-AF65-F5344CB8AC3E}">
        <p14:creationId xmlns:p14="http://schemas.microsoft.com/office/powerpoint/2010/main" val="22501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155DD6-F3B8-44CC-AB2B-2224D7D9F022}" type="slidenum">
              <a:rPr lang="en-US" smtClean="0"/>
              <a:t>10</a:t>
            </a:fld>
            <a:endParaRPr lang="en-US" dirty="0"/>
          </a:p>
        </p:txBody>
      </p:sp>
    </p:spTree>
    <p:extLst>
      <p:ext uri="{BB962C8B-B14F-4D97-AF65-F5344CB8AC3E}">
        <p14:creationId xmlns:p14="http://schemas.microsoft.com/office/powerpoint/2010/main" val="419688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17EF99-BC79-4AC6-8048-742573F37445}" type="slidenum">
              <a:rPr lang="en-US" smtClean="0"/>
              <a:pPr>
                <a:defRPr/>
              </a:pPr>
              <a:t>12</a:t>
            </a:fld>
            <a:endParaRPr lang="en-US"/>
          </a:p>
        </p:txBody>
      </p:sp>
    </p:spTree>
    <p:extLst>
      <p:ext uri="{BB962C8B-B14F-4D97-AF65-F5344CB8AC3E}">
        <p14:creationId xmlns:p14="http://schemas.microsoft.com/office/powerpoint/2010/main" val="1724288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2BE773-CA56-47E4-8B87-42A4F93D1FA2}" type="datetimeFigureOut">
              <a:rPr lang="en-US" smtClean="0"/>
              <a:t>3/13/23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A9446-8C19-4578-9AC1-A8129008AD61}"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 y="3698"/>
            <a:ext cx="12192000" cy="6858000"/>
          </a:xfrm>
          <a:prstGeom prst="rect">
            <a:avLst/>
          </a:prstGeom>
        </p:spPr>
      </p:pic>
    </p:spTree>
    <p:extLst>
      <p:ext uri="{BB962C8B-B14F-4D97-AF65-F5344CB8AC3E}">
        <p14:creationId xmlns:p14="http://schemas.microsoft.com/office/powerpoint/2010/main" val="3666025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90700" cy="6858000"/>
          </a:xfrm>
          <a:prstGeom prst="rect">
            <a:avLst/>
          </a:prstGeom>
        </p:spPr>
      </p:pic>
    </p:spTree>
    <p:extLst>
      <p:ext uri="{BB962C8B-B14F-4D97-AF65-F5344CB8AC3E}">
        <p14:creationId xmlns:p14="http://schemas.microsoft.com/office/powerpoint/2010/main" val="196199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2BE773-CA56-47E4-8B87-42A4F93D1FA2}" type="datetimeFigureOut">
              <a:rPr lang="en-US" smtClean="0"/>
              <a:t>3/13/23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A9446-8C19-4578-9AC1-A8129008AD61}"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40867"/>
            <a:ext cx="12218338" cy="1617133"/>
          </a:xfrm>
          <a:prstGeom prst="rect">
            <a:avLst/>
          </a:prstGeom>
        </p:spPr>
      </p:pic>
    </p:spTree>
    <p:extLst>
      <p:ext uri="{BB962C8B-B14F-4D97-AF65-F5344CB8AC3E}">
        <p14:creationId xmlns:p14="http://schemas.microsoft.com/office/powerpoint/2010/main" val="26919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9847" y="0"/>
            <a:ext cx="5667375" cy="6858000"/>
          </a:xfrm>
          <a:prstGeom prst="rect">
            <a:avLst/>
          </a:prstGeom>
        </p:spPr>
      </p:pic>
    </p:spTree>
    <p:extLst>
      <p:ext uri="{BB962C8B-B14F-4D97-AF65-F5344CB8AC3E}">
        <p14:creationId xmlns:p14="http://schemas.microsoft.com/office/powerpoint/2010/main" val="230333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85725"/>
            <a:ext cx="11074400" cy="990600"/>
          </a:xfrm>
        </p:spPr>
        <p:txBody>
          <a:bodyPr/>
          <a:lstStyle>
            <a:lvl1pPr algn="ct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304800" y="1066800"/>
            <a:ext cx="1158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342296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BE773-CA56-47E4-8B87-42A4F93D1FA2}" type="datetimeFigureOut">
              <a:rPr lang="en-US" smtClean="0"/>
              <a:t>3/13/23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A9446-8C19-4578-9AC1-A8129008AD61}" type="slidenum">
              <a:rPr lang="en-US" smtClean="0"/>
              <a:t>‹#›</a:t>
            </a:fld>
            <a:endParaRPr lang="en-US"/>
          </a:p>
        </p:txBody>
      </p:sp>
    </p:spTree>
    <p:extLst>
      <p:ext uri="{BB962C8B-B14F-4D97-AF65-F5344CB8AC3E}">
        <p14:creationId xmlns:p14="http://schemas.microsoft.com/office/powerpoint/2010/main" val="75666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6811" y="584200"/>
            <a:ext cx="6333995" cy="2594508"/>
          </a:xfrm>
        </p:spPr>
        <p:txBody>
          <a:bodyPr>
            <a:noAutofit/>
          </a:bodyPr>
          <a:lstStyle/>
          <a:p>
            <a:r>
              <a:rPr lang="en-US" sz="6600" dirty="0" smtClean="0">
                <a:latin typeface="Baskerville Old Face" panose="02020602080505020303" pitchFamily="18" charset="0"/>
              </a:rPr>
              <a:t>Department Policies and How They Impact You</a:t>
            </a:r>
            <a:endParaRPr lang="en-US" sz="6600" dirty="0">
              <a:latin typeface="Baskerville Old Face" panose="02020602080505020303" pitchFamily="18" charset="0"/>
            </a:endParaRPr>
          </a:p>
        </p:txBody>
      </p:sp>
      <p:sp>
        <p:nvSpPr>
          <p:cNvPr id="3" name="Subtitle 2"/>
          <p:cNvSpPr>
            <a:spLocks noGrp="1"/>
          </p:cNvSpPr>
          <p:nvPr>
            <p:ph type="subTitle" idx="1"/>
          </p:nvPr>
        </p:nvSpPr>
        <p:spPr>
          <a:xfrm>
            <a:off x="6414364" y="3423278"/>
            <a:ext cx="4878890" cy="1926488"/>
          </a:xfrm>
        </p:spPr>
        <p:txBody>
          <a:bodyPr>
            <a:noAutofit/>
          </a:bodyPr>
          <a:lstStyle/>
          <a:p>
            <a:r>
              <a:rPr lang="en-US" sz="3200" dirty="0" smtClean="0">
                <a:latin typeface="Baskerville Old Face" panose="02020602080505020303" pitchFamily="18" charset="0"/>
              </a:rPr>
              <a:t>Presented by:</a:t>
            </a:r>
          </a:p>
          <a:p>
            <a:r>
              <a:rPr lang="en-US" sz="3200" dirty="0" smtClean="0">
                <a:latin typeface="Baskerville Old Face" panose="02020602080505020303" pitchFamily="18" charset="0"/>
              </a:rPr>
              <a:t>Austin Gilbert, MSBA Manager of Policy &amp; Legislative Services</a:t>
            </a: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20141009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6560903" y="769938"/>
            <a:ext cx="1762125" cy="1392238"/>
            <a:chOff x="6169025" y="769938"/>
            <a:chExt cx="1762125" cy="1392238"/>
          </a:xfrm>
        </p:grpSpPr>
        <p:sp>
          <p:nvSpPr>
            <p:cNvPr id="68" name="Freeform 5"/>
            <p:cNvSpPr>
              <a:spLocks/>
            </p:cNvSpPr>
            <p:nvPr/>
          </p:nvSpPr>
          <p:spPr bwMode="auto">
            <a:xfrm>
              <a:off x="6169025" y="769938"/>
              <a:ext cx="149225" cy="920750"/>
            </a:xfrm>
            <a:custGeom>
              <a:avLst/>
              <a:gdLst>
                <a:gd name="T0" fmla="*/ 64 w 94"/>
                <a:gd name="T1" fmla="*/ 306 h 580"/>
                <a:gd name="T2" fmla="*/ 8 w 94"/>
                <a:gd name="T3" fmla="*/ 578 h 580"/>
                <a:gd name="T4" fmla="*/ 8 w 94"/>
                <a:gd name="T5" fmla="*/ 578 h 580"/>
                <a:gd name="T6" fmla="*/ 44 w 94"/>
                <a:gd name="T7" fmla="*/ 580 h 580"/>
                <a:gd name="T8" fmla="*/ 44 w 94"/>
                <a:gd name="T9" fmla="*/ 580 h 580"/>
                <a:gd name="T10" fmla="*/ 30 w 94"/>
                <a:gd name="T11" fmla="*/ 580 h 580"/>
                <a:gd name="T12" fmla="*/ 94 w 94"/>
                <a:gd name="T13" fmla="*/ 310 h 580"/>
                <a:gd name="T14" fmla="*/ 36 w 94"/>
                <a:gd name="T15" fmla="*/ 0 h 580"/>
                <a:gd name="T16" fmla="*/ 36 w 94"/>
                <a:gd name="T17" fmla="*/ 0 h 580"/>
                <a:gd name="T18" fmla="*/ 0 w 94"/>
                <a:gd name="T19" fmla="*/ 0 h 580"/>
                <a:gd name="T20" fmla="*/ 64 w 94"/>
                <a:gd name="T21" fmla="*/ 306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80">
                  <a:moveTo>
                    <a:pt x="64" y="306"/>
                  </a:moveTo>
                  <a:lnTo>
                    <a:pt x="8" y="578"/>
                  </a:lnTo>
                  <a:lnTo>
                    <a:pt x="8" y="578"/>
                  </a:lnTo>
                  <a:lnTo>
                    <a:pt x="44" y="580"/>
                  </a:lnTo>
                  <a:lnTo>
                    <a:pt x="44" y="580"/>
                  </a:lnTo>
                  <a:lnTo>
                    <a:pt x="30" y="580"/>
                  </a:lnTo>
                  <a:lnTo>
                    <a:pt x="94" y="310"/>
                  </a:lnTo>
                  <a:lnTo>
                    <a:pt x="36" y="0"/>
                  </a:lnTo>
                  <a:lnTo>
                    <a:pt x="36" y="0"/>
                  </a:lnTo>
                  <a:lnTo>
                    <a:pt x="0" y="0"/>
                  </a:lnTo>
                  <a:lnTo>
                    <a:pt x="64" y="306"/>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
            <p:cNvSpPr>
              <a:spLocks/>
            </p:cNvSpPr>
            <p:nvPr/>
          </p:nvSpPr>
          <p:spPr bwMode="auto">
            <a:xfrm>
              <a:off x="6216650" y="769938"/>
              <a:ext cx="1714500" cy="1392238"/>
            </a:xfrm>
            <a:custGeom>
              <a:avLst/>
              <a:gdLst>
                <a:gd name="T0" fmla="*/ 12 w 1080"/>
                <a:gd name="T1" fmla="*/ 580 h 877"/>
                <a:gd name="T2" fmla="*/ 42 w 1080"/>
                <a:gd name="T3" fmla="*/ 584 h 877"/>
                <a:gd name="T4" fmla="*/ 92 w 1080"/>
                <a:gd name="T5" fmla="*/ 590 h 877"/>
                <a:gd name="T6" fmla="*/ 112 w 1080"/>
                <a:gd name="T7" fmla="*/ 594 h 877"/>
                <a:gd name="T8" fmla="*/ 160 w 1080"/>
                <a:gd name="T9" fmla="*/ 602 h 877"/>
                <a:gd name="T10" fmla="*/ 188 w 1080"/>
                <a:gd name="T11" fmla="*/ 610 h 877"/>
                <a:gd name="T12" fmla="*/ 236 w 1080"/>
                <a:gd name="T13" fmla="*/ 622 h 877"/>
                <a:gd name="T14" fmla="*/ 254 w 1080"/>
                <a:gd name="T15" fmla="*/ 628 h 877"/>
                <a:gd name="T16" fmla="*/ 300 w 1080"/>
                <a:gd name="T17" fmla="*/ 644 h 877"/>
                <a:gd name="T18" fmla="*/ 328 w 1080"/>
                <a:gd name="T19" fmla="*/ 654 h 877"/>
                <a:gd name="T20" fmla="*/ 372 w 1080"/>
                <a:gd name="T21" fmla="*/ 674 h 877"/>
                <a:gd name="T22" fmla="*/ 390 w 1080"/>
                <a:gd name="T23" fmla="*/ 682 h 877"/>
                <a:gd name="T24" fmla="*/ 432 w 1080"/>
                <a:gd name="T25" fmla="*/ 704 h 877"/>
                <a:gd name="T26" fmla="*/ 458 w 1080"/>
                <a:gd name="T27" fmla="*/ 716 h 877"/>
                <a:gd name="T28" fmla="*/ 500 w 1080"/>
                <a:gd name="T29" fmla="*/ 742 h 877"/>
                <a:gd name="T30" fmla="*/ 514 w 1080"/>
                <a:gd name="T31" fmla="*/ 752 h 877"/>
                <a:gd name="T32" fmla="*/ 554 w 1080"/>
                <a:gd name="T33" fmla="*/ 777 h 877"/>
                <a:gd name="T34" fmla="*/ 578 w 1080"/>
                <a:gd name="T35" fmla="*/ 795 h 877"/>
                <a:gd name="T36" fmla="*/ 616 w 1080"/>
                <a:gd name="T37" fmla="*/ 825 h 877"/>
                <a:gd name="T38" fmla="*/ 628 w 1080"/>
                <a:gd name="T39" fmla="*/ 835 h 877"/>
                <a:gd name="T40" fmla="*/ 664 w 1080"/>
                <a:gd name="T41" fmla="*/ 865 h 877"/>
                <a:gd name="T42" fmla="*/ 908 w 1080"/>
                <a:gd name="T43" fmla="*/ 728 h 877"/>
                <a:gd name="T44" fmla="*/ 1060 w 1080"/>
                <a:gd name="T45" fmla="*/ 446 h 877"/>
                <a:gd name="T46" fmla="*/ 1040 w 1080"/>
                <a:gd name="T47" fmla="*/ 428 h 877"/>
                <a:gd name="T48" fmla="*/ 982 w 1080"/>
                <a:gd name="T49" fmla="*/ 378 h 877"/>
                <a:gd name="T50" fmla="*/ 948 w 1080"/>
                <a:gd name="T51" fmla="*/ 350 h 877"/>
                <a:gd name="T52" fmla="*/ 888 w 1080"/>
                <a:gd name="T53" fmla="*/ 306 h 877"/>
                <a:gd name="T54" fmla="*/ 860 w 1080"/>
                <a:gd name="T55" fmla="*/ 288 h 877"/>
                <a:gd name="T56" fmla="*/ 798 w 1080"/>
                <a:gd name="T57" fmla="*/ 246 h 877"/>
                <a:gd name="T58" fmla="*/ 760 w 1080"/>
                <a:gd name="T59" fmla="*/ 224 h 877"/>
                <a:gd name="T60" fmla="*/ 694 w 1080"/>
                <a:gd name="T61" fmla="*/ 188 h 877"/>
                <a:gd name="T62" fmla="*/ 664 w 1080"/>
                <a:gd name="T63" fmla="*/ 172 h 877"/>
                <a:gd name="T64" fmla="*/ 596 w 1080"/>
                <a:gd name="T65" fmla="*/ 140 h 877"/>
                <a:gd name="T66" fmla="*/ 556 w 1080"/>
                <a:gd name="T67" fmla="*/ 124 h 877"/>
                <a:gd name="T68" fmla="*/ 484 w 1080"/>
                <a:gd name="T69" fmla="*/ 96 h 877"/>
                <a:gd name="T70" fmla="*/ 452 w 1080"/>
                <a:gd name="T71" fmla="*/ 84 h 877"/>
                <a:gd name="T72" fmla="*/ 380 w 1080"/>
                <a:gd name="T73" fmla="*/ 62 h 877"/>
                <a:gd name="T74" fmla="*/ 336 w 1080"/>
                <a:gd name="T75" fmla="*/ 50 h 877"/>
                <a:gd name="T76" fmla="*/ 260 w 1080"/>
                <a:gd name="T77" fmla="*/ 34 h 877"/>
                <a:gd name="T78" fmla="*/ 228 w 1080"/>
                <a:gd name="T79" fmla="*/ 26 h 877"/>
                <a:gd name="T80" fmla="*/ 150 w 1080"/>
                <a:gd name="T81" fmla="*/ 14 h 877"/>
                <a:gd name="T82" fmla="*/ 104 w 1080"/>
                <a:gd name="T83" fmla="*/ 8 h 877"/>
                <a:gd name="T84" fmla="*/ 26 w 1080"/>
                <a:gd name="T85" fmla="*/ 2 h 877"/>
                <a:gd name="T86" fmla="*/ 64 w 1080"/>
                <a:gd name="T87" fmla="*/ 31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0" h="877">
                  <a:moveTo>
                    <a:pt x="0" y="580"/>
                  </a:moveTo>
                  <a:lnTo>
                    <a:pt x="0" y="580"/>
                  </a:lnTo>
                  <a:lnTo>
                    <a:pt x="12" y="580"/>
                  </a:lnTo>
                  <a:lnTo>
                    <a:pt x="12" y="580"/>
                  </a:lnTo>
                  <a:lnTo>
                    <a:pt x="42" y="584"/>
                  </a:lnTo>
                  <a:lnTo>
                    <a:pt x="42" y="584"/>
                  </a:lnTo>
                  <a:lnTo>
                    <a:pt x="62" y="586"/>
                  </a:lnTo>
                  <a:lnTo>
                    <a:pt x="62" y="586"/>
                  </a:lnTo>
                  <a:lnTo>
                    <a:pt x="92" y="590"/>
                  </a:lnTo>
                  <a:lnTo>
                    <a:pt x="92" y="590"/>
                  </a:lnTo>
                  <a:lnTo>
                    <a:pt x="112" y="594"/>
                  </a:lnTo>
                  <a:lnTo>
                    <a:pt x="112" y="594"/>
                  </a:lnTo>
                  <a:lnTo>
                    <a:pt x="140" y="598"/>
                  </a:lnTo>
                  <a:lnTo>
                    <a:pt x="140" y="598"/>
                  </a:lnTo>
                  <a:lnTo>
                    <a:pt x="160" y="602"/>
                  </a:lnTo>
                  <a:lnTo>
                    <a:pt x="160" y="602"/>
                  </a:lnTo>
                  <a:lnTo>
                    <a:pt x="188" y="610"/>
                  </a:lnTo>
                  <a:lnTo>
                    <a:pt x="188" y="610"/>
                  </a:lnTo>
                  <a:lnTo>
                    <a:pt x="208" y="614"/>
                  </a:lnTo>
                  <a:lnTo>
                    <a:pt x="208" y="614"/>
                  </a:lnTo>
                  <a:lnTo>
                    <a:pt x="236" y="622"/>
                  </a:lnTo>
                  <a:lnTo>
                    <a:pt x="236" y="622"/>
                  </a:lnTo>
                  <a:lnTo>
                    <a:pt x="254" y="628"/>
                  </a:lnTo>
                  <a:lnTo>
                    <a:pt x="254" y="628"/>
                  </a:lnTo>
                  <a:lnTo>
                    <a:pt x="282" y="638"/>
                  </a:lnTo>
                  <a:lnTo>
                    <a:pt x="282" y="638"/>
                  </a:lnTo>
                  <a:lnTo>
                    <a:pt x="300" y="644"/>
                  </a:lnTo>
                  <a:lnTo>
                    <a:pt x="300" y="644"/>
                  </a:lnTo>
                  <a:lnTo>
                    <a:pt x="328" y="654"/>
                  </a:lnTo>
                  <a:lnTo>
                    <a:pt x="328" y="654"/>
                  </a:lnTo>
                  <a:lnTo>
                    <a:pt x="346" y="662"/>
                  </a:lnTo>
                  <a:lnTo>
                    <a:pt x="346" y="662"/>
                  </a:lnTo>
                  <a:lnTo>
                    <a:pt x="372" y="674"/>
                  </a:lnTo>
                  <a:lnTo>
                    <a:pt x="372" y="674"/>
                  </a:lnTo>
                  <a:lnTo>
                    <a:pt x="390" y="682"/>
                  </a:lnTo>
                  <a:lnTo>
                    <a:pt x="390" y="682"/>
                  </a:lnTo>
                  <a:lnTo>
                    <a:pt x="416" y="694"/>
                  </a:lnTo>
                  <a:lnTo>
                    <a:pt x="416" y="694"/>
                  </a:lnTo>
                  <a:lnTo>
                    <a:pt x="432" y="704"/>
                  </a:lnTo>
                  <a:lnTo>
                    <a:pt x="432" y="704"/>
                  </a:lnTo>
                  <a:lnTo>
                    <a:pt x="458" y="716"/>
                  </a:lnTo>
                  <a:lnTo>
                    <a:pt x="458" y="716"/>
                  </a:lnTo>
                  <a:lnTo>
                    <a:pt x="474" y="726"/>
                  </a:lnTo>
                  <a:lnTo>
                    <a:pt x="474" y="726"/>
                  </a:lnTo>
                  <a:lnTo>
                    <a:pt x="500" y="742"/>
                  </a:lnTo>
                  <a:lnTo>
                    <a:pt x="500" y="742"/>
                  </a:lnTo>
                  <a:lnTo>
                    <a:pt x="514" y="752"/>
                  </a:lnTo>
                  <a:lnTo>
                    <a:pt x="514" y="752"/>
                  </a:lnTo>
                  <a:lnTo>
                    <a:pt x="540" y="767"/>
                  </a:lnTo>
                  <a:lnTo>
                    <a:pt x="540" y="767"/>
                  </a:lnTo>
                  <a:lnTo>
                    <a:pt x="554" y="777"/>
                  </a:lnTo>
                  <a:lnTo>
                    <a:pt x="554" y="777"/>
                  </a:lnTo>
                  <a:lnTo>
                    <a:pt x="578" y="795"/>
                  </a:lnTo>
                  <a:lnTo>
                    <a:pt x="578" y="795"/>
                  </a:lnTo>
                  <a:lnTo>
                    <a:pt x="592" y="805"/>
                  </a:lnTo>
                  <a:lnTo>
                    <a:pt x="592" y="805"/>
                  </a:lnTo>
                  <a:lnTo>
                    <a:pt x="616" y="825"/>
                  </a:lnTo>
                  <a:lnTo>
                    <a:pt x="616" y="825"/>
                  </a:lnTo>
                  <a:lnTo>
                    <a:pt x="628" y="835"/>
                  </a:lnTo>
                  <a:lnTo>
                    <a:pt x="628" y="835"/>
                  </a:lnTo>
                  <a:lnTo>
                    <a:pt x="654" y="857"/>
                  </a:lnTo>
                  <a:lnTo>
                    <a:pt x="654" y="857"/>
                  </a:lnTo>
                  <a:lnTo>
                    <a:pt x="664" y="865"/>
                  </a:lnTo>
                  <a:lnTo>
                    <a:pt x="664" y="865"/>
                  </a:lnTo>
                  <a:lnTo>
                    <a:pt x="676" y="877"/>
                  </a:lnTo>
                  <a:lnTo>
                    <a:pt x="908" y="728"/>
                  </a:lnTo>
                  <a:lnTo>
                    <a:pt x="1080" y="464"/>
                  </a:lnTo>
                  <a:lnTo>
                    <a:pt x="1080" y="464"/>
                  </a:lnTo>
                  <a:lnTo>
                    <a:pt x="1060" y="446"/>
                  </a:lnTo>
                  <a:lnTo>
                    <a:pt x="1060" y="446"/>
                  </a:lnTo>
                  <a:lnTo>
                    <a:pt x="1040" y="428"/>
                  </a:lnTo>
                  <a:lnTo>
                    <a:pt x="1040" y="428"/>
                  </a:lnTo>
                  <a:lnTo>
                    <a:pt x="1006" y="398"/>
                  </a:lnTo>
                  <a:lnTo>
                    <a:pt x="1006" y="398"/>
                  </a:lnTo>
                  <a:lnTo>
                    <a:pt x="982" y="378"/>
                  </a:lnTo>
                  <a:lnTo>
                    <a:pt x="982" y="378"/>
                  </a:lnTo>
                  <a:lnTo>
                    <a:pt x="948" y="350"/>
                  </a:lnTo>
                  <a:lnTo>
                    <a:pt x="948" y="350"/>
                  </a:lnTo>
                  <a:lnTo>
                    <a:pt x="922" y="332"/>
                  </a:lnTo>
                  <a:lnTo>
                    <a:pt x="922" y="332"/>
                  </a:lnTo>
                  <a:lnTo>
                    <a:pt x="888" y="306"/>
                  </a:lnTo>
                  <a:lnTo>
                    <a:pt x="888" y="306"/>
                  </a:lnTo>
                  <a:lnTo>
                    <a:pt x="860" y="288"/>
                  </a:lnTo>
                  <a:lnTo>
                    <a:pt x="860" y="288"/>
                  </a:lnTo>
                  <a:lnTo>
                    <a:pt x="824" y="264"/>
                  </a:lnTo>
                  <a:lnTo>
                    <a:pt x="824" y="264"/>
                  </a:lnTo>
                  <a:lnTo>
                    <a:pt x="798" y="246"/>
                  </a:lnTo>
                  <a:lnTo>
                    <a:pt x="798" y="246"/>
                  </a:lnTo>
                  <a:lnTo>
                    <a:pt x="760" y="224"/>
                  </a:lnTo>
                  <a:lnTo>
                    <a:pt x="760" y="224"/>
                  </a:lnTo>
                  <a:lnTo>
                    <a:pt x="732" y="208"/>
                  </a:lnTo>
                  <a:lnTo>
                    <a:pt x="732" y="208"/>
                  </a:lnTo>
                  <a:lnTo>
                    <a:pt x="694" y="188"/>
                  </a:lnTo>
                  <a:lnTo>
                    <a:pt x="694" y="188"/>
                  </a:lnTo>
                  <a:lnTo>
                    <a:pt x="664" y="172"/>
                  </a:lnTo>
                  <a:lnTo>
                    <a:pt x="664" y="172"/>
                  </a:lnTo>
                  <a:lnTo>
                    <a:pt x="626" y="154"/>
                  </a:lnTo>
                  <a:lnTo>
                    <a:pt x="626" y="154"/>
                  </a:lnTo>
                  <a:lnTo>
                    <a:pt x="596" y="140"/>
                  </a:lnTo>
                  <a:lnTo>
                    <a:pt x="596" y="140"/>
                  </a:lnTo>
                  <a:lnTo>
                    <a:pt x="556" y="124"/>
                  </a:lnTo>
                  <a:lnTo>
                    <a:pt x="556" y="124"/>
                  </a:lnTo>
                  <a:lnTo>
                    <a:pt x="524" y="110"/>
                  </a:lnTo>
                  <a:lnTo>
                    <a:pt x="524" y="110"/>
                  </a:lnTo>
                  <a:lnTo>
                    <a:pt x="484" y="96"/>
                  </a:lnTo>
                  <a:lnTo>
                    <a:pt x="484" y="96"/>
                  </a:lnTo>
                  <a:lnTo>
                    <a:pt x="452" y="84"/>
                  </a:lnTo>
                  <a:lnTo>
                    <a:pt x="452" y="84"/>
                  </a:lnTo>
                  <a:lnTo>
                    <a:pt x="410" y="72"/>
                  </a:lnTo>
                  <a:lnTo>
                    <a:pt x="410" y="72"/>
                  </a:lnTo>
                  <a:lnTo>
                    <a:pt x="380" y="62"/>
                  </a:lnTo>
                  <a:lnTo>
                    <a:pt x="380" y="62"/>
                  </a:lnTo>
                  <a:lnTo>
                    <a:pt x="336" y="50"/>
                  </a:lnTo>
                  <a:lnTo>
                    <a:pt x="336" y="50"/>
                  </a:lnTo>
                  <a:lnTo>
                    <a:pt x="304" y="42"/>
                  </a:lnTo>
                  <a:lnTo>
                    <a:pt x="304" y="42"/>
                  </a:lnTo>
                  <a:lnTo>
                    <a:pt x="260" y="34"/>
                  </a:lnTo>
                  <a:lnTo>
                    <a:pt x="260" y="34"/>
                  </a:lnTo>
                  <a:lnTo>
                    <a:pt x="228" y="26"/>
                  </a:lnTo>
                  <a:lnTo>
                    <a:pt x="228" y="26"/>
                  </a:lnTo>
                  <a:lnTo>
                    <a:pt x="182" y="20"/>
                  </a:lnTo>
                  <a:lnTo>
                    <a:pt x="182" y="20"/>
                  </a:lnTo>
                  <a:lnTo>
                    <a:pt x="150" y="14"/>
                  </a:lnTo>
                  <a:lnTo>
                    <a:pt x="150" y="14"/>
                  </a:lnTo>
                  <a:lnTo>
                    <a:pt x="104" y="8"/>
                  </a:lnTo>
                  <a:lnTo>
                    <a:pt x="104" y="8"/>
                  </a:lnTo>
                  <a:lnTo>
                    <a:pt x="70" y="6"/>
                  </a:lnTo>
                  <a:lnTo>
                    <a:pt x="70" y="6"/>
                  </a:lnTo>
                  <a:lnTo>
                    <a:pt x="26" y="2"/>
                  </a:lnTo>
                  <a:lnTo>
                    <a:pt x="26" y="2"/>
                  </a:lnTo>
                  <a:lnTo>
                    <a:pt x="6" y="0"/>
                  </a:lnTo>
                  <a:lnTo>
                    <a:pt x="64" y="310"/>
                  </a:lnTo>
                  <a:lnTo>
                    <a:pt x="0" y="58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
            <p:cNvSpPr>
              <a:spLocks/>
            </p:cNvSpPr>
            <p:nvPr/>
          </p:nvSpPr>
          <p:spPr bwMode="auto">
            <a:xfrm>
              <a:off x="7340600" y="969963"/>
              <a:ext cx="571500" cy="568325"/>
            </a:xfrm>
            <a:custGeom>
              <a:avLst/>
              <a:gdLst>
                <a:gd name="T0" fmla="*/ 360 w 360"/>
                <a:gd name="T1" fmla="*/ 176 h 358"/>
                <a:gd name="T2" fmla="*/ 354 w 360"/>
                <a:gd name="T3" fmla="*/ 140 h 358"/>
                <a:gd name="T4" fmla="*/ 344 w 360"/>
                <a:gd name="T5" fmla="*/ 106 h 358"/>
                <a:gd name="T6" fmla="*/ 326 w 360"/>
                <a:gd name="T7" fmla="*/ 76 h 358"/>
                <a:gd name="T8" fmla="*/ 304 w 360"/>
                <a:gd name="T9" fmla="*/ 50 h 358"/>
                <a:gd name="T10" fmla="*/ 276 w 360"/>
                <a:gd name="T11" fmla="*/ 28 h 358"/>
                <a:gd name="T12" fmla="*/ 246 w 360"/>
                <a:gd name="T13" fmla="*/ 14 h 358"/>
                <a:gd name="T14" fmla="*/ 212 w 360"/>
                <a:gd name="T15" fmla="*/ 4 h 358"/>
                <a:gd name="T16" fmla="*/ 176 w 360"/>
                <a:gd name="T17" fmla="*/ 0 h 358"/>
                <a:gd name="T18" fmla="*/ 158 w 360"/>
                <a:gd name="T19" fmla="*/ 2 h 358"/>
                <a:gd name="T20" fmla="*/ 122 w 360"/>
                <a:gd name="T21" fmla="*/ 10 h 358"/>
                <a:gd name="T22" fmla="*/ 92 w 360"/>
                <a:gd name="T23" fmla="*/ 24 h 358"/>
                <a:gd name="T24" fmla="*/ 62 w 360"/>
                <a:gd name="T25" fmla="*/ 44 h 358"/>
                <a:gd name="T26" fmla="*/ 40 w 360"/>
                <a:gd name="T27" fmla="*/ 68 h 358"/>
                <a:gd name="T28" fmla="*/ 20 w 360"/>
                <a:gd name="T29" fmla="*/ 98 h 358"/>
                <a:gd name="T30" fmla="*/ 8 w 360"/>
                <a:gd name="T31" fmla="*/ 130 h 358"/>
                <a:gd name="T32" fmla="*/ 2 w 360"/>
                <a:gd name="T33" fmla="*/ 166 h 358"/>
                <a:gd name="T34" fmla="*/ 0 w 360"/>
                <a:gd name="T35" fmla="*/ 184 h 358"/>
                <a:gd name="T36" fmla="*/ 6 w 360"/>
                <a:gd name="T37" fmla="*/ 220 h 358"/>
                <a:gd name="T38" fmla="*/ 16 w 360"/>
                <a:gd name="T39" fmla="*/ 254 h 358"/>
                <a:gd name="T40" fmla="*/ 34 w 360"/>
                <a:gd name="T41" fmla="*/ 284 h 358"/>
                <a:gd name="T42" fmla="*/ 56 w 360"/>
                <a:gd name="T43" fmla="*/ 310 h 358"/>
                <a:gd name="T44" fmla="*/ 84 w 360"/>
                <a:gd name="T45" fmla="*/ 330 h 358"/>
                <a:gd name="T46" fmla="*/ 114 w 360"/>
                <a:gd name="T47" fmla="*/ 346 h 358"/>
                <a:gd name="T48" fmla="*/ 148 w 360"/>
                <a:gd name="T49" fmla="*/ 356 h 358"/>
                <a:gd name="T50" fmla="*/ 184 w 360"/>
                <a:gd name="T51" fmla="*/ 358 h 358"/>
                <a:gd name="T52" fmla="*/ 202 w 360"/>
                <a:gd name="T53" fmla="*/ 358 h 358"/>
                <a:gd name="T54" fmla="*/ 238 w 360"/>
                <a:gd name="T55" fmla="*/ 350 h 358"/>
                <a:gd name="T56" fmla="*/ 270 w 360"/>
                <a:gd name="T57" fmla="*/ 336 h 358"/>
                <a:gd name="T58" fmla="*/ 298 w 360"/>
                <a:gd name="T59" fmla="*/ 316 h 358"/>
                <a:gd name="T60" fmla="*/ 320 w 360"/>
                <a:gd name="T61" fmla="*/ 290 h 358"/>
                <a:gd name="T62" fmla="*/ 340 w 360"/>
                <a:gd name="T63" fmla="*/ 262 h 358"/>
                <a:gd name="T64" fmla="*/ 352 w 360"/>
                <a:gd name="T65" fmla="*/ 230 h 358"/>
                <a:gd name="T66" fmla="*/ 358 w 360"/>
                <a:gd name="T67" fmla="*/ 19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358">
                  <a:moveTo>
                    <a:pt x="360" y="176"/>
                  </a:moveTo>
                  <a:lnTo>
                    <a:pt x="360" y="176"/>
                  </a:lnTo>
                  <a:lnTo>
                    <a:pt x="358" y="158"/>
                  </a:lnTo>
                  <a:lnTo>
                    <a:pt x="354" y="140"/>
                  </a:lnTo>
                  <a:lnTo>
                    <a:pt x="350" y="122"/>
                  </a:lnTo>
                  <a:lnTo>
                    <a:pt x="344" y="106"/>
                  </a:lnTo>
                  <a:lnTo>
                    <a:pt x="336" y="90"/>
                  </a:lnTo>
                  <a:lnTo>
                    <a:pt x="326" y="76"/>
                  </a:lnTo>
                  <a:lnTo>
                    <a:pt x="316" y="62"/>
                  </a:lnTo>
                  <a:lnTo>
                    <a:pt x="304" y="50"/>
                  </a:lnTo>
                  <a:lnTo>
                    <a:pt x="290" y="38"/>
                  </a:lnTo>
                  <a:lnTo>
                    <a:pt x="276" y="28"/>
                  </a:lnTo>
                  <a:lnTo>
                    <a:pt x="262" y="20"/>
                  </a:lnTo>
                  <a:lnTo>
                    <a:pt x="246" y="14"/>
                  </a:lnTo>
                  <a:lnTo>
                    <a:pt x="230" y="8"/>
                  </a:lnTo>
                  <a:lnTo>
                    <a:pt x="212" y="4"/>
                  </a:lnTo>
                  <a:lnTo>
                    <a:pt x="194" y="2"/>
                  </a:lnTo>
                  <a:lnTo>
                    <a:pt x="176" y="0"/>
                  </a:lnTo>
                  <a:lnTo>
                    <a:pt x="176" y="0"/>
                  </a:lnTo>
                  <a:lnTo>
                    <a:pt x="158" y="2"/>
                  </a:lnTo>
                  <a:lnTo>
                    <a:pt x="140" y="6"/>
                  </a:lnTo>
                  <a:lnTo>
                    <a:pt x="122" y="10"/>
                  </a:lnTo>
                  <a:lnTo>
                    <a:pt x="106" y="16"/>
                  </a:lnTo>
                  <a:lnTo>
                    <a:pt x="92" y="24"/>
                  </a:lnTo>
                  <a:lnTo>
                    <a:pt x="76" y="34"/>
                  </a:lnTo>
                  <a:lnTo>
                    <a:pt x="62" y="44"/>
                  </a:lnTo>
                  <a:lnTo>
                    <a:pt x="50" y="56"/>
                  </a:lnTo>
                  <a:lnTo>
                    <a:pt x="40" y="68"/>
                  </a:lnTo>
                  <a:lnTo>
                    <a:pt x="30" y="82"/>
                  </a:lnTo>
                  <a:lnTo>
                    <a:pt x="20" y="98"/>
                  </a:lnTo>
                  <a:lnTo>
                    <a:pt x="14" y="114"/>
                  </a:lnTo>
                  <a:lnTo>
                    <a:pt x="8" y="130"/>
                  </a:lnTo>
                  <a:lnTo>
                    <a:pt x="4" y="148"/>
                  </a:lnTo>
                  <a:lnTo>
                    <a:pt x="2" y="166"/>
                  </a:lnTo>
                  <a:lnTo>
                    <a:pt x="0" y="184"/>
                  </a:lnTo>
                  <a:lnTo>
                    <a:pt x="0" y="184"/>
                  </a:lnTo>
                  <a:lnTo>
                    <a:pt x="2" y="202"/>
                  </a:lnTo>
                  <a:lnTo>
                    <a:pt x="6" y="220"/>
                  </a:lnTo>
                  <a:lnTo>
                    <a:pt x="10" y="236"/>
                  </a:lnTo>
                  <a:lnTo>
                    <a:pt x="16" y="254"/>
                  </a:lnTo>
                  <a:lnTo>
                    <a:pt x="24" y="268"/>
                  </a:lnTo>
                  <a:lnTo>
                    <a:pt x="34" y="284"/>
                  </a:lnTo>
                  <a:lnTo>
                    <a:pt x="44" y="296"/>
                  </a:lnTo>
                  <a:lnTo>
                    <a:pt x="56" y="310"/>
                  </a:lnTo>
                  <a:lnTo>
                    <a:pt x="70" y="320"/>
                  </a:lnTo>
                  <a:lnTo>
                    <a:pt x="84" y="330"/>
                  </a:lnTo>
                  <a:lnTo>
                    <a:pt x="98" y="340"/>
                  </a:lnTo>
                  <a:lnTo>
                    <a:pt x="114" y="346"/>
                  </a:lnTo>
                  <a:lnTo>
                    <a:pt x="130" y="352"/>
                  </a:lnTo>
                  <a:lnTo>
                    <a:pt x="148" y="356"/>
                  </a:lnTo>
                  <a:lnTo>
                    <a:pt x="166" y="358"/>
                  </a:lnTo>
                  <a:lnTo>
                    <a:pt x="184" y="358"/>
                  </a:lnTo>
                  <a:lnTo>
                    <a:pt x="184" y="358"/>
                  </a:lnTo>
                  <a:lnTo>
                    <a:pt x="202" y="358"/>
                  </a:lnTo>
                  <a:lnTo>
                    <a:pt x="220" y="354"/>
                  </a:lnTo>
                  <a:lnTo>
                    <a:pt x="238" y="350"/>
                  </a:lnTo>
                  <a:lnTo>
                    <a:pt x="254" y="344"/>
                  </a:lnTo>
                  <a:lnTo>
                    <a:pt x="270" y="336"/>
                  </a:lnTo>
                  <a:lnTo>
                    <a:pt x="284" y="326"/>
                  </a:lnTo>
                  <a:lnTo>
                    <a:pt x="298" y="316"/>
                  </a:lnTo>
                  <a:lnTo>
                    <a:pt x="310" y="304"/>
                  </a:lnTo>
                  <a:lnTo>
                    <a:pt x="320" y="290"/>
                  </a:lnTo>
                  <a:lnTo>
                    <a:pt x="330" y="276"/>
                  </a:lnTo>
                  <a:lnTo>
                    <a:pt x="340" y="262"/>
                  </a:lnTo>
                  <a:lnTo>
                    <a:pt x="346" y="246"/>
                  </a:lnTo>
                  <a:lnTo>
                    <a:pt x="352" y="230"/>
                  </a:lnTo>
                  <a:lnTo>
                    <a:pt x="356" y="212"/>
                  </a:lnTo>
                  <a:lnTo>
                    <a:pt x="358" y="194"/>
                  </a:lnTo>
                  <a:lnTo>
                    <a:pt x="360" y="17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9"/>
            <p:cNvSpPr>
              <a:spLocks/>
            </p:cNvSpPr>
            <p:nvPr/>
          </p:nvSpPr>
          <p:spPr bwMode="auto">
            <a:xfrm>
              <a:off x="7439025" y="1068388"/>
              <a:ext cx="374650" cy="374650"/>
            </a:xfrm>
            <a:custGeom>
              <a:avLst/>
              <a:gdLst>
                <a:gd name="T0" fmla="*/ 236 w 236"/>
                <a:gd name="T1" fmla="*/ 116 h 236"/>
                <a:gd name="T2" fmla="*/ 236 w 236"/>
                <a:gd name="T3" fmla="*/ 116 h 236"/>
                <a:gd name="T4" fmla="*/ 234 w 236"/>
                <a:gd name="T5" fmla="*/ 104 h 236"/>
                <a:gd name="T6" fmla="*/ 232 w 236"/>
                <a:gd name="T7" fmla="*/ 92 h 236"/>
                <a:gd name="T8" fmla="*/ 226 w 236"/>
                <a:gd name="T9" fmla="*/ 70 h 236"/>
                <a:gd name="T10" fmla="*/ 214 w 236"/>
                <a:gd name="T11" fmla="*/ 50 h 236"/>
                <a:gd name="T12" fmla="*/ 200 w 236"/>
                <a:gd name="T13" fmla="*/ 32 h 236"/>
                <a:gd name="T14" fmla="*/ 182 w 236"/>
                <a:gd name="T15" fmla="*/ 18 h 236"/>
                <a:gd name="T16" fmla="*/ 162 w 236"/>
                <a:gd name="T17" fmla="*/ 8 h 236"/>
                <a:gd name="T18" fmla="*/ 140 w 236"/>
                <a:gd name="T19" fmla="*/ 2 h 236"/>
                <a:gd name="T20" fmla="*/ 128 w 236"/>
                <a:gd name="T21" fmla="*/ 0 h 236"/>
                <a:gd name="T22" fmla="*/ 116 w 236"/>
                <a:gd name="T23" fmla="*/ 0 h 236"/>
                <a:gd name="T24" fmla="*/ 116 w 236"/>
                <a:gd name="T25" fmla="*/ 0 h 236"/>
                <a:gd name="T26" fmla="*/ 104 w 236"/>
                <a:gd name="T27" fmla="*/ 2 h 236"/>
                <a:gd name="T28" fmla="*/ 92 w 236"/>
                <a:gd name="T29" fmla="*/ 4 h 236"/>
                <a:gd name="T30" fmla="*/ 70 w 236"/>
                <a:gd name="T31" fmla="*/ 10 h 236"/>
                <a:gd name="T32" fmla="*/ 50 w 236"/>
                <a:gd name="T33" fmla="*/ 22 h 236"/>
                <a:gd name="T34" fmla="*/ 34 w 236"/>
                <a:gd name="T35" fmla="*/ 36 h 236"/>
                <a:gd name="T36" fmla="*/ 20 w 236"/>
                <a:gd name="T37" fmla="*/ 54 h 236"/>
                <a:gd name="T38" fmla="*/ 8 w 236"/>
                <a:gd name="T39" fmla="*/ 74 h 236"/>
                <a:gd name="T40" fmla="*/ 2 w 236"/>
                <a:gd name="T41" fmla="*/ 96 h 236"/>
                <a:gd name="T42" fmla="*/ 0 w 236"/>
                <a:gd name="T43" fmla="*/ 108 h 236"/>
                <a:gd name="T44" fmla="*/ 0 w 236"/>
                <a:gd name="T45" fmla="*/ 120 h 236"/>
                <a:gd name="T46" fmla="*/ 0 w 236"/>
                <a:gd name="T47" fmla="*/ 120 h 236"/>
                <a:gd name="T48" fmla="*/ 2 w 236"/>
                <a:gd name="T49" fmla="*/ 132 h 236"/>
                <a:gd name="T50" fmla="*/ 4 w 236"/>
                <a:gd name="T51" fmla="*/ 144 h 236"/>
                <a:gd name="T52" fmla="*/ 10 w 236"/>
                <a:gd name="T53" fmla="*/ 166 h 236"/>
                <a:gd name="T54" fmla="*/ 22 w 236"/>
                <a:gd name="T55" fmla="*/ 186 h 236"/>
                <a:gd name="T56" fmla="*/ 36 w 236"/>
                <a:gd name="T57" fmla="*/ 202 h 236"/>
                <a:gd name="T58" fmla="*/ 54 w 236"/>
                <a:gd name="T59" fmla="*/ 216 h 236"/>
                <a:gd name="T60" fmla="*/ 74 w 236"/>
                <a:gd name="T61" fmla="*/ 228 h 236"/>
                <a:gd name="T62" fmla="*/ 96 w 236"/>
                <a:gd name="T63" fmla="*/ 234 h 236"/>
                <a:gd name="T64" fmla="*/ 108 w 236"/>
                <a:gd name="T65" fmla="*/ 236 h 236"/>
                <a:gd name="T66" fmla="*/ 120 w 236"/>
                <a:gd name="T67" fmla="*/ 236 h 236"/>
                <a:gd name="T68" fmla="*/ 120 w 236"/>
                <a:gd name="T69" fmla="*/ 236 h 236"/>
                <a:gd name="T70" fmla="*/ 132 w 236"/>
                <a:gd name="T71" fmla="*/ 234 h 236"/>
                <a:gd name="T72" fmla="*/ 144 w 236"/>
                <a:gd name="T73" fmla="*/ 232 h 236"/>
                <a:gd name="T74" fmla="*/ 166 w 236"/>
                <a:gd name="T75" fmla="*/ 226 h 236"/>
                <a:gd name="T76" fmla="*/ 186 w 236"/>
                <a:gd name="T77" fmla="*/ 214 h 236"/>
                <a:gd name="T78" fmla="*/ 204 w 236"/>
                <a:gd name="T79" fmla="*/ 200 h 236"/>
                <a:gd name="T80" fmla="*/ 218 w 236"/>
                <a:gd name="T81" fmla="*/ 182 h 236"/>
                <a:gd name="T82" fmla="*/ 228 w 236"/>
                <a:gd name="T83" fmla="*/ 162 h 236"/>
                <a:gd name="T84" fmla="*/ 234 w 236"/>
                <a:gd name="T85" fmla="*/ 138 h 236"/>
                <a:gd name="T86" fmla="*/ 236 w 236"/>
                <a:gd name="T87" fmla="*/ 128 h 236"/>
                <a:gd name="T88" fmla="*/ 236 w 236"/>
                <a:gd name="T89" fmla="*/ 11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 h="236">
                  <a:moveTo>
                    <a:pt x="236" y="116"/>
                  </a:moveTo>
                  <a:lnTo>
                    <a:pt x="236" y="116"/>
                  </a:lnTo>
                  <a:lnTo>
                    <a:pt x="234" y="104"/>
                  </a:lnTo>
                  <a:lnTo>
                    <a:pt x="232" y="92"/>
                  </a:lnTo>
                  <a:lnTo>
                    <a:pt x="226" y="70"/>
                  </a:lnTo>
                  <a:lnTo>
                    <a:pt x="214" y="50"/>
                  </a:lnTo>
                  <a:lnTo>
                    <a:pt x="200" y="32"/>
                  </a:lnTo>
                  <a:lnTo>
                    <a:pt x="182" y="18"/>
                  </a:lnTo>
                  <a:lnTo>
                    <a:pt x="162" y="8"/>
                  </a:lnTo>
                  <a:lnTo>
                    <a:pt x="140" y="2"/>
                  </a:lnTo>
                  <a:lnTo>
                    <a:pt x="128" y="0"/>
                  </a:lnTo>
                  <a:lnTo>
                    <a:pt x="116" y="0"/>
                  </a:lnTo>
                  <a:lnTo>
                    <a:pt x="116" y="0"/>
                  </a:lnTo>
                  <a:lnTo>
                    <a:pt x="104" y="2"/>
                  </a:lnTo>
                  <a:lnTo>
                    <a:pt x="92" y="4"/>
                  </a:lnTo>
                  <a:lnTo>
                    <a:pt x="70" y="10"/>
                  </a:lnTo>
                  <a:lnTo>
                    <a:pt x="50" y="22"/>
                  </a:lnTo>
                  <a:lnTo>
                    <a:pt x="34" y="36"/>
                  </a:lnTo>
                  <a:lnTo>
                    <a:pt x="20" y="54"/>
                  </a:lnTo>
                  <a:lnTo>
                    <a:pt x="8" y="74"/>
                  </a:lnTo>
                  <a:lnTo>
                    <a:pt x="2" y="96"/>
                  </a:lnTo>
                  <a:lnTo>
                    <a:pt x="0" y="108"/>
                  </a:lnTo>
                  <a:lnTo>
                    <a:pt x="0" y="120"/>
                  </a:lnTo>
                  <a:lnTo>
                    <a:pt x="0" y="120"/>
                  </a:lnTo>
                  <a:lnTo>
                    <a:pt x="2" y="132"/>
                  </a:lnTo>
                  <a:lnTo>
                    <a:pt x="4" y="144"/>
                  </a:lnTo>
                  <a:lnTo>
                    <a:pt x="10" y="166"/>
                  </a:lnTo>
                  <a:lnTo>
                    <a:pt x="22" y="186"/>
                  </a:lnTo>
                  <a:lnTo>
                    <a:pt x="36" y="202"/>
                  </a:lnTo>
                  <a:lnTo>
                    <a:pt x="54" y="216"/>
                  </a:lnTo>
                  <a:lnTo>
                    <a:pt x="74" y="228"/>
                  </a:lnTo>
                  <a:lnTo>
                    <a:pt x="96" y="234"/>
                  </a:lnTo>
                  <a:lnTo>
                    <a:pt x="108" y="236"/>
                  </a:lnTo>
                  <a:lnTo>
                    <a:pt x="120" y="236"/>
                  </a:lnTo>
                  <a:lnTo>
                    <a:pt x="120" y="236"/>
                  </a:lnTo>
                  <a:lnTo>
                    <a:pt x="132" y="234"/>
                  </a:lnTo>
                  <a:lnTo>
                    <a:pt x="144" y="232"/>
                  </a:lnTo>
                  <a:lnTo>
                    <a:pt x="166" y="226"/>
                  </a:lnTo>
                  <a:lnTo>
                    <a:pt x="186" y="214"/>
                  </a:lnTo>
                  <a:lnTo>
                    <a:pt x="204" y="200"/>
                  </a:lnTo>
                  <a:lnTo>
                    <a:pt x="218" y="182"/>
                  </a:lnTo>
                  <a:lnTo>
                    <a:pt x="228" y="162"/>
                  </a:lnTo>
                  <a:lnTo>
                    <a:pt x="234" y="138"/>
                  </a:lnTo>
                  <a:lnTo>
                    <a:pt x="236" y="128"/>
                  </a:lnTo>
                  <a:lnTo>
                    <a:pt x="236"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smtClean="0"/>
                <a:t>1</a:t>
              </a:r>
              <a:endParaRPr lang="en-US" sz="2400" b="1" dirty="0"/>
            </a:p>
          </p:txBody>
        </p:sp>
      </p:grpSp>
      <p:grpSp>
        <p:nvGrpSpPr>
          <p:cNvPr id="72" name="Group 71"/>
          <p:cNvGrpSpPr/>
          <p:nvPr/>
        </p:nvGrpSpPr>
        <p:grpSpPr>
          <a:xfrm>
            <a:off x="7776928" y="1601788"/>
            <a:ext cx="1616075" cy="1868488"/>
            <a:chOff x="7385050" y="1601788"/>
            <a:chExt cx="1616075" cy="1868488"/>
          </a:xfrm>
        </p:grpSpPr>
        <p:sp>
          <p:nvSpPr>
            <p:cNvPr id="73" name="Freeform 11"/>
            <p:cNvSpPr>
              <a:spLocks/>
            </p:cNvSpPr>
            <p:nvPr/>
          </p:nvSpPr>
          <p:spPr bwMode="auto">
            <a:xfrm>
              <a:off x="7385050" y="1601788"/>
              <a:ext cx="679450" cy="690563"/>
            </a:xfrm>
            <a:custGeom>
              <a:avLst/>
              <a:gdLst>
                <a:gd name="T0" fmla="*/ 404 w 428"/>
                <a:gd name="T1" fmla="*/ 0 h 435"/>
                <a:gd name="T2" fmla="*/ 232 w 428"/>
                <a:gd name="T3" fmla="*/ 263 h 435"/>
                <a:gd name="T4" fmla="*/ 0 w 428"/>
                <a:gd name="T5" fmla="*/ 415 h 435"/>
                <a:gd name="T6" fmla="*/ 0 w 428"/>
                <a:gd name="T7" fmla="*/ 415 h 435"/>
                <a:gd name="T8" fmla="*/ 18 w 428"/>
                <a:gd name="T9" fmla="*/ 435 h 435"/>
                <a:gd name="T10" fmla="*/ 18 w 428"/>
                <a:gd name="T11" fmla="*/ 435 h 435"/>
                <a:gd name="T12" fmla="*/ 16 w 428"/>
                <a:gd name="T13" fmla="*/ 431 h 435"/>
                <a:gd name="T14" fmla="*/ 250 w 428"/>
                <a:gd name="T15" fmla="*/ 285 h 435"/>
                <a:gd name="T16" fmla="*/ 428 w 428"/>
                <a:gd name="T17" fmla="*/ 26 h 435"/>
                <a:gd name="T18" fmla="*/ 404 w 428"/>
                <a:gd name="T19"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8" h="435">
                  <a:moveTo>
                    <a:pt x="404" y="0"/>
                  </a:moveTo>
                  <a:lnTo>
                    <a:pt x="232" y="263"/>
                  </a:lnTo>
                  <a:lnTo>
                    <a:pt x="0" y="415"/>
                  </a:lnTo>
                  <a:lnTo>
                    <a:pt x="0" y="415"/>
                  </a:lnTo>
                  <a:lnTo>
                    <a:pt x="18" y="435"/>
                  </a:lnTo>
                  <a:lnTo>
                    <a:pt x="18" y="435"/>
                  </a:lnTo>
                  <a:lnTo>
                    <a:pt x="16" y="431"/>
                  </a:lnTo>
                  <a:lnTo>
                    <a:pt x="250" y="285"/>
                  </a:lnTo>
                  <a:lnTo>
                    <a:pt x="428" y="26"/>
                  </a:lnTo>
                  <a:lnTo>
                    <a:pt x="404" y="0"/>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2"/>
            <p:cNvSpPr>
              <a:spLocks/>
            </p:cNvSpPr>
            <p:nvPr/>
          </p:nvSpPr>
          <p:spPr bwMode="auto">
            <a:xfrm>
              <a:off x="7410450" y="1643063"/>
              <a:ext cx="1339850" cy="1827213"/>
            </a:xfrm>
            <a:custGeom>
              <a:avLst/>
              <a:gdLst>
                <a:gd name="T0" fmla="*/ 0 w 844"/>
                <a:gd name="T1" fmla="*/ 405 h 1151"/>
                <a:gd name="T2" fmla="*/ 2 w 844"/>
                <a:gd name="T3" fmla="*/ 409 h 1151"/>
                <a:gd name="T4" fmla="*/ 26 w 844"/>
                <a:gd name="T5" fmla="*/ 439 h 1151"/>
                <a:gd name="T6" fmla="*/ 32 w 844"/>
                <a:gd name="T7" fmla="*/ 447 h 1151"/>
                <a:gd name="T8" fmla="*/ 56 w 844"/>
                <a:gd name="T9" fmla="*/ 477 h 1151"/>
                <a:gd name="T10" fmla="*/ 60 w 844"/>
                <a:gd name="T11" fmla="*/ 483 h 1151"/>
                <a:gd name="T12" fmla="*/ 82 w 844"/>
                <a:gd name="T13" fmla="*/ 515 h 1151"/>
                <a:gd name="T14" fmla="*/ 88 w 844"/>
                <a:gd name="T15" fmla="*/ 523 h 1151"/>
                <a:gd name="T16" fmla="*/ 108 w 844"/>
                <a:gd name="T17" fmla="*/ 555 h 1151"/>
                <a:gd name="T18" fmla="*/ 112 w 844"/>
                <a:gd name="T19" fmla="*/ 563 h 1151"/>
                <a:gd name="T20" fmla="*/ 132 w 844"/>
                <a:gd name="T21" fmla="*/ 597 h 1151"/>
                <a:gd name="T22" fmla="*/ 136 w 844"/>
                <a:gd name="T23" fmla="*/ 605 h 1151"/>
                <a:gd name="T24" fmla="*/ 154 w 844"/>
                <a:gd name="T25" fmla="*/ 639 h 1151"/>
                <a:gd name="T26" fmla="*/ 158 w 844"/>
                <a:gd name="T27" fmla="*/ 647 h 1151"/>
                <a:gd name="T28" fmla="*/ 174 w 844"/>
                <a:gd name="T29" fmla="*/ 683 h 1151"/>
                <a:gd name="T30" fmla="*/ 178 w 844"/>
                <a:gd name="T31" fmla="*/ 691 h 1151"/>
                <a:gd name="T32" fmla="*/ 192 w 844"/>
                <a:gd name="T33" fmla="*/ 727 h 1151"/>
                <a:gd name="T34" fmla="*/ 196 w 844"/>
                <a:gd name="T35" fmla="*/ 737 h 1151"/>
                <a:gd name="T36" fmla="*/ 208 w 844"/>
                <a:gd name="T37" fmla="*/ 773 h 1151"/>
                <a:gd name="T38" fmla="*/ 212 w 844"/>
                <a:gd name="T39" fmla="*/ 783 h 1151"/>
                <a:gd name="T40" fmla="*/ 222 w 844"/>
                <a:gd name="T41" fmla="*/ 819 h 1151"/>
                <a:gd name="T42" fmla="*/ 226 w 844"/>
                <a:gd name="T43" fmla="*/ 829 h 1151"/>
                <a:gd name="T44" fmla="*/ 236 w 844"/>
                <a:gd name="T45" fmla="*/ 865 h 1151"/>
                <a:gd name="T46" fmla="*/ 238 w 844"/>
                <a:gd name="T47" fmla="*/ 877 h 1151"/>
                <a:gd name="T48" fmla="*/ 246 w 844"/>
                <a:gd name="T49" fmla="*/ 913 h 1151"/>
                <a:gd name="T50" fmla="*/ 248 w 844"/>
                <a:gd name="T51" fmla="*/ 925 h 1151"/>
                <a:gd name="T52" fmla="*/ 254 w 844"/>
                <a:gd name="T53" fmla="*/ 961 h 1151"/>
                <a:gd name="T54" fmla="*/ 256 w 844"/>
                <a:gd name="T55" fmla="*/ 975 h 1151"/>
                <a:gd name="T56" fmla="*/ 260 w 844"/>
                <a:gd name="T57" fmla="*/ 1011 h 1151"/>
                <a:gd name="T58" fmla="*/ 260 w 844"/>
                <a:gd name="T59" fmla="*/ 1023 h 1151"/>
                <a:gd name="T60" fmla="*/ 264 w 844"/>
                <a:gd name="T61" fmla="*/ 1061 h 1151"/>
                <a:gd name="T62" fmla="*/ 264 w 844"/>
                <a:gd name="T63" fmla="*/ 1073 h 1151"/>
                <a:gd name="T64" fmla="*/ 266 w 844"/>
                <a:gd name="T65" fmla="*/ 1095 h 1151"/>
                <a:gd name="T66" fmla="*/ 844 w 844"/>
                <a:gd name="T67" fmla="*/ 1087 h 1151"/>
                <a:gd name="T68" fmla="*/ 840 w 844"/>
                <a:gd name="T69" fmla="*/ 1009 h 1151"/>
                <a:gd name="T70" fmla="*/ 822 w 844"/>
                <a:gd name="T71" fmla="*/ 857 h 1151"/>
                <a:gd name="T72" fmla="*/ 792 w 844"/>
                <a:gd name="T73" fmla="*/ 707 h 1151"/>
                <a:gd name="T74" fmla="*/ 748 w 844"/>
                <a:gd name="T75" fmla="*/ 565 h 1151"/>
                <a:gd name="T76" fmla="*/ 692 w 844"/>
                <a:gd name="T77" fmla="*/ 427 h 1151"/>
                <a:gd name="T78" fmla="*/ 626 w 844"/>
                <a:gd name="T79" fmla="*/ 295 h 1151"/>
                <a:gd name="T80" fmla="*/ 548 w 844"/>
                <a:gd name="T81" fmla="*/ 172 h 1151"/>
                <a:gd name="T82" fmla="*/ 460 w 844"/>
                <a:gd name="T83" fmla="*/ 56 h 1151"/>
                <a:gd name="T84" fmla="*/ 234 w 844"/>
                <a:gd name="T85" fmla="*/ 25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4" h="1151">
                  <a:moveTo>
                    <a:pt x="234" y="259"/>
                  </a:moveTo>
                  <a:lnTo>
                    <a:pt x="0" y="405"/>
                  </a:lnTo>
                  <a:lnTo>
                    <a:pt x="0" y="405"/>
                  </a:lnTo>
                  <a:lnTo>
                    <a:pt x="2" y="409"/>
                  </a:lnTo>
                  <a:lnTo>
                    <a:pt x="2" y="409"/>
                  </a:lnTo>
                  <a:lnTo>
                    <a:pt x="26" y="439"/>
                  </a:lnTo>
                  <a:lnTo>
                    <a:pt x="26" y="439"/>
                  </a:lnTo>
                  <a:lnTo>
                    <a:pt x="32" y="447"/>
                  </a:lnTo>
                  <a:lnTo>
                    <a:pt x="32" y="447"/>
                  </a:lnTo>
                  <a:lnTo>
                    <a:pt x="56" y="477"/>
                  </a:lnTo>
                  <a:lnTo>
                    <a:pt x="56" y="477"/>
                  </a:lnTo>
                  <a:lnTo>
                    <a:pt x="60" y="483"/>
                  </a:lnTo>
                  <a:lnTo>
                    <a:pt x="60" y="483"/>
                  </a:lnTo>
                  <a:lnTo>
                    <a:pt x="82" y="515"/>
                  </a:lnTo>
                  <a:lnTo>
                    <a:pt x="82" y="515"/>
                  </a:lnTo>
                  <a:lnTo>
                    <a:pt x="88" y="523"/>
                  </a:lnTo>
                  <a:lnTo>
                    <a:pt x="88" y="523"/>
                  </a:lnTo>
                  <a:lnTo>
                    <a:pt x="108" y="555"/>
                  </a:lnTo>
                  <a:lnTo>
                    <a:pt x="108" y="555"/>
                  </a:lnTo>
                  <a:lnTo>
                    <a:pt x="112" y="563"/>
                  </a:lnTo>
                  <a:lnTo>
                    <a:pt x="112" y="563"/>
                  </a:lnTo>
                  <a:lnTo>
                    <a:pt x="132" y="597"/>
                  </a:lnTo>
                  <a:lnTo>
                    <a:pt x="132" y="597"/>
                  </a:lnTo>
                  <a:lnTo>
                    <a:pt x="136" y="605"/>
                  </a:lnTo>
                  <a:lnTo>
                    <a:pt x="136" y="605"/>
                  </a:lnTo>
                  <a:lnTo>
                    <a:pt x="154" y="639"/>
                  </a:lnTo>
                  <a:lnTo>
                    <a:pt x="154" y="639"/>
                  </a:lnTo>
                  <a:lnTo>
                    <a:pt x="158" y="647"/>
                  </a:lnTo>
                  <a:lnTo>
                    <a:pt x="158" y="647"/>
                  </a:lnTo>
                  <a:lnTo>
                    <a:pt x="174" y="683"/>
                  </a:lnTo>
                  <a:lnTo>
                    <a:pt x="174" y="683"/>
                  </a:lnTo>
                  <a:lnTo>
                    <a:pt x="178" y="691"/>
                  </a:lnTo>
                  <a:lnTo>
                    <a:pt x="178" y="691"/>
                  </a:lnTo>
                  <a:lnTo>
                    <a:pt x="192" y="727"/>
                  </a:lnTo>
                  <a:lnTo>
                    <a:pt x="192" y="727"/>
                  </a:lnTo>
                  <a:lnTo>
                    <a:pt x="196" y="737"/>
                  </a:lnTo>
                  <a:lnTo>
                    <a:pt x="196" y="737"/>
                  </a:lnTo>
                  <a:lnTo>
                    <a:pt x="208" y="773"/>
                  </a:lnTo>
                  <a:lnTo>
                    <a:pt x="208" y="773"/>
                  </a:lnTo>
                  <a:lnTo>
                    <a:pt x="212" y="783"/>
                  </a:lnTo>
                  <a:lnTo>
                    <a:pt x="212" y="783"/>
                  </a:lnTo>
                  <a:lnTo>
                    <a:pt x="222" y="819"/>
                  </a:lnTo>
                  <a:lnTo>
                    <a:pt x="222" y="819"/>
                  </a:lnTo>
                  <a:lnTo>
                    <a:pt x="226" y="829"/>
                  </a:lnTo>
                  <a:lnTo>
                    <a:pt x="226" y="829"/>
                  </a:lnTo>
                  <a:lnTo>
                    <a:pt x="236" y="865"/>
                  </a:lnTo>
                  <a:lnTo>
                    <a:pt x="236" y="865"/>
                  </a:lnTo>
                  <a:lnTo>
                    <a:pt x="238" y="877"/>
                  </a:lnTo>
                  <a:lnTo>
                    <a:pt x="238" y="877"/>
                  </a:lnTo>
                  <a:lnTo>
                    <a:pt x="246" y="913"/>
                  </a:lnTo>
                  <a:lnTo>
                    <a:pt x="246" y="913"/>
                  </a:lnTo>
                  <a:lnTo>
                    <a:pt x="248" y="925"/>
                  </a:lnTo>
                  <a:lnTo>
                    <a:pt x="248" y="925"/>
                  </a:lnTo>
                  <a:lnTo>
                    <a:pt x="254" y="961"/>
                  </a:lnTo>
                  <a:lnTo>
                    <a:pt x="254" y="961"/>
                  </a:lnTo>
                  <a:lnTo>
                    <a:pt x="256" y="975"/>
                  </a:lnTo>
                  <a:lnTo>
                    <a:pt x="256" y="975"/>
                  </a:lnTo>
                  <a:lnTo>
                    <a:pt x="260" y="1011"/>
                  </a:lnTo>
                  <a:lnTo>
                    <a:pt x="260" y="1011"/>
                  </a:lnTo>
                  <a:lnTo>
                    <a:pt x="260" y="1023"/>
                  </a:lnTo>
                  <a:lnTo>
                    <a:pt x="260" y="1023"/>
                  </a:lnTo>
                  <a:lnTo>
                    <a:pt x="264" y="1061"/>
                  </a:lnTo>
                  <a:lnTo>
                    <a:pt x="264" y="1061"/>
                  </a:lnTo>
                  <a:lnTo>
                    <a:pt x="264" y="1073"/>
                  </a:lnTo>
                  <a:lnTo>
                    <a:pt x="264" y="1073"/>
                  </a:lnTo>
                  <a:lnTo>
                    <a:pt x="266" y="1095"/>
                  </a:lnTo>
                  <a:lnTo>
                    <a:pt x="536" y="1151"/>
                  </a:lnTo>
                  <a:lnTo>
                    <a:pt x="844" y="1087"/>
                  </a:lnTo>
                  <a:lnTo>
                    <a:pt x="844" y="1087"/>
                  </a:lnTo>
                  <a:lnTo>
                    <a:pt x="840" y="1009"/>
                  </a:lnTo>
                  <a:lnTo>
                    <a:pt x="832" y="933"/>
                  </a:lnTo>
                  <a:lnTo>
                    <a:pt x="822" y="857"/>
                  </a:lnTo>
                  <a:lnTo>
                    <a:pt x="808" y="781"/>
                  </a:lnTo>
                  <a:lnTo>
                    <a:pt x="792" y="707"/>
                  </a:lnTo>
                  <a:lnTo>
                    <a:pt x="772" y="635"/>
                  </a:lnTo>
                  <a:lnTo>
                    <a:pt x="748" y="565"/>
                  </a:lnTo>
                  <a:lnTo>
                    <a:pt x="722" y="495"/>
                  </a:lnTo>
                  <a:lnTo>
                    <a:pt x="692" y="427"/>
                  </a:lnTo>
                  <a:lnTo>
                    <a:pt x="660" y="361"/>
                  </a:lnTo>
                  <a:lnTo>
                    <a:pt x="626" y="295"/>
                  </a:lnTo>
                  <a:lnTo>
                    <a:pt x="588" y="233"/>
                  </a:lnTo>
                  <a:lnTo>
                    <a:pt x="548" y="172"/>
                  </a:lnTo>
                  <a:lnTo>
                    <a:pt x="504" y="114"/>
                  </a:lnTo>
                  <a:lnTo>
                    <a:pt x="460" y="56"/>
                  </a:lnTo>
                  <a:lnTo>
                    <a:pt x="412" y="0"/>
                  </a:lnTo>
                  <a:lnTo>
                    <a:pt x="234" y="25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3"/>
            <p:cNvSpPr>
              <a:spLocks/>
            </p:cNvSpPr>
            <p:nvPr/>
          </p:nvSpPr>
          <p:spPr bwMode="auto">
            <a:xfrm>
              <a:off x="8432800" y="2689226"/>
              <a:ext cx="568325" cy="568325"/>
            </a:xfrm>
            <a:custGeom>
              <a:avLst/>
              <a:gdLst>
                <a:gd name="T0" fmla="*/ 308 w 358"/>
                <a:gd name="T1" fmla="*/ 304 h 358"/>
                <a:gd name="T2" fmla="*/ 330 w 358"/>
                <a:gd name="T3" fmla="*/ 274 h 358"/>
                <a:gd name="T4" fmla="*/ 346 w 358"/>
                <a:gd name="T5" fmla="*/ 242 h 358"/>
                <a:gd name="T6" fmla="*/ 356 w 358"/>
                <a:gd name="T7" fmla="*/ 210 h 358"/>
                <a:gd name="T8" fmla="*/ 358 w 358"/>
                <a:gd name="T9" fmla="*/ 176 h 358"/>
                <a:gd name="T10" fmla="*/ 354 w 358"/>
                <a:gd name="T11" fmla="*/ 140 h 358"/>
                <a:gd name="T12" fmla="*/ 342 w 358"/>
                <a:gd name="T13" fmla="*/ 108 h 358"/>
                <a:gd name="T14" fmla="*/ 326 w 358"/>
                <a:gd name="T15" fmla="*/ 78 h 358"/>
                <a:gd name="T16" fmla="*/ 302 w 358"/>
                <a:gd name="T17" fmla="*/ 50 h 358"/>
                <a:gd name="T18" fmla="*/ 288 w 358"/>
                <a:gd name="T19" fmla="*/ 38 h 358"/>
                <a:gd name="T20" fmla="*/ 258 w 358"/>
                <a:gd name="T21" fmla="*/ 18 h 358"/>
                <a:gd name="T22" fmla="*/ 226 w 358"/>
                <a:gd name="T23" fmla="*/ 6 h 358"/>
                <a:gd name="T24" fmla="*/ 192 w 358"/>
                <a:gd name="T25" fmla="*/ 0 h 358"/>
                <a:gd name="T26" fmla="*/ 158 w 358"/>
                <a:gd name="T27" fmla="*/ 2 h 358"/>
                <a:gd name="T28" fmla="*/ 124 w 358"/>
                <a:gd name="T29" fmla="*/ 8 h 358"/>
                <a:gd name="T30" fmla="*/ 92 w 358"/>
                <a:gd name="T31" fmla="*/ 22 h 358"/>
                <a:gd name="T32" fmla="*/ 62 w 358"/>
                <a:gd name="T33" fmla="*/ 42 h 358"/>
                <a:gd name="T34" fmla="*/ 48 w 358"/>
                <a:gd name="T35" fmla="*/ 56 h 358"/>
                <a:gd name="T36" fmla="*/ 26 w 358"/>
                <a:gd name="T37" fmla="*/ 84 h 358"/>
                <a:gd name="T38" fmla="*/ 10 w 358"/>
                <a:gd name="T39" fmla="*/ 116 h 358"/>
                <a:gd name="T40" fmla="*/ 2 w 358"/>
                <a:gd name="T41" fmla="*/ 148 h 358"/>
                <a:gd name="T42" fmla="*/ 0 w 358"/>
                <a:gd name="T43" fmla="*/ 184 h 358"/>
                <a:gd name="T44" fmla="*/ 4 w 358"/>
                <a:gd name="T45" fmla="*/ 218 h 358"/>
                <a:gd name="T46" fmla="*/ 14 w 358"/>
                <a:gd name="T47" fmla="*/ 250 h 358"/>
                <a:gd name="T48" fmla="*/ 30 w 358"/>
                <a:gd name="T49" fmla="*/ 282 h 358"/>
                <a:gd name="T50" fmla="*/ 54 w 358"/>
                <a:gd name="T51" fmla="*/ 308 h 358"/>
                <a:gd name="T52" fmla="*/ 68 w 358"/>
                <a:gd name="T53" fmla="*/ 320 h 358"/>
                <a:gd name="T54" fmla="*/ 98 w 358"/>
                <a:gd name="T55" fmla="*/ 340 h 358"/>
                <a:gd name="T56" fmla="*/ 132 w 358"/>
                <a:gd name="T57" fmla="*/ 352 h 358"/>
                <a:gd name="T58" fmla="*/ 166 w 358"/>
                <a:gd name="T59" fmla="*/ 358 h 358"/>
                <a:gd name="T60" fmla="*/ 200 w 358"/>
                <a:gd name="T61" fmla="*/ 358 h 358"/>
                <a:gd name="T62" fmla="*/ 234 w 358"/>
                <a:gd name="T63" fmla="*/ 350 h 358"/>
                <a:gd name="T64" fmla="*/ 266 w 358"/>
                <a:gd name="T65" fmla="*/ 336 h 358"/>
                <a:gd name="T66" fmla="*/ 294 w 358"/>
                <a:gd name="T67" fmla="*/ 31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8">
                  <a:moveTo>
                    <a:pt x="308" y="304"/>
                  </a:moveTo>
                  <a:lnTo>
                    <a:pt x="308" y="304"/>
                  </a:lnTo>
                  <a:lnTo>
                    <a:pt x="320" y="290"/>
                  </a:lnTo>
                  <a:lnTo>
                    <a:pt x="330" y="274"/>
                  </a:lnTo>
                  <a:lnTo>
                    <a:pt x="338" y="258"/>
                  </a:lnTo>
                  <a:lnTo>
                    <a:pt x="346" y="242"/>
                  </a:lnTo>
                  <a:lnTo>
                    <a:pt x="352" y="226"/>
                  </a:lnTo>
                  <a:lnTo>
                    <a:pt x="356" y="210"/>
                  </a:lnTo>
                  <a:lnTo>
                    <a:pt x="358" y="192"/>
                  </a:lnTo>
                  <a:lnTo>
                    <a:pt x="358" y="176"/>
                  </a:lnTo>
                  <a:lnTo>
                    <a:pt x="356" y="158"/>
                  </a:lnTo>
                  <a:lnTo>
                    <a:pt x="354" y="140"/>
                  </a:lnTo>
                  <a:lnTo>
                    <a:pt x="348" y="124"/>
                  </a:lnTo>
                  <a:lnTo>
                    <a:pt x="342" y="108"/>
                  </a:lnTo>
                  <a:lnTo>
                    <a:pt x="336" y="92"/>
                  </a:lnTo>
                  <a:lnTo>
                    <a:pt x="326" y="78"/>
                  </a:lnTo>
                  <a:lnTo>
                    <a:pt x="314" y="62"/>
                  </a:lnTo>
                  <a:lnTo>
                    <a:pt x="302" y="50"/>
                  </a:lnTo>
                  <a:lnTo>
                    <a:pt x="302" y="50"/>
                  </a:lnTo>
                  <a:lnTo>
                    <a:pt x="288" y="38"/>
                  </a:lnTo>
                  <a:lnTo>
                    <a:pt x="274" y="28"/>
                  </a:lnTo>
                  <a:lnTo>
                    <a:pt x="258" y="18"/>
                  </a:lnTo>
                  <a:lnTo>
                    <a:pt x="242" y="12"/>
                  </a:lnTo>
                  <a:lnTo>
                    <a:pt x="226" y="6"/>
                  </a:lnTo>
                  <a:lnTo>
                    <a:pt x="208" y="2"/>
                  </a:lnTo>
                  <a:lnTo>
                    <a:pt x="192" y="0"/>
                  </a:lnTo>
                  <a:lnTo>
                    <a:pt x="174" y="0"/>
                  </a:lnTo>
                  <a:lnTo>
                    <a:pt x="158" y="2"/>
                  </a:lnTo>
                  <a:lnTo>
                    <a:pt x="140" y="4"/>
                  </a:lnTo>
                  <a:lnTo>
                    <a:pt x="124" y="8"/>
                  </a:lnTo>
                  <a:lnTo>
                    <a:pt x="108" y="14"/>
                  </a:lnTo>
                  <a:lnTo>
                    <a:pt x="92" y="22"/>
                  </a:lnTo>
                  <a:lnTo>
                    <a:pt x="76" y="32"/>
                  </a:lnTo>
                  <a:lnTo>
                    <a:pt x="62" y="42"/>
                  </a:lnTo>
                  <a:lnTo>
                    <a:pt x="48" y="56"/>
                  </a:lnTo>
                  <a:lnTo>
                    <a:pt x="48" y="56"/>
                  </a:lnTo>
                  <a:lnTo>
                    <a:pt x="36" y="70"/>
                  </a:lnTo>
                  <a:lnTo>
                    <a:pt x="26" y="84"/>
                  </a:lnTo>
                  <a:lnTo>
                    <a:pt x="18" y="100"/>
                  </a:lnTo>
                  <a:lnTo>
                    <a:pt x="10" y="116"/>
                  </a:lnTo>
                  <a:lnTo>
                    <a:pt x="6" y="132"/>
                  </a:lnTo>
                  <a:lnTo>
                    <a:pt x="2" y="148"/>
                  </a:lnTo>
                  <a:lnTo>
                    <a:pt x="0" y="166"/>
                  </a:lnTo>
                  <a:lnTo>
                    <a:pt x="0" y="184"/>
                  </a:lnTo>
                  <a:lnTo>
                    <a:pt x="0" y="200"/>
                  </a:lnTo>
                  <a:lnTo>
                    <a:pt x="4" y="218"/>
                  </a:lnTo>
                  <a:lnTo>
                    <a:pt x="8" y="234"/>
                  </a:lnTo>
                  <a:lnTo>
                    <a:pt x="14" y="250"/>
                  </a:lnTo>
                  <a:lnTo>
                    <a:pt x="22" y="266"/>
                  </a:lnTo>
                  <a:lnTo>
                    <a:pt x="30" y="282"/>
                  </a:lnTo>
                  <a:lnTo>
                    <a:pt x="42" y="296"/>
                  </a:lnTo>
                  <a:lnTo>
                    <a:pt x="54" y="308"/>
                  </a:lnTo>
                  <a:lnTo>
                    <a:pt x="54" y="308"/>
                  </a:lnTo>
                  <a:lnTo>
                    <a:pt x="68" y="320"/>
                  </a:lnTo>
                  <a:lnTo>
                    <a:pt x="84" y="332"/>
                  </a:lnTo>
                  <a:lnTo>
                    <a:pt x="98" y="340"/>
                  </a:lnTo>
                  <a:lnTo>
                    <a:pt x="114" y="346"/>
                  </a:lnTo>
                  <a:lnTo>
                    <a:pt x="132" y="352"/>
                  </a:lnTo>
                  <a:lnTo>
                    <a:pt x="148" y="356"/>
                  </a:lnTo>
                  <a:lnTo>
                    <a:pt x="166" y="358"/>
                  </a:lnTo>
                  <a:lnTo>
                    <a:pt x="182" y="358"/>
                  </a:lnTo>
                  <a:lnTo>
                    <a:pt x="200" y="358"/>
                  </a:lnTo>
                  <a:lnTo>
                    <a:pt x="216" y="354"/>
                  </a:lnTo>
                  <a:lnTo>
                    <a:pt x="234" y="350"/>
                  </a:lnTo>
                  <a:lnTo>
                    <a:pt x="250" y="344"/>
                  </a:lnTo>
                  <a:lnTo>
                    <a:pt x="266" y="336"/>
                  </a:lnTo>
                  <a:lnTo>
                    <a:pt x="280" y="326"/>
                  </a:lnTo>
                  <a:lnTo>
                    <a:pt x="294" y="316"/>
                  </a:lnTo>
                  <a:lnTo>
                    <a:pt x="308" y="304"/>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5"/>
            <p:cNvSpPr>
              <a:spLocks/>
            </p:cNvSpPr>
            <p:nvPr/>
          </p:nvSpPr>
          <p:spPr bwMode="auto">
            <a:xfrm>
              <a:off x="8509000" y="2765426"/>
              <a:ext cx="412750" cy="415925"/>
            </a:xfrm>
            <a:custGeom>
              <a:avLst/>
              <a:gdLst>
                <a:gd name="T0" fmla="*/ 224 w 260"/>
                <a:gd name="T1" fmla="*/ 222 h 262"/>
                <a:gd name="T2" fmla="*/ 242 w 260"/>
                <a:gd name="T3" fmla="*/ 200 h 262"/>
                <a:gd name="T4" fmla="*/ 252 w 260"/>
                <a:gd name="T5" fmla="*/ 178 h 262"/>
                <a:gd name="T6" fmla="*/ 260 w 260"/>
                <a:gd name="T7" fmla="*/ 154 h 262"/>
                <a:gd name="T8" fmla="*/ 260 w 260"/>
                <a:gd name="T9" fmla="*/ 128 h 262"/>
                <a:gd name="T10" fmla="*/ 258 w 260"/>
                <a:gd name="T11" fmla="*/ 104 h 262"/>
                <a:gd name="T12" fmla="*/ 250 w 260"/>
                <a:gd name="T13" fmla="*/ 80 h 262"/>
                <a:gd name="T14" fmla="*/ 238 w 260"/>
                <a:gd name="T15" fmla="*/ 56 h 262"/>
                <a:gd name="T16" fmla="*/ 220 w 260"/>
                <a:gd name="T17" fmla="*/ 36 h 262"/>
                <a:gd name="T18" fmla="*/ 210 w 260"/>
                <a:gd name="T19" fmla="*/ 28 h 262"/>
                <a:gd name="T20" fmla="*/ 188 w 260"/>
                <a:gd name="T21" fmla="*/ 14 h 262"/>
                <a:gd name="T22" fmla="*/ 164 w 260"/>
                <a:gd name="T23" fmla="*/ 6 h 262"/>
                <a:gd name="T24" fmla="*/ 140 w 260"/>
                <a:gd name="T25" fmla="*/ 0 h 262"/>
                <a:gd name="T26" fmla="*/ 114 w 260"/>
                <a:gd name="T27" fmla="*/ 2 h 262"/>
                <a:gd name="T28" fmla="*/ 90 w 260"/>
                <a:gd name="T29" fmla="*/ 6 h 262"/>
                <a:gd name="T30" fmla="*/ 66 w 260"/>
                <a:gd name="T31" fmla="*/ 16 h 262"/>
                <a:gd name="T32" fmla="*/ 46 w 260"/>
                <a:gd name="T33" fmla="*/ 32 h 262"/>
                <a:gd name="T34" fmla="*/ 36 w 260"/>
                <a:gd name="T35" fmla="*/ 40 h 262"/>
                <a:gd name="T36" fmla="*/ 20 w 260"/>
                <a:gd name="T37" fmla="*/ 62 h 262"/>
                <a:gd name="T38" fmla="*/ 8 w 260"/>
                <a:gd name="T39" fmla="*/ 84 h 262"/>
                <a:gd name="T40" fmla="*/ 2 w 260"/>
                <a:gd name="T41" fmla="*/ 110 h 262"/>
                <a:gd name="T42" fmla="*/ 0 w 260"/>
                <a:gd name="T43" fmla="*/ 134 h 262"/>
                <a:gd name="T44" fmla="*/ 2 w 260"/>
                <a:gd name="T45" fmla="*/ 158 h 262"/>
                <a:gd name="T46" fmla="*/ 10 w 260"/>
                <a:gd name="T47" fmla="*/ 184 h 262"/>
                <a:gd name="T48" fmla="*/ 22 w 260"/>
                <a:gd name="T49" fmla="*/ 206 h 262"/>
                <a:gd name="T50" fmla="*/ 40 w 260"/>
                <a:gd name="T51" fmla="*/ 226 h 262"/>
                <a:gd name="T52" fmla="*/ 50 w 260"/>
                <a:gd name="T53" fmla="*/ 234 h 262"/>
                <a:gd name="T54" fmla="*/ 72 w 260"/>
                <a:gd name="T55" fmla="*/ 248 h 262"/>
                <a:gd name="T56" fmla="*/ 96 w 260"/>
                <a:gd name="T57" fmla="*/ 258 h 262"/>
                <a:gd name="T58" fmla="*/ 120 w 260"/>
                <a:gd name="T59" fmla="*/ 262 h 262"/>
                <a:gd name="T60" fmla="*/ 146 w 260"/>
                <a:gd name="T61" fmla="*/ 260 h 262"/>
                <a:gd name="T62" fmla="*/ 170 w 260"/>
                <a:gd name="T63" fmla="*/ 256 h 262"/>
                <a:gd name="T64" fmla="*/ 194 w 260"/>
                <a:gd name="T65" fmla="*/ 246 h 262"/>
                <a:gd name="T66" fmla="*/ 216 w 260"/>
                <a:gd name="T67" fmla="*/ 23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262">
                  <a:moveTo>
                    <a:pt x="224" y="222"/>
                  </a:moveTo>
                  <a:lnTo>
                    <a:pt x="224" y="222"/>
                  </a:lnTo>
                  <a:lnTo>
                    <a:pt x="234" y="212"/>
                  </a:lnTo>
                  <a:lnTo>
                    <a:pt x="242" y="200"/>
                  </a:lnTo>
                  <a:lnTo>
                    <a:pt x="248" y="190"/>
                  </a:lnTo>
                  <a:lnTo>
                    <a:pt x="252" y="178"/>
                  </a:lnTo>
                  <a:lnTo>
                    <a:pt x="256" y="166"/>
                  </a:lnTo>
                  <a:lnTo>
                    <a:pt x="260" y="154"/>
                  </a:lnTo>
                  <a:lnTo>
                    <a:pt x="260" y="140"/>
                  </a:lnTo>
                  <a:lnTo>
                    <a:pt x="260" y="128"/>
                  </a:lnTo>
                  <a:lnTo>
                    <a:pt x="260" y="116"/>
                  </a:lnTo>
                  <a:lnTo>
                    <a:pt x="258" y="104"/>
                  </a:lnTo>
                  <a:lnTo>
                    <a:pt x="254" y="92"/>
                  </a:lnTo>
                  <a:lnTo>
                    <a:pt x="250" y="80"/>
                  </a:lnTo>
                  <a:lnTo>
                    <a:pt x="244" y="68"/>
                  </a:lnTo>
                  <a:lnTo>
                    <a:pt x="238" y="56"/>
                  </a:lnTo>
                  <a:lnTo>
                    <a:pt x="230" y="46"/>
                  </a:lnTo>
                  <a:lnTo>
                    <a:pt x="220" y="36"/>
                  </a:lnTo>
                  <a:lnTo>
                    <a:pt x="220" y="36"/>
                  </a:lnTo>
                  <a:lnTo>
                    <a:pt x="210" y="28"/>
                  </a:lnTo>
                  <a:lnTo>
                    <a:pt x="200" y="20"/>
                  </a:lnTo>
                  <a:lnTo>
                    <a:pt x="188" y="14"/>
                  </a:lnTo>
                  <a:lnTo>
                    <a:pt x="176" y="8"/>
                  </a:lnTo>
                  <a:lnTo>
                    <a:pt x="164" y="6"/>
                  </a:lnTo>
                  <a:lnTo>
                    <a:pt x="152" y="2"/>
                  </a:lnTo>
                  <a:lnTo>
                    <a:pt x="140" y="0"/>
                  </a:lnTo>
                  <a:lnTo>
                    <a:pt x="128" y="0"/>
                  </a:lnTo>
                  <a:lnTo>
                    <a:pt x="114" y="2"/>
                  </a:lnTo>
                  <a:lnTo>
                    <a:pt x="102" y="4"/>
                  </a:lnTo>
                  <a:lnTo>
                    <a:pt x="90" y="6"/>
                  </a:lnTo>
                  <a:lnTo>
                    <a:pt x="78" y="12"/>
                  </a:lnTo>
                  <a:lnTo>
                    <a:pt x="66" y="16"/>
                  </a:lnTo>
                  <a:lnTo>
                    <a:pt x="56" y="24"/>
                  </a:lnTo>
                  <a:lnTo>
                    <a:pt x="46" y="32"/>
                  </a:lnTo>
                  <a:lnTo>
                    <a:pt x="36" y="40"/>
                  </a:lnTo>
                  <a:lnTo>
                    <a:pt x="36" y="40"/>
                  </a:lnTo>
                  <a:lnTo>
                    <a:pt x="28" y="50"/>
                  </a:lnTo>
                  <a:lnTo>
                    <a:pt x="20" y="62"/>
                  </a:lnTo>
                  <a:lnTo>
                    <a:pt x="14" y="72"/>
                  </a:lnTo>
                  <a:lnTo>
                    <a:pt x="8" y="84"/>
                  </a:lnTo>
                  <a:lnTo>
                    <a:pt x="4" y="96"/>
                  </a:lnTo>
                  <a:lnTo>
                    <a:pt x="2" y="110"/>
                  </a:lnTo>
                  <a:lnTo>
                    <a:pt x="0" y="122"/>
                  </a:lnTo>
                  <a:lnTo>
                    <a:pt x="0" y="134"/>
                  </a:lnTo>
                  <a:lnTo>
                    <a:pt x="0" y="146"/>
                  </a:lnTo>
                  <a:lnTo>
                    <a:pt x="2" y="158"/>
                  </a:lnTo>
                  <a:lnTo>
                    <a:pt x="6" y="172"/>
                  </a:lnTo>
                  <a:lnTo>
                    <a:pt x="10" y="184"/>
                  </a:lnTo>
                  <a:lnTo>
                    <a:pt x="16" y="194"/>
                  </a:lnTo>
                  <a:lnTo>
                    <a:pt x="22" y="206"/>
                  </a:lnTo>
                  <a:lnTo>
                    <a:pt x="30" y="216"/>
                  </a:lnTo>
                  <a:lnTo>
                    <a:pt x="40" y="226"/>
                  </a:lnTo>
                  <a:lnTo>
                    <a:pt x="40" y="226"/>
                  </a:lnTo>
                  <a:lnTo>
                    <a:pt x="50" y="234"/>
                  </a:lnTo>
                  <a:lnTo>
                    <a:pt x="60" y="242"/>
                  </a:lnTo>
                  <a:lnTo>
                    <a:pt x="72" y="248"/>
                  </a:lnTo>
                  <a:lnTo>
                    <a:pt x="84" y="254"/>
                  </a:lnTo>
                  <a:lnTo>
                    <a:pt x="96" y="258"/>
                  </a:lnTo>
                  <a:lnTo>
                    <a:pt x="108" y="260"/>
                  </a:lnTo>
                  <a:lnTo>
                    <a:pt x="120" y="262"/>
                  </a:lnTo>
                  <a:lnTo>
                    <a:pt x="134" y="262"/>
                  </a:lnTo>
                  <a:lnTo>
                    <a:pt x="146" y="260"/>
                  </a:lnTo>
                  <a:lnTo>
                    <a:pt x="158" y="258"/>
                  </a:lnTo>
                  <a:lnTo>
                    <a:pt x="170" y="256"/>
                  </a:lnTo>
                  <a:lnTo>
                    <a:pt x="182" y="252"/>
                  </a:lnTo>
                  <a:lnTo>
                    <a:pt x="194" y="246"/>
                  </a:lnTo>
                  <a:lnTo>
                    <a:pt x="204" y="238"/>
                  </a:lnTo>
                  <a:lnTo>
                    <a:pt x="216" y="230"/>
                  </a:lnTo>
                  <a:lnTo>
                    <a:pt x="224"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smtClean="0"/>
                <a:t>2</a:t>
              </a:r>
              <a:endParaRPr lang="en-US" sz="2400" b="1" dirty="0"/>
            </a:p>
          </p:txBody>
        </p:sp>
      </p:grpSp>
      <p:grpSp>
        <p:nvGrpSpPr>
          <p:cNvPr id="77" name="Group 76"/>
          <p:cNvGrpSpPr/>
          <p:nvPr/>
        </p:nvGrpSpPr>
        <p:grpSpPr>
          <a:xfrm>
            <a:off x="7745178" y="3505201"/>
            <a:ext cx="1397000" cy="1757363"/>
            <a:chOff x="7353300" y="3505201"/>
            <a:chExt cx="1397000" cy="1757363"/>
          </a:xfrm>
        </p:grpSpPr>
        <p:sp>
          <p:nvSpPr>
            <p:cNvPr id="78" name="Freeform 17"/>
            <p:cNvSpPr>
              <a:spLocks/>
            </p:cNvSpPr>
            <p:nvPr/>
          </p:nvSpPr>
          <p:spPr bwMode="auto">
            <a:xfrm>
              <a:off x="7826375" y="3505201"/>
              <a:ext cx="923925" cy="146050"/>
            </a:xfrm>
            <a:custGeom>
              <a:avLst/>
              <a:gdLst>
                <a:gd name="T0" fmla="*/ 274 w 582"/>
                <a:gd name="T1" fmla="*/ 64 h 92"/>
                <a:gd name="T2" fmla="*/ 2 w 582"/>
                <a:gd name="T3" fmla="*/ 6 h 92"/>
                <a:gd name="T4" fmla="*/ 2 w 582"/>
                <a:gd name="T5" fmla="*/ 6 h 92"/>
                <a:gd name="T6" fmla="*/ 0 w 582"/>
                <a:gd name="T7" fmla="*/ 34 h 92"/>
                <a:gd name="T8" fmla="*/ 0 w 582"/>
                <a:gd name="T9" fmla="*/ 34 h 92"/>
                <a:gd name="T10" fmla="*/ 0 w 582"/>
                <a:gd name="T11" fmla="*/ 30 h 92"/>
                <a:gd name="T12" fmla="*/ 270 w 582"/>
                <a:gd name="T13" fmla="*/ 92 h 92"/>
                <a:gd name="T14" fmla="*/ 580 w 582"/>
                <a:gd name="T15" fmla="*/ 34 h 92"/>
                <a:gd name="T16" fmla="*/ 580 w 582"/>
                <a:gd name="T17" fmla="*/ 34 h 92"/>
                <a:gd name="T18" fmla="*/ 582 w 582"/>
                <a:gd name="T19" fmla="*/ 0 h 92"/>
                <a:gd name="T20" fmla="*/ 274 w 582"/>
                <a:gd name="T21" fmla="*/ 6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2" h="92">
                  <a:moveTo>
                    <a:pt x="274" y="64"/>
                  </a:moveTo>
                  <a:lnTo>
                    <a:pt x="2" y="6"/>
                  </a:lnTo>
                  <a:lnTo>
                    <a:pt x="2" y="6"/>
                  </a:lnTo>
                  <a:lnTo>
                    <a:pt x="0" y="34"/>
                  </a:lnTo>
                  <a:lnTo>
                    <a:pt x="0" y="34"/>
                  </a:lnTo>
                  <a:lnTo>
                    <a:pt x="0" y="30"/>
                  </a:lnTo>
                  <a:lnTo>
                    <a:pt x="270" y="92"/>
                  </a:lnTo>
                  <a:lnTo>
                    <a:pt x="580" y="34"/>
                  </a:lnTo>
                  <a:lnTo>
                    <a:pt x="580" y="34"/>
                  </a:lnTo>
                  <a:lnTo>
                    <a:pt x="582" y="0"/>
                  </a:lnTo>
                  <a:lnTo>
                    <a:pt x="274" y="6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8"/>
            <p:cNvSpPr>
              <a:spLocks/>
            </p:cNvSpPr>
            <p:nvPr/>
          </p:nvSpPr>
          <p:spPr bwMode="auto">
            <a:xfrm>
              <a:off x="7353300" y="3552826"/>
              <a:ext cx="1393825" cy="1709738"/>
            </a:xfrm>
            <a:custGeom>
              <a:avLst/>
              <a:gdLst>
                <a:gd name="T0" fmla="*/ 298 w 878"/>
                <a:gd name="T1" fmla="*/ 4 h 1077"/>
                <a:gd name="T2" fmla="*/ 294 w 878"/>
                <a:gd name="T3" fmla="*/ 46 h 1077"/>
                <a:gd name="T4" fmla="*/ 288 w 878"/>
                <a:gd name="T5" fmla="*/ 96 h 1077"/>
                <a:gd name="T6" fmla="*/ 286 w 878"/>
                <a:gd name="T7" fmla="*/ 104 h 1077"/>
                <a:gd name="T8" fmla="*/ 276 w 878"/>
                <a:gd name="T9" fmla="*/ 152 h 1077"/>
                <a:gd name="T10" fmla="*/ 268 w 878"/>
                <a:gd name="T11" fmla="*/ 192 h 1077"/>
                <a:gd name="T12" fmla="*/ 254 w 878"/>
                <a:gd name="T13" fmla="*/ 240 h 1077"/>
                <a:gd name="T14" fmla="*/ 252 w 878"/>
                <a:gd name="T15" fmla="*/ 248 h 1077"/>
                <a:gd name="T16" fmla="*/ 236 w 878"/>
                <a:gd name="T17" fmla="*/ 294 h 1077"/>
                <a:gd name="T18" fmla="*/ 222 w 878"/>
                <a:gd name="T19" fmla="*/ 330 h 1077"/>
                <a:gd name="T20" fmla="*/ 204 w 878"/>
                <a:gd name="T21" fmla="*/ 374 h 1077"/>
                <a:gd name="T22" fmla="*/ 198 w 878"/>
                <a:gd name="T23" fmla="*/ 384 h 1077"/>
                <a:gd name="T24" fmla="*/ 176 w 878"/>
                <a:gd name="T25" fmla="*/ 428 h 1077"/>
                <a:gd name="T26" fmla="*/ 160 w 878"/>
                <a:gd name="T27" fmla="*/ 460 h 1077"/>
                <a:gd name="T28" fmla="*/ 136 w 878"/>
                <a:gd name="T29" fmla="*/ 500 h 1077"/>
                <a:gd name="T30" fmla="*/ 128 w 878"/>
                <a:gd name="T31" fmla="*/ 512 h 1077"/>
                <a:gd name="T32" fmla="*/ 102 w 878"/>
                <a:gd name="T33" fmla="*/ 550 h 1077"/>
                <a:gd name="T34" fmla="*/ 82 w 878"/>
                <a:gd name="T35" fmla="*/ 578 h 1077"/>
                <a:gd name="T36" fmla="*/ 52 w 878"/>
                <a:gd name="T37" fmla="*/ 616 h 1077"/>
                <a:gd name="T38" fmla="*/ 44 w 878"/>
                <a:gd name="T39" fmla="*/ 626 h 1077"/>
                <a:gd name="T40" fmla="*/ 12 w 878"/>
                <a:gd name="T41" fmla="*/ 662 h 1077"/>
                <a:gd name="T42" fmla="*/ 150 w 878"/>
                <a:gd name="T43" fmla="*/ 905 h 1077"/>
                <a:gd name="T44" fmla="*/ 432 w 878"/>
                <a:gd name="T45" fmla="*/ 1059 h 1077"/>
                <a:gd name="T46" fmla="*/ 450 w 878"/>
                <a:gd name="T47" fmla="*/ 1039 h 1077"/>
                <a:gd name="T48" fmla="*/ 500 w 878"/>
                <a:gd name="T49" fmla="*/ 981 h 1077"/>
                <a:gd name="T50" fmla="*/ 530 w 878"/>
                <a:gd name="T51" fmla="*/ 943 h 1077"/>
                <a:gd name="T52" fmla="*/ 574 w 878"/>
                <a:gd name="T53" fmla="*/ 883 h 1077"/>
                <a:gd name="T54" fmla="*/ 590 w 878"/>
                <a:gd name="T55" fmla="*/ 861 h 1077"/>
                <a:gd name="T56" fmla="*/ 630 w 878"/>
                <a:gd name="T57" fmla="*/ 798 h 1077"/>
                <a:gd name="T58" fmla="*/ 656 w 878"/>
                <a:gd name="T59" fmla="*/ 756 h 1077"/>
                <a:gd name="T60" fmla="*/ 692 w 878"/>
                <a:gd name="T61" fmla="*/ 690 h 1077"/>
                <a:gd name="T62" fmla="*/ 704 w 878"/>
                <a:gd name="T63" fmla="*/ 666 h 1077"/>
                <a:gd name="T64" fmla="*/ 736 w 878"/>
                <a:gd name="T65" fmla="*/ 598 h 1077"/>
                <a:gd name="T66" fmla="*/ 756 w 878"/>
                <a:gd name="T67" fmla="*/ 550 h 1077"/>
                <a:gd name="T68" fmla="*/ 784 w 878"/>
                <a:gd name="T69" fmla="*/ 478 h 1077"/>
                <a:gd name="T70" fmla="*/ 792 w 878"/>
                <a:gd name="T71" fmla="*/ 456 h 1077"/>
                <a:gd name="T72" fmla="*/ 814 w 878"/>
                <a:gd name="T73" fmla="*/ 382 h 1077"/>
                <a:gd name="T74" fmla="*/ 830 w 878"/>
                <a:gd name="T75" fmla="*/ 328 h 1077"/>
                <a:gd name="T76" fmla="*/ 846 w 878"/>
                <a:gd name="T77" fmla="*/ 252 h 1077"/>
                <a:gd name="T78" fmla="*/ 850 w 878"/>
                <a:gd name="T79" fmla="*/ 232 h 1077"/>
                <a:gd name="T80" fmla="*/ 864 w 878"/>
                <a:gd name="T81" fmla="*/ 154 h 1077"/>
                <a:gd name="T82" fmla="*/ 870 w 878"/>
                <a:gd name="T83" fmla="*/ 96 h 1077"/>
                <a:gd name="T84" fmla="*/ 876 w 878"/>
                <a:gd name="T85" fmla="*/ 16 h 1077"/>
                <a:gd name="T86" fmla="*/ 568 w 878"/>
                <a:gd name="T87" fmla="*/ 6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8" h="1077">
                  <a:moveTo>
                    <a:pt x="298" y="0"/>
                  </a:moveTo>
                  <a:lnTo>
                    <a:pt x="298" y="0"/>
                  </a:lnTo>
                  <a:lnTo>
                    <a:pt x="298" y="4"/>
                  </a:lnTo>
                  <a:lnTo>
                    <a:pt x="298" y="4"/>
                  </a:lnTo>
                  <a:lnTo>
                    <a:pt x="294" y="46"/>
                  </a:lnTo>
                  <a:lnTo>
                    <a:pt x="294" y="46"/>
                  </a:lnTo>
                  <a:lnTo>
                    <a:pt x="294" y="54"/>
                  </a:lnTo>
                  <a:lnTo>
                    <a:pt x="294" y="54"/>
                  </a:lnTo>
                  <a:lnTo>
                    <a:pt x="288" y="96"/>
                  </a:lnTo>
                  <a:lnTo>
                    <a:pt x="288" y="96"/>
                  </a:lnTo>
                  <a:lnTo>
                    <a:pt x="286" y="104"/>
                  </a:lnTo>
                  <a:lnTo>
                    <a:pt x="286" y="104"/>
                  </a:lnTo>
                  <a:lnTo>
                    <a:pt x="278" y="144"/>
                  </a:lnTo>
                  <a:lnTo>
                    <a:pt x="278" y="144"/>
                  </a:lnTo>
                  <a:lnTo>
                    <a:pt x="276" y="152"/>
                  </a:lnTo>
                  <a:lnTo>
                    <a:pt x="276" y="152"/>
                  </a:lnTo>
                  <a:lnTo>
                    <a:pt x="268" y="192"/>
                  </a:lnTo>
                  <a:lnTo>
                    <a:pt x="268" y="192"/>
                  </a:lnTo>
                  <a:lnTo>
                    <a:pt x="266" y="200"/>
                  </a:lnTo>
                  <a:lnTo>
                    <a:pt x="266" y="200"/>
                  </a:lnTo>
                  <a:lnTo>
                    <a:pt x="254" y="240"/>
                  </a:lnTo>
                  <a:lnTo>
                    <a:pt x="254" y="240"/>
                  </a:lnTo>
                  <a:lnTo>
                    <a:pt x="252" y="248"/>
                  </a:lnTo>
                  <a:lnTo>
                    <a:pt x="252" y="248"/>
                  </a:lnTo>
                  <a:lnTo>
                    <a:pt x="240" y="286"/>
                  </a:lnTo>
                  <a:lnTo>
                    <a:pt x="240" y="286"/>
                  </a:lnTo>
                  <a:lnTo>
                    <a:pt x="236" y="294"/>
                  </a:lnTo>
                  <a:lnTo>
                    <a:pt x="236" y="294"/>
                  </a:lnTo>
                  <a:lnTo>
                    <a:pt x="222" y="330"/>
                  </a:lnTo>
                  <a:lnTo>
                    <a:pt x="222" y="330"/>
                  </a:lnTo>
                  <a:lnTo>
                    <a:pt x="218" y="340"/>
                  </a:lnTo>
                  <a:lnTo>
                    <a:pt x="218" y="340"/>
                  </a:lnTo>
                  <a:lnTo>
                    <a:pt x="204" y="374"/>
                  </a:lnTo>
                  <a:lnTo>
                    <a:pt x="204" y="374"/>
                  </a:lnTo>
                  <a:lnTo>
                    <a:pt x="198" y="384"/>
                  </a:lnTo>
                  <a:lnTo>
                    <a:pt x="198" y="384"/>
                  </a:lnTo>
                  <a:lnTo>
                    <a:pt x="182" y="418"/>
                  </a:lnTo>
                  <a:lnTo>
                    <a:pt x="182" y="418"/>
                  </a:lnTo>
                  <a:lnTo>
                    <a:pt x="176" y="428"/>
                  </a:lnTo>
                  <a:lnTo>
                    <a:pt x="176" y="428"/>
                  </a:lnTo>
                  <a:lnTo>
                    <a:pt x="160" y="460"/>
                  </a:lnTo>
                  <a:lnTo>
                    <a:pt x="160" y="460"/>
                  </a:lnTo>
                  <a:lnTo>
                    <a:pt x="154" y="470"/>
                  </a:lnTo>
                  <a:lnTo>
                    <a:pt x="154" y="470"/>
                  </a:lnTo>
                  <a:lnTo>
                    <a:pt x="136" y="500"/>
                  </a:lnTo>
                  <a:lnTo>
                    <a:pt x="136" y="500"/>
                  </a:lnTo>
                  <a:lnTo>
                    <a:pt x="128" y="512"/>
                  </a:lnTo>
                  <a:lnTo>
                    <a:pt x="128" y="512"/>
                  </a:lnTo>
                  <a:lnTo>
                    <a:pt x="110" y="540"/>
                  </a:lnTo>
                  <a:lnTo>
                    <a:pt x="110" y="540"/>
                  </a:lnTo>
                  <a:lnTo>
                    <a:pt x="102" y="550"/>
                  </a:lnTo>
                  <a:lnTo>
                    <a:pt x="102" y="550"/>
                  </a:lnTo>
                  <a:lnTo>
                    <a:pt x="82" y="578"/>
                  </a:lnTo>
                  <a:lnTo>
                    <a:pt x="82" y="578"/>
                  </a:lnTo>
                  <a:lnTo>
                    <a:pt x="74" y="590"/>
                  </a:lnTo>
                  <a:lnTo>
                    <a:pt x="74" y="590"/>
                  </a:lnTo>
                  <a:lnTo>
                    <a:pt x="52" y="616"/>
                  </a:lnTo>
                  <a:lnTo>
                    <a:pt x="52" y="616"/>
                  </a:lnTo>
                  <a:lnTo>
                    <a:pt x="44" y="626"/>
                  </a:lnTo>
                  <a:lnTo>
                    <a:pt x="44" y="626"/>
                  </a:lnTo>
                  <a:lnTo>
                    <a:pt x="20" y="652"/>
                  </a:lnTo>
                  <a:lnTo>
                    <a:pt x="20" y="652"/>
                  </a:lnTo>
                  <a:lnTo>
                    <a:pt x="12" y="662"/>
                  </a:lnTo>
                  <a:lnTo>
                    <a:pt x="12" y="662"/>
                  </a:lnTo>
                  <a:lnTo>
                    <a:pt x="0" y="676"/>
                  </a:lnTo>
                  <a:lnTo>
                    <a:pt x="150" y="905"/>
                  </a:lnTo>
                  <a:lnTo>
                    <a:pt x="414" y="1077"/>
                  </a:lnTo>
                  <a:lnTo>
                    <a:pt x="414" y="1077"/>
                  </a:lnTo>
                  <a:lnTo>
                    <a:pt x="432" y="1059"/>
                  </a:lnTo>
                  <a:lnTo>
                    <a:pt x="432" y="1059"/>
                  </a:lnTo>
                  <a:lnTo>
                    <a:pt x="450" y="1039"/>
                  </a:lnTo>
                  <a:lnTo>
                    <a:pt x="450" y="1039"/>
                  </a:lnTo>
                  <a:lnTo>
                    <a:pt x="482" y="1003"/>
                  </a:lnTo>
                  <a:lnTo>
                    <a:pt x="482" y="1003"/>
                  </a:lnTo>
                  <a:lnTo>
                    <a:pt x="500" y="981"/>
                  </a:lnTo>
                  <a:lnTo>
                    <a:pt x="500" y="981"/>
                  </a:lnTo>
                  <a:lnTo>
                    <a:pt x="530" y="943"/>
                  </a:lnTo>
                  <a:lnTo>
                    <a:pt x="530" y="943"/>
                  </a:lnTo>
                  <a:lnTo>
                    <a:pt x="546" y="921"/>
                  </a:lnTo>
                  <a:lnTo>
                    <a:pt x="546" y="921"/>
                  </a:lnTo>
                  <a:lnTo>
                    <a:pt x="574" y="883"/>
                  </a:lnTo>
                  <a:lnTo>
                    <a:pt x="574" y="883"/>
                  </a:lnTo>
                  <a:lnTo>
                    <a:pt x="590" y="861"/>
                  </a:lnTo>
                  <a:lnTo>
                    <a:pt x="590" y="861"/>
                  </a:lnTo>
                  <a:lnTo>
                    <a:pt x="616" y="822"/>
                  </a:lnTo>
                  <a:lnTo>
                    <a:pt x="616" y="822"/>
                  </a:lnTo>
                  <a:lnTo>
                    <a:pt x="630" y="798"/>
                  </a:lnTo>
                  <a:lnTo>
                    <a:pt x="630" y="798"/>
                  </a:lnTo>
                  <a:lnTo>
                    <a:pt x="656" y="756"/>
                  </a:lnTo>
                  <a:lnTo>
                    <a:pt x="656" y="756"/>
                  </a:lnTo>
                  <a:lnTo>
                    <a:pt x="668" y="734"/>
                  </a:lnTo>
                  <a:lnTo>
                    <a:pt x="668" y="734"/>
                  </a:lnTo>
                  <a:lnTo>
                    <a:pt x="692" y="690"/>
                  </a:lnTo>
                  <a:lnTo>
                    <a:pt x="692" y="690"/>
                  </a:lnTo>
                  <a:lnTo>
                    <a:pt x="704" y="666"/>
                  </a:lnTo>
                  <a:lnTo>
                    <a:pt x="704" y="666"/>
                  </a:lnTo>
                  <a:lnTo>
                    <a:pt x="726" y="620"/>
                  </a:lnTo>
                  <a:lnTo>
                    <a:pt x="726" y="620"/>
                  </a:lnTo>
                  <a:lnTo>
                    <a:pt x="736" y="598"/>
                  </a:lnTo>
                  <a:lnTo>
                    <a:pt x="736" y="598"/>
                  </a:lnTo>
                  <a:lnTo>
                    <a:pt x="756" y="550"/>
                  </a:lnTo>
                  <a:lnTo>
                    <a:pt x="756" y="550"/>
                  </a:lnTo>
                  <a:lnTo>
                    <a:pt x="766" y="528"/>
                  </a:lnTo>
                  <a:lnTo>
                    <a:pt x="766" y="528"/>
                  </a:lnTo>
                  <a:lnTo>
                    <a:pt x="784" y="478"/>
                  </a:lnTo>
                  <a:lnTo>
                    <a:pt x="784" y="478"/>
                  </a:lnTo>
                  <a:lnTo>
                    <a:pt x="792" y="456"/>
                  </a:lnTo>
                  <a:lnTo>
                    <a:pt x="792" y="456"/>
                  </a:lnTo>
                  <a:lnTo>
                    <a:pt x="808" y="404"/>
                  </a:lnTo>
                  <a:lnTo>
                    <a:pt x="808" y="404"/>
                  </a:lnTo>
                  <a:lnTo>
                    <a:pt x="814" y="382"/>
                  </a:lnTo>
                  <a:lnTo>
                    <a:pt x="814" y="382"/>
                  </a:lnTo>
                  <a:lnTo>
                    <a:pt x="830" y="328"/>
                  </a:lnTo>
                  <a:lnTo>
                    <a:pt x="830" y="328"/>
                  </a:lnTo>
                  <a:lnTo>
                    <a:pt x="834" y="308"/>
                  </a:lnTo>
                  <a:lnTo>
                    <a:pt x="834" y="308"/>
                  </a:lnTo>
                  <a:lnTo>
                    <a:pt x="846" y="252"/>
                  </a:lnTo>
                  <a:lnTo>
                    <a:pt x="846" y="252"/>
                  </a:lnTo>
                  <a:lnTo>
                    <a:pt x="850" y="232"/>
                  </a:lnTo>
                  <a:lnTo>
                    <a:pt x="850" y="232"/>
                  </a:lnTo>
                  <a:lnTo>
                    <a:pt x="860" y="174"/>
                  </a:lnTo>
                  <a:lnTo>
                    <a:pt x="860" y="174"/>
                  </a:lnTo>
                  <a:lnTo>
                    <a:pt x="864" y="154"/>
                  </a:lnTo>
                  <a:lnTo>
                    <a:pt x="864" y="154"/>
                  </a:lnTo>
                  <a:lnTo>
                    <a:pt x="870" y="96"/>
                  </a:lnTo>
                  <a:lnTo>
                    <a:pt x="870" y="96"/>
                  </a:lnTo>
                  <a:lnTo>
                    <a:pt x="872" y="74"/>
                  </a:lnTo>
                  <a:lnTo>
                    <a:pt x="872" y="74"/>
                  </a:lnTo>
                  <a:lnTo>
                    <a:pt x="876" y="16"/>
                  </a:lnTo>
                  <a:lnTo>
                    <a:pt x="876" y="16"/>
                  </a:lnTo>
                  <a:lnTo>
                    <a:pt x="878" y="4"/>
                  </a:lnTo>
                  <a:lnTo>
                    <a:pt x="568" y="62"/>
                  </a:lnTo>
                  <a:lnTo>
                    <a:pt x="298"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9"/>
            <p:cNvSpPr>
              <a:spLocks/>
            </p:cNvSpPr>
            <p:nvPr/>
          </p:nvSpPr>
          <p:spPr bwMode="auto">
            <a:xfrm>
              <a:off x="7985125" y="4676776"/>
              <a:ext cx="568325" cy="566738"/>
            </a:xfrm>
            <a:custGeom>
              <a:avLst/>
              <a:gdLst>
                <a:gd name="T0" fmla="*/ 184 w 358"/>
                <a:gd name="T1" fmla="*/ 357 h 357"/>
                <a:gd name="T2" fmla="*/ 220 w 358"/>
                <a:gd name="T3" fmla="*/ 353 h 357"/>
                <a:gd name="T4" fmla="*/ 252 w 358"/>
                <a:gd name="T5" fmla="*/ 341 h 357"/>
                <a:gd name="T6" fmla="*/ 284 w 358"/>
                <a:gd name="T7" fmla="*/ 323 h 357"/>
                <a:gd name="T8" fmla="*/ 310 w 358"/>
                <a:gd name="T9" fmla="*/ 301 h 357"/>
                <a:gd name="T10" fmla="*/ 330 w 358"/>
                <a:gd name="T11" fmla="*/ 275 h 357"/>
                <a:gd name="T12" fmla="*/ 346 w 358"/>
                <a:gd name="T13" fmla="*/ 243 h 357"/>
                <a:gd name="T14" fmla="*/ 356 w 358"/>
                <a:gd name="T15" fmla="*/ 209 h 357"/>
                <a:gd name="T16" fmla="*/ 358 w 358"/>
                <a:gd name="T17" fmla="*/ 173 h 357"/>
                <a:gd name="T18" fmla="*/ 358 w 358"/>
                <a:gd name="T19" fmla="*/ 155 h 357"/>
                <a:gd name="T20" fmla="*/ 350 w 358"/>
                <a:gd name="T21" fmla="*/ 122 h 357"/>
                <a:gd name="T22" fmla="*/ 336 w 358"/>
                <a:gd name="T23" fmla="*/ 90 h 357"/>
                <a:gd name="T24" fmla="*/ 316 w 358"/>
                <a:gd name="T25" fmla="*/ 62 h 357"/>
                <a:gd name="T26" fmla="*/ 290 w 358"/>
                <a:gd name="T27" fmla="*/ 38 h 357"/>
                <a:gd name="T28" fmla="*/ 262 w 358"/>
                <a:gd name="T29" fmla="*/ 18 h 357"/>
                <a:gd name="T30" fmla="*/ 228 w 358"/>
                <a:gd name="T31" fmla="*/ 6 h 357"/>
                <a:gd name="T32" fmla="*/ 194 w 358"/>
                <a:gd name="T33" fmla="*/ 0 h 357"/>
                <a:gd name="T34" fmla="*/ 176 w 358"/>
                <a:gd name="T35" fmla="*/ 0 h 357"/>
                <a:gd name="T36" fmla="*/ 140 w 358"/>
                <a:gd name="T37" fmla="*/ 4 h 357"/>
                <a:gd name="T38" fmla="*/ 106 w 358"/>
                <a:gd name="T39" fmla="*/ 14 h 357"/>
                <a:gd name="T40" fmla="*/ 76 w 358"/>
                <a:gd name="T41" fmla="*/ 32 h 357"/>
                <a:gd name="T42" fmla="*/ 50 w 358"/>
                <a:gd name="T43" fmla="*/ 54 h 357"/>
                <a:gd name="T44" fmla="*/ 28 w 358"/>
                <a:gd name="T45" fmla="*/ 82 h 357"/>
                <a:gd name="T46" fmla="*/ 12 w 358"/>
                <a:gd name="T47" fmla="*/ 112 h 357"/>
                <a:gd name="T48" fmla="*/ 4 w 358"/>
                <a:gd name="T49" fmla="*/ 145 h 357"/>
                <a:gd name="T50" fmla="*/ 0 w 358"/>
                <a:gd name="T51" fmla="*/ 181 h 357"/>
                <a:gd name="T52" fmla="*/ 2 w 358"/>
                <a:gd name="T53" fmla="*/ 199 h 357"/>
                <a:gd name="T54" fmla="*/ 10 w 358"/>
                <a:gd name="T55" fmla="*/ 235 h 357"/>
                <a:gd name="T56" fmla="*/ 24 w 358"/>
                <a:gd name="T57" fmla="*/ 267 h 357"/>
                <a:gd name="T58" fmla="*/ 44 w 358"/>
                <a:gd name="T59" fmla="*/ 295 h 357"/>
                <a:gd name="T60" fmla="*/ 68 w 358"/>
                <a:gd name="T61" fmla="*/ 319 h 357"/>
                <a:gd name="T62" fmla="*/ 98 w 358"/>
                <a:gd name="T63" fmla="*/ 337 h 357"/>
                <a:gd name="T64" fmla="*/ 130 w 358"/>
                <a:gd name="T65" fmla="*/ 349 h 357"/>
                <a:gd name="T66" fmla="*/ 166 w 358"/>
                <a:gd name="T67"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7">
                  <a:moveTo>
                    <a:pt x="184" y="357"/>
                  </a:moveTo>
                  <a:lnTo>
                    <a:pt x="184" y="357"/>
                  </a:lnTo>
                  <a:lnTo>
                    <a:pt x="202" y="355"/>
                  </a:lnTo>
                  <a:lnTo>
                    <a:pt x="220" y="353"/>
                  </a:lnTo>
                  <a:lnTo>
                    <a:pt x="236" y="347"/>
                  </a:lnTo>
                  <a:lnTo>
                    <a:pt x="252" y="341"/>
                  </a:lnTo>
                  <a:lnTo>
                    <a:pt x="268" y="333"/>
                  </a:lnTo>
                  <a:lnTo>
                    <a:pt x="284" y="323"/>
                  </a:lnTo>
                  <a:lnTo>
                    <a:pt x="296" y="313"/>
                  </a:lnTo>
                  <a:lnTo>
                    <a:pt x="310" y="301"/>
                  </a:lnTo>
                  <a:lnTo>
                    <a:pt x="320" y="289"/>
                  </a:lnTo>
                  <a:lnTo>
                    <a:pt x="330" y="275"/>
                  </a:lnTo>
                  <a:lnTo>
                    <a:pt x="338" y="259"/>
                  </a:lnTo>
                  <a:lnTo>
                    <a:pt x="346" y="243"/>
                  </a:lnTo>
                  <a:lnTo>
                    <a:pt x="352" y="227"/>
                  </a:lnTo>
                  <a:lnTo>
                    <a:pt x="356" y="209"/>
                  </a:lnTo>
                  <a:lnTo>
                    <a:pt x="358" y="191"/>
                  </a:lnTo>
                  <a:lnTo>
                    <a:pt x="358" y="173"/>
                  </a:lnTo>
                  <a:lnTo>
                    <a:pt x="358" y="173"/>
                  </a:lnTo>
                  <a:lnTo>
                    <a:pt x="358" y="155"/>
                  </a:lnTo>
                  <a:lnTo>
                    <a:pt x="354" y="137"/>
                  </a:lnTo>
                  <a:lnTo>
                    <a:pt x="350" y="122"/>
                  </a:lnTo>
                  <a:lnTo>
                    <a:pt x="344" y="104"/>
                  </a:lnTo>
                  <a:lnTo>
                    <a:pt x="336" y="90"/>
                  </a:lnTo>
                  <a:lnTo>
                    <a:pt x="326" y="74"/>
                  </a:lnTo>
                  <a:lnTo>
                    <a:pt x="316" y="62"/>
                  </a:lnTo>
                  <a:lnTo>
                    <a:pt x="304" y="48"/>
                  </a:lnTo>
                  <a:lnTo>
                    <a:pt x="290" y="38"/>
                  </a:lnTo>
                  <a:lnTo>
                    <a:pt x="276" y="28"/>
                  </a:lnTo>
                  <a:lnTo>
                    <a:pt x="262" y="18"/>
                  </a:lnTo>
                  <a:lnTo>
                    <a:pt x="246" y="12"/>
                  </a:lnTo>
                  <a:lnTo>
                    <a:pt x="228" y="6"/>
                  </a:lnTo>
                  <a:lnTo>
                    <a:pt x="212" y="2"/>
                  </a:lnTo>
                  <a:lnTo>
                    <a:pt x="194" y="0"/>
                  </a:lnTo>
                  <a:lnTo>
                    <a:pt x="176" y="0"/>
                  </a:lnTo>
                  <a:lnTo>
                    <a:pt x="176" y="0"/>
                  </a:lnTo>
                  <a:lnTo>
                    <a:pt x="158" y="0"/>
                  </a:lnTo>
                  <a:lnTo>
                    <a:pt x="140" y="4"/>
                  </a:lnTo>
                  <a:lnTo>
                    <a:pt x="122" y="8"/>
                  </a:lnTo>
                  <a:lnTo>
                    <a:pt x="106" y="14"/>
                  </a:lnTo>
                  <a:lnTo>
                    <a:pt x="90" y="22"/>
                  </a:lnTo>
                  <a:lnTo>
                    <a:pt x="76" y="32"/>
                  </a:lnTo>
                  <a:lnTo>
                    <a:pt x="62" y="42"/>
                  </a:lnTo>
                  <a:lnTo>
                    <a:pt x="50" y="54"/>
                  </a:lnTo>
                  <a:lnTo>
                    <a:pt x="38" y="68"/>
                  </a:lnTo>
                  <a:lnTo>
                    <a:pt x="28" y="82"/>
                  </a:lnTo>
                  <a:lnTo>
                    <a:pt x="20" y="96"/>
                  </a:lnTo>
                  <a:lnTo>
                    <a:pt x="12" y="112"/>
                  </a:lnTo>
                  <a:lnTo>
                    <a:pt x="8" y="128"/>
                  </a:lnTo>
                  <a:lnTo>
                    <a:pt x="4" y="145"/>
                  </a:lnTo>
                  <a:lnTo>
                    <a:pt x="0" y="163"/>
                  </a:lnTo>
                  <a:lnTo>
                    <a:pt x="0" y="181"/>
                  </a:lnTo>
                  <a:lnTo>
                    <a:pt x="0" y="181"/>
                  </a:lnTo>
                  <a:lnTo>
                    <a:pt x="2" y="199"/>
                  </a:lnTo>
                  <a:lnTo>
                    <a:pt x="4" y="217"/>
                  </a:lnTo>
                  <a:lnTo>
                    <a:pt x="10" y="235"/>
                  </a:lnTo>
                  <a:lnTo>
                    <a:pt x="16" y="251"/>
                  </a:lnTo>
                  <a:lnTo>
                    <a:pt x="24" y="267"/>
                  </a:lnTo>
                  <a:lnTo>
                    <a:pt x="34" y="281"/>
                  </a:lnTo>
                  <a:lnTo>
                    <a:pt x="44" y="295"/>
                  </a:lnTo>
                  <a:lnTo>
                    <a:pt x="56" y="307"/>
                  </a:lnTo>
                  <a:lnTo>
                    <a:pt x="68" y="319"/>
                  </a:lnTo>
                  <a:lnTo>
                    <a:pt x="82" y="329"/>
                  </a:lnTo>
                  <a:lnTo>
                    <a:pt x="98" y="337"/>
                  </a:lnTo>
                  <a:lnTo>
                    <a:pt x="114" y="345"/>
                  </a:lnTo>
                  <a:lnTo>
                    <a:pt x="130" y="349"/>
                  </a:lnTo>
                  <a:lnTo>
                    <a:pt x="148" y="353"/>
                  </a:lnTo>
                  <a:lnTo>
                    <a:pt x="166" y="357"/>
                  </a:lnTo>
                  <a:lnTo>
                    <a:pt x="184" y="357"/>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1"/>
            <p:cNvSpPr>
              <a:spLocks/>
            </p:cNvSpPr>
            <p:nvPr/>
          </p:nvSpPr>
          <p:spPr bwMode="auto">
            <a:xfrm>
              <a:off x="8061325" y="4752976"/>
              <a:ext cx="415925" cy="414338"/>
            </a:xfrm>
            <a:custGeom>
              <a:avLst/>
              <a:gdLst>
                <a:gd name="T0" fmla="*/ 134 w 262"/>
                <a:gd name="T1" fmla="*/ 261 h 261"/>
                <a:gd name="T2" fmla="*/ 160 w 262"/>
                <a:gd name="T3" fmla="*/ 257 h 261"/>
                <a:gd name="T4" fmla="*/ 186 w 262"/>
                <a:gd name="T5" fmla="*/ 249 h 261"/>
                <a:gd name="T6" fmla="*/ 206 w 262"/>
                <a:gd name="T7" fmla="*/ 237 h 261"/>
                <a:gd name="T8" fmla="*/ 226 w 262"/>
                <a:gd name="T9" fmla="*/ 219 h 261"/>
                <a:gd name="T10" fmla="*/ 242 w 262"/>
                <a:gd name="T11" fmla="*/ 201 h 261"/>
                <a:gd name="T12" fmla="*/ 254 w 262"/>
                <a:gd name="T13" fmla="*/ 177 h 261"/>
                <a:gd name="T14" fmla="*/ 260 w 262"/>
                <a:gd name="T15" fmla="*/ 153 h 261"/>
                <a:gd name="T16" fmla="*/ 262 w 262"/>
                <a:gd name="T17" fmla="*/ 127 h 261"/>
                <a:gd name="T18" fmla="*/ 262 w 262"/>
                <a:gd name="T19" fmla="*/ 113 h 261"/>
                <a:gd name="T20" fmla="*/ 256 w 262"/>
                <a:gd name="T21" fmla="*/ 87 h 261"/>
                <a:gd name="T22" fmla="*/ 244 w 262"/>
                <a:gd name="T23" fmla="*/ 66 h 261"/>
                <a:gd name="T24" fmla="*/ 230 w 262"/>
                <a:gd name="T25" fmla="*/ 46 h 261"/>
                <a:gd name="T26" fmla="*/ 212 w 262"/>
                <a:gd name="T27" fmla="*/ 28 h 261"/>
                <a:gd name="T28" fmla="*/ 192 w 262"/>
                <a:gd name="T29" fmla="*/ 14 h 261"/>
                <a:gd name="T30" fmla="*/ 168 w 262"/>
                <a:gd name="T31" fmla="*/ 4 h 261"/>
                <a:gd name="T32" fmla="*/ 142 w 262"/>
                <a:gd name="T33" fmla="*/ 0 h 261"/>
                <a:gd name="T34" fmla="*/ 128 w 262"/>
                <a:gd name="T35" fmla="*/ 0 h 261"/>
                <a:gd name="T36" fmla="*/ 102 w 262"/>
                <a:gd name="T37" fmla="*/ 4 h 261"/>
                <a:gd name="T38" fmla="*/ 78 w 262"/>
                <a:gd name="T39" fmla="*/ 12 h 261"/>
                <a:gd name="T40" fmla="*/ 56 w 262"/>
                <a:gd name="T41" fmla="*/ 24 h 261"/>
                <a:gd name="T42" fmla="*/ 38 w 262"/>
                <a:gd name="T43" fmla="*/ 40 h 261"/>
                <a:gd name="T44" fmla="*/ 22 w 262"/>
                <a:gd name="T45" fmla="*/ 60 h 261"/>
                <a:gd name="T46" fmla="*/ 10 w 262"/>
                <a:gd name="T47" fmla="*/ 81 h 261"/>
                <a:gd name="T48" fmla="*/ 2 w 262"/>
                <a:gd name="T49" fmla="*/ 105 h 261"/>
                <a:gd name="T50" fmla="*/ 0 w 262"/>
                <a:gd name="T51" fmla="*/ 133 h 261"/>
                <a:gd name="T52" fmla="*/ 2 w 262"/>
                <a:gd name="T53" fmla="*/ 145 h 261"/>
                <a:gd name="T54" fmla="*/ 8 w 262"/>
                <a:gd name="T55" fmla="*/ 171 h 261"/>
                <a:gd name="T56" fmla="*/ 18 w 262"/>
                <a:gd name="T57" fmla="*/ 195 h 261"/>
                <a:gd name="T58" fmla="*/ 32 w 262"/>
                <a:gd name="T59" fmla="*/ 215 h 261"/>
                <a:gd name="T60" fmla="*/ 50 w 262"/>
                <a:gd name="T61" fmla="*/ 233 h 261"/>
                <a:gd name="T62" fmla="*/ 72 w 262"/>
                <a:gd name="T63" fmla="*/ 245 h 261"/>
                <a:gd name="T64" fmla="*/ 96 w 262"/>
                <a:gd name="T65" fmla="*/ 255 h 261"/>
                <a:gd name="T66" fmla="*/ 122 w 262"/>
                <a:gd name="T67" fmla="*/ 25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1">
                  <a:moveTo>
                    <a:pt x="134" y="261"/>
                  </a:moveTo>
                  <a:lnTo>
                    <a:pt x="134" y="261"/>
                  </a:lnTo>
                  <a:lnTo>
                    <a:pt x="148" y="259"/>
                  </a:lnTo>
                  <a:lnTo>
                    <a:pt x="160" y="257"/>
                  </a:lnTo>
                  <a:lnTo>
                    <a:pt x="174" y="253"/>
                  </a:lnTo>
                  <a:lnTo>
                    <a:pt x="186" y="249"/>
                  </a:lnTo>
                  <a:lnTo>
                    <a:pt x="196" y="243"/>
                  </a:lnTo>
                  <a:lnTo>
                    <a:pt x="206" y="237"/>
                  </a:lnTo>
                  <a:lnTo>
                    <a:pt x="216" y="229"/>
                  </a:lnTo>
                  <a:lnTo>
                    <a:pt x="226" y="219"/>
                  </a:lnTo>
                  <a:lnTo>
                    <a:pt x="234" y="211"/>
                  </a:lnTo>
                  <a:lnTo>
                    <a:pt x="242" y="201"/>
                  </a:lnTo>
                  <a:lnTo>
                    <a:pt x="248" y="189"/>
                  </a:lnTo>
                  <a:lnTo>
                    <a:pt x="254" y="177"/>
                  </a:lnTo>
                  <a:lnTo>
                    <a:pt x="258" y="165"/>
                  </a:lnTo>
                  <a:lnTo>
                    <a:pt x="260" y="153"/>
                  </a:lnTo>
                  <a:lnTo>
                    <a:pt x="262" y="139"/>
                  </a:lnTo>
                  <a:lnTo>
                    <a:pt x="262" y="127"/>
                  </a:lnTo>
                  <a:lnTo>
                    <a:pt x="262" y="127"/>
                  </a:lnTo>
                  <a:lnTo>
                    <a:pt x="262" y="113"/>
                  </a:lnTo>
                  <a:lnTo>
                    <a:pt x="258" y="101"/>
                  </a:lnTo>
                  <a:lnTo>
                    <a:pt x="256" y="87"/>
                  </a:lnTo>
                  <a:lnTo>
                    <a:pt x="250" y="76"/>
                  </a:lnTo>
                  <a:lnTo>
                    <a:pt x="244" y="66"/>
                  </a:lnTo>
                  <a:lnTo>
                    <a:pt x="238" y="54"/>
                  </a:lnTo>
                  <a:lnTo>
                    <a:pt x="230" y="46"/>
                  </a:lnTo>
                  <a:lnTo>
                    <a:pt x="222" y="36"/>
                  </a:lnTo>
                  <a:lnTo>
                    <a:pt x="212" y="28"/>
                  </a:lnTo>
                  <a:lnTo>
                    <a:pt x="202" y="20"/>
                  </a:lnTo>
                  <a:lnTo>
                    <a:pt x="192" y="14"/>
                  </a:lnTo>
                  <a:lnTo>
                    <a:pt x="180" y="8"/>
                  </a:lnTo>
                  <a:lnTo>
                    <a:pt x="168" y="4"/>
                  </a:lnTo>
                  <a:lnTo>
                    <a:pt x="154" y="2"/>
                  </a:lnTo>
                  <a:lnTo>
                    <a:pt x="142" y="0"/>
                  </a:lnTo>
                  <a:lnTo>
                    <a:pt x="128" y="0"/>
                  </a:lnTo>
                  <a:lnTo>
                    <a:pt x="128" y="0"/>
                  </a:lnTo>
                  <a:lnTo>
                    <a:pt x="116" y="0"/>
                  </a:lnTo>
                  <a:lnTo>
                    <a:pt x="102" y="4"/>
                  </a:lnTo>
                  <a:lnTo>
                    <a:pt x="90" y="6"/>
                  </a:lnTo>
                  <a:lnTo>
                    <a:pt x="78" y="12"/>
                  </a:lnTo>
                  <a:lnTo>
                    <a:pt x="66" y="16"/>
                  </a:lnTo>
                  <a:lnTo>
                    <a:pt x="56" y="24"/>
                  </a:lnTo>
                  <a:lnTo>
                    <a:pt x="46" y="32"/>
                  </a:lnTo>
                  <a:lnTo>
                    <a:pt x="38" y="40"/>
                  </a:lnTo>
                  <a:lnTo>
                    <a:pt x="28" y="50"/>
                  </a:lnTo>
                  <a:lnTo>
                    <a:pt x="22" y="60"/>
                  </a:lnTo>
                  <a:lnTo>
                    <a:pt x="16" y="70"/>
                  </a:lnTo>
                  <a:lnTo>
                    <a:pt x="10" y="81"/>
                  </a:lnTo>
                  <a:lnTo>
                    <a:pt x="6" y="93"/>
                  </a:lnTo>
                  <a:lnTo>
                    <a:pt x="2" y="105"/>
                  </a:lnTo>
                  <a:lnTo>
                    <a:pt x="2" y="119"/>
                  </a:lnTo>
                  <a:lnTo>
                    <a:pt x="0" y="133"/>
                  </a:lnTo>
                  <a:lnTo>
                    <a:pt x="0" y="133"/>
                  </a:lnTo>
                  <a:lnTo>
                    <a:pt x="2" y="145"/>
                  </a:lnTo>
                  <a:lnTo>
                    <a:pt x="4" y="159"/>
                  </a:lnTo>
                  <a:lnTo>
                    <a:pt x="8" y="171"/>
                  </a:lnTo>
                  <a:lnTo>
                    <a:pt x="12" y="183"/>
                  </a:lnTo>
                  <a:lnTo>
                    <a:pt x="18" y="195"/>
                  </a:lnTo>
                  <a:lnTo>
                    <a:pt x="24" y="205"/>
                  </a:lnTo>
                  <a:lnTo>
                    <a:pt x="32" y="215"/>
                  </a:lnTo>
                  <a:lnTo>
                    <a:pt x="42" y="223"/>
                  </a:lnTo>
                  <a:lnTo>
                    <a:pt x="50" y="233"/>
                  </a:lnTo>
                  <a:lnTo>
                    <a:pt x="60" y="239"/>
                  </a:lnTo>
                  <a:lnTo>
                    <a:pt x="72" y="245"/>
                  </a:lnTo>
                  <a:lnTo>
                    <a:pt x="84" y="251"/>
                  </a:lnTo>
                  <a:lnTo>
                    <a:pt x="96" y="255"/>
                  </a:lnTo>
                  <a:lnTo>
                    <a:pt x="108" y="259"/>
                  </a:lnTo>
                  <a:lnTo>
                    <a:pt x="122" y="259"/>
                  </a:lnTo>
                  <a:lnTo>
                    <a:pt x="134"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smtClean="0"/>
                <a:t>3</a:t>
              </a:r>
              <a:endParaRPr lang="en-US" sz="2400" b="1" dirty="0"/>
            </a:p>
          </p:txBody>
        </p:sp>
      </p:grpSp>
      <p:grpSp>
        <p:nvGrpSpPr>
          <p:cNvPr id="82" name="Group 81"/>
          <p:cNvGrpSpPr/>
          <p:nvPr/>
        </p:nvGrpSpPr>
        <p:grpSpPr>
          <a:xfrm>
            <a:off x="6437078" y="4718051"/>
            <a:ext cx="1870075" cy="1614487"/>
            <a:chOff x="6045200" y="4718051"/>
            <a:chExt cx="1870075" cy="1614487"/>
          </a:xfrm>
        </p:grpSpPr>
        <p:sp>
          <p:nvSpPr>
            <p:cNvPr id="83" name="Freeform 24"/>
            <p:cNvSpPr>
              <a:spLocks/>
            </p:cNvSpPr>
            <p:nvPr/>
          </p:nvSpPr>
          <p:spPr bwMode="auto">
            <a:xfrm>
              <a:off x="6045200" y="4743451"/>
              <a:ext cx="1828800" cy="1338263"/>
            </a:xfrm>
            <a:custGeom>
              <a:avLst/>
              <a:gdLst>
                <a:gd name="T0" fmla="*/ 136 w 1152"/>
                <a:gd name="T1" fmla="*/ 841 h 843"/>
                <a:gd name="T2" fmla="*/ 146 w 1152"/>
                <a:gd name="T3" fmla="*/ 839 h 843"/>
                <a:gd name="T4" fmla="*/ 186 w 1152"/>
                <a:gd name="T5" fmla="*/ 837 h 843"/>
                <a:gd name="T6" fmla="*/ 216 w 1152"/>
                <a:gd name="T7" fmla="*/ 833 h 843"/>
                <a:gd name="T8" fmla="*/ 254 w 1152"/>
                <a:gd name="T9" fmla="*/ 829 h 843"/>
                <a:gd name="T10" fmla="*/ 264 w 1152"/>
                <a:gd name="T11" fmla="*/ 827 h 843"/>
                <a:gd name="T12" fmla="*/ 304 w 1152"/>
                <a:gd name="T13" fmla="*/ 821 h 843"/>
                <a:gd name="T14" fmla="*/ 326 w 1152"/>
                <a:gd name="T15" fmla="*/ 817 h 843"/>
                <a:gd name="T16" fmla="*/ 362 w 1152"/>
                <a:gd name="T17" fmla="*/ 811 h 843"/>
                <a:gd name="T18" fmla="*/ 382 w 1152"/>
                <a:gd name="T19" fmla="*/ 807 h 843"/>
                <a:gd name="T20" fmla="*/ 420 w 1152"/>
                <a:gd name="T21" fmla="*/ 797 h 843"/>
                <a:gd name="T22" fmla="*/ 430 w 1152"/>
                <a:gd name="T23" fmla="*/ 795 h 843"/>
                <a:gd name="T24" fmla="*/ 462 w 1152"/>
                <a:gd name="T25" fmla="*/ 787 h 843"/>
                <a:gd name="T26" fmla="*/ 558 w 1152"/>
                <a:gd name="T27" fmla="*/ 757 h 843"/>
                <a:gd name="T28" fmla="*/ 698 w 1152"/>
                <a:gd name="T29" fmla="*/ 705 h 843"/>
                <a:gd name="T30" fmla="*/ 832 w 1152"/>
                <a:gd name="T31" fmla="*/ 639 h 843"/>
                <a:gd name="T32" fmla="*/ 958 w 1152"/>
                <a:gd name="T33" fmla="*/ 563 h 843"/>
                <a:gd name="T34" fmla="*/ 1076 w 1152"/>
                <a:gd name="T35" fmla="*/ 475 h 843"/>
                <a:gd name="T36" fmla="*/ 892 w 1152"/>
                <a:gd name="T37" fmla="*/ 233 h 843"/>
                <a:gd name="T38" fmla="*/ 740 w 1152"/>
                <a:gd name="T39" fmla="*/ 4 h 843"/>
                <a:gd name="T40" fmla="*/ 714 w 1152"/>
                <a:gd name="T41" fmla="*/ 26 h 843"/>
                <a:gd name="T42" fmla="*/ 676 w 1152"/>
                <a:gd name="T43" fmla="*/ 56 h 843"/>
                <a:gd name="T44" fmla="*/ 666 w 1152"/>
                <a:gd name="T45" fmla="*/ 62 h 843"/>
                <a:gd name="T46" fmla="*/ 626 w 1152"/>
                <a:gd name="T47" fmla="*/ 89 h 843"/>
                <a:gd name="T48" fmla="*/ 598 w 1152"/>
                <a:gd name="T49" fmla="*/ 107 h 843"/>
                <a:gd name="T50" fmla="*/ 556 w 1152"/>
                <a:gd name="T51" fmla="*/ 131 h 843"/>
                <a:gd name="T52" fmla="*/ 544 w 1152"/>
                <a:gd name="T53" fmla="*/ 137 h 843"/>
                <a:gd name="T54" fmla="*/ 500 w 1152"/>
                <a:gd name="T55" fmla="*/ 159 h 843"/>
                <a:gd name="T56" fmla="*/ 472 w 1152"/>
                <a:gd name="T57" fmla="*/ 173 h 843"/>
                <a:gd name="T58" fmla="*/ 428 w 1152"/>
                <a:gd name="T59" fmla="*/ 191 h 843"/>
                <a:gd name="T60" fmla="*/ 410 w 1152"/>
                <a:gd name="T61" fmla="*/ 197 h 843"/>
                <a:gd name="T62" fmla="*/ 364 w 1152"/>
                <a:gd name="T63" fmla="*/ 213 h 843"/>
                <a:gd name="T64" fmla="*/ 338 w 1152"/>
                <a:gd name="T65" fmla="*/ 221 h 843"/>
                <a:gd name="T66" fmla="*/ 290 w 1152"/>
                <a:gd name="T67" fmla="*/ 233 h 843"/>
                <a:gd name="T68" fmla="*/ 268 w 1152"/>
                <a:gd name="T69" fmla="*/ 239 h 843"/>
                <a:gd name="T70" fmla="*/ 220 w 1152"/>
                <a:gd name="T71" fmla="*/ 249 h 843"/>
                <a:gd name="T72" fmla="*/ 196 w 1152"/>
                <a:gd name="T73" fmla="*/ 253 h 843"/>
                <a:gd name="T74" fmla="*/ 146 w 1152"/>
                <a:gd name="T75" fmla="*/ 259 h 843"/>
                <a:gd name="T76" fmla="*/ 120 w 1152"/>
                <a:gd name="T77" fmla="*/ 261 h 843"/>
                <a:gd name="T78" fmla="*/ 70 w 1152"/>
                <a:gd name="T79" fmla="*/ 265 h 843"/>
                <a:gd name="T80" fmla="*/ 0 w 1152"/>
                <a:gd name="T81" fmla="*/ 535 h 843"/>
                <a:gd name="T82" fmla="*/ 66 w 1152"/>
                <a:gd name="T83" fmla="*/ 843 h 843"/>
                <a:gd name="T84" fmla="*/ 94 w 1152"/>
                <a:gd name="T85"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2" h="843">
                  <a:moveTo>
                    <a:pt x="106" y="841"/>
                  </a:moveTo>
                  <a:lnTo>
                    <a:pt x="106" y="841"/>
                  </a:lnTo>
                  <a:lnTo>
                    <a:pt x="136" y="841"/>
                  </a:lnTo>
                  <a:lnTo>
                    <a:pt x="136" y="841"/>
                  </a:lnTo>
                  <a:lnTo>
                    <a:pt x="146" y="839"/>
                  </a:lnTo>
                  <a:lnTo>
                    <a:pt x="146" y="839"/>
                  </a:lnTo>
                  <a:lnTo>
                    <a:pt x="176" y="837"/>
                  </a:lnTo>
                  <a:lnTo>
                    <a:pt x="176" y="837"/>
                  </a:lnTo>
                  <a:lnTo>
                    <a:pt x="186" y="837"/>
                  </a:lnTo>
                  <a:lnTo>
                    <a:pt x="186" y="837"/>
                  </a:lnTo>
                  <a:lnTo>
                    <a:pt x="216" y="833"/>
                  </a:lnTo>
                  <a:lnTo>
                    <a:pt x="216" y="833"/>
                  </a:lnTo>
                  <a:lnTo>
                    <a:pt x="226" y="833"/>
                  </a:lnTo>
                  <a:lnTo>
                    <a:pt x="226" y="833"/>
                  </a:lnTo>
                  <a:lnTo>
                    <a:pt x="254" y="829"/>
                  </a:lnTo>
                  <a:lnTo>
                    <a:pt x="254" y="829"/>
                  </a:lnTo>
                  <a:lnTo>
                    <a:pt x="264" y="827"/>
                  </a:lnTo>
                  <a:lnTo>
                    <a:pt x="264" y="827"/>
                  </a:lnTo>
                  <a:lnTo>
                    <a:pt x="290" y="823"/>
                  </a:lnTo>
                  <a:lnTo>
                    <a:pt x="290" y="823"/>
                  </a:lnTo>
                  <a:lnTo>
                    <a:pt x="304" y="821"/>
                  </a:lnTo>
                  <a:lnTo>
                    <a:pt x="304" y="821"/>
                  </a:lnTo>
                  <a:lnTo>
                    <a:pt x="326" y="817"/>
                  </a:lnTo>
                  <a:lnTo>
                    <a:pt x="326" y="817"/>
                  </a:lnTo>
                  <a:lnTo>
                    <a:pt x="342" y="815"/>
                  </a:lnTo>
                  <a:lnTo>
                    <a:pt x="342" y="815"/>
                  </a:lnTo>
                  <a:lnTo>
                    <a:pt x="362" y="811"/>
                  </a:lnTo>
                  <a:lnTo>
                    <a:pt x="362" y="811"/>
                  </a:lnTo>
                  <a:lnTo>
                    <a:pt x="382" y="807"/>
                  </a:lnTo>
                  <a:lnTo>
                    <a:pt x="382" y="807"/>
                  </a:lnTo>
                  <a:lnTo>
                    <a:pt x="396" y="803"/>
                  </a:lnTo>
                  <a:lnTo>
                    <a:pt x="396" y="803"/>
                  </a:lnTo>
                  <a:lnTo>
                    <a:pt x="420" y="797"/>
                  </a:lnTo>
                  <a:lnTo>
                    <a:pt x="420" y="797"/>
                  </a:lnTo>
                  <a:lnTo>
                    <a:pt x="430" y="795"/>
                  </a:lnTo>
                  <a:lnTo>
                    <a:pt x="430" y="795"/>
                  </a:lnTo>
                  <a:lnTo>
                    <a:pt x="458" y="789"/>
                  </a:lnTo>
                  <a:lnTo>
                    <a:pt x="458" y="789"/>
                  </a:lnTo>
                  <a:lnTo>
                    <a:pt x="462" y="787"/>
                  </a:lnTo>
                  <a:lnTo>
                    <a:pt x="462" y="787"/>
                  </a:lnTo>
                  <a:lnTo>
                    <a:pt x="510" y="773"/>
                  </a:lnTo>
                  <a:lnTo>
                    <a:pt x="558" y="757"/>
                  </a:lnTo>
                  <a:lnTo>
                    <a:pt x="606" y="741"/>
                  </a:lnTo>
                  <a:lnTo>
                    <a:pt x="652" y="723"/>
                  </a:lnTo>
                  <a:lnTo>
                    <a:pt x="698" y="705"/>
                  </a:lnTo>
                  <a:lnTo>
                    <a:pt x="744" y="683"/>
                  </a:lnTo>
                  <a:lnTo>
                    <a:pt x="788" y="661"/>
                  </a:lnTo>
                  <a:lnTo>
                    <a:pt x="832" y="639"/>
                  </a:lnTo>
                  <a:lnTo>
                    <a:pt x="874" y="615"/>
                  </a:lnTo>
                  <a:lnTo>
                    <a:pt x="916" y="589"/>
                  </a:lnTo>
                  <a:lnTo>
                    <a:pt x="958" y="563"/>
                  </a:lnTo>
                  <a:lnTo>
                    <a:pt x="998" y="535"/>
                  </a:lnTo>
                  <a:lnTo>
                    <a:pt x="1038" y="505"/>
                  </a:lnTo>
                  <a:lnTo>
                    <a:pt x="1076" y="475"/>
                  </a:lnTo>
                  <a:lnTo>
                    <a:pt x="1114" y="443"/>
                  </a:lnTo>
                  <a:lnTo>
                    <a:pt x="1152" y="411"/>
                  </a:lnTo>
                  <a:lnTo>
                    <a:pt x="892" y="233"/>
                  </a:lnTo>
                  <a:lnTo>
                    <a:pt x="746" y="0"/>
                  </a:lnTo>
                  <a:lnTo>
                    <a:pt x="746" y="0"/>
                  </a:lnTo>
                  <a:lnTo>
                    <a:pt x="740" y="4"/>
                  </a:lnTo>
                  <a:lnTo>
                    <a:pt x="740" y="4"/>
                  </a:lnTo>
                  <a:lnTo>
                    <a:pt x="714" y="26"/>
                  </a:lnTo>
                  <a:lnTo>
                    <a:pt x="714" y="26"/>
                  </a:lnTo>
                  <a:lnTo>
                    <a:pt x="704" y="34"/>
                  </a:lnTo>
                  <a:lnTo>
                    <a:pt x="704" y="34"/>
                  </a:lnTo>
                  <a:lnTo>
                    <a:pt x="676" y="56"/>
                  </a:lnTo>
                  <a:lnTo>
                    <a:pt x="676" y="56"/>
                  </a:lnTo>
                  <a:lnTo>
                    <a:pt x="666" y="62"/>
                  </a:lnTo>
                  <a:lnTo>
                    <a:pt x="666" y="62"/>
                  </a:lnTo>
                  <a:lnTo>
                    <a:pt x="638" y="82"/>
                  </a:lnTo>
                  <a:lnTo>
                    <a:pt x="638" y="82"/>
                  </a:lnTo>
                  <a:lnTo>
                    <a:pt x="626" y="89"/>
                  </a:lnTo>
                  <a:lnTo>
                    <a:pt x="626" y="89"/>
                  </a:lnTo>
                  <a:lnTo>
                    <a:pt x="598" y="107"/>
                  </a:lnTo>
                  <a:lnTo>
                    <a:pt x="598" y="107"/>
                  </a:lnTo>
                  <a:lnTo>
                    <a:pt x="586" y="113"/>
                  </a:lnTo>
                  <a:lnTo>
                    <a:pt x="586" y="113"/>
                  </a:lnTo>
                  <a:lnTo>
                    <a:pt x="556" y="131"/>
                  </a:lnTo>
                  <a:lnTo>
                    <a:pt x="556" y="131"/>
                  </a:lnTo>
                  <a:lnTo>
                    <a:pt x="544" y="137"/>
                  </a:lnTo>
                  <a:lnTo>
                    <a:pt x="544" y="137"/>
                  </a:lnTo>
                  <a:lnTo>
                    <a:pt x="514" y="153"/>
                  </a:lnTo>
                  <a:lnTo>
                    <a:pt x="514" y="153"/>
                  </a:lnTo>
                  <a:lnTo>
                    <a:pt x="500" y="159"/>
                  </a:lnTo>
                  <a:lnTo>
                    <a:pt x="500" y="159"/>
                  </a:lnTo>
                  <a:lnTo>
                    <a:pt x="472" y="173"/>
                  </a:lnTo>
                  <a:lnTo>
                    <a:pt x="472" y="173"/>
                  </a:lnTo>
                  <a:lnTo>
                    <a:pt x="456" y="179"/>
                  </a:lnTo>
                  <a:lnTo>
                    <a:pt x="456" y="179"/>
                  </a:lnTo>
                  <a:lnTo>
                    <a:pt x="428" y="191"/>
                  </a:lnTo>
                  <a:lnTo>
                    <a:pt x="428" y="191"/>
                  </a:lnTo>
                  <a:lnTo>
                    <a:pt x="410" y="197"/>
                  </a:lnTo>
                  <a:lnTo>
                    <a:pt x="410" y="197"/>
                  </a:lnTo>
                  <a:lnTo>
                    <a:pt x="384" y="207"/>
                  </a:lnTo>
                  <a:lnTo>
                    <a:pt x="384" y="207"/>
                  </a:lnTo>
                  <a:lnTo>
                    <a:pt x="364" y="213"/>
                  </a:lnTo>
                  <a:lnTo>
                    <a:pt x="364" y="213"/>
                  </a:lnTo>
                  <a:lnTo>
                    <a:pt x="338" y="221"/>
                  </a:lnTo>
                  <a:lnTo>
                    <a:pt x="338" y="221"/>
                  </a:lnTo>
                  <a:lnTo>
                    <a:pt x="316" y="227"/>
                  </a:lnTo>
                  <a:lnTo>
                    <a:pt x="316" y="227"/>
                  </a:lnTo>
                  <a:lnTo>
                    <a:pt x="290" y="233"/>
                  </a:lnTo>
                  <a:lnTo>
                    <a:pt x="290" y="233"/>
                  </a:lnTo>
                  <a:lnTo>
                    <a:pt x="268" y="239"/>
                  </a:lnTo>
                  <a:lnTo>
                    <a:pt x="268" y="239"/>
                  </a:lnTo>
                  <a:lnTo>
                    <a:pt x="244" y="245"/>
                  </a:lnTo>
                  <a:lnTo>
                    <a:pt x="244" y="245"/>
                  </a:lnTo>
                  <a:lnTo>
                    <a:pt x="220" y="249"/>
                  </a:lnTo>
                  <a:lnTo>
                    <a:pt x="220" y="249"/>
                  </a:lnTo>
                  <a:lnTo>
                    <a:pt x="196" y="253"/>
                  </a:lnTo>
                  <a:lnTo>
                    <a:pt x="196" y="253"/>
                  </a:lnTo>
                  <a:lnTo>
                    <a:pt x="170" y="257"/>
                  </a:lnTo>
                  <a:lnTo>
                    <a:pt x="170" y="257"/>
                  </a:lnTo>
                  <a:lnTo>
                    <a:pt x="146" y="259"/>
                  </a:lnTo>
                  <a:lnTo>
                    <a:pt x="146" y="259"/>
                  </a:lnTo>
                  <a:lnTo>
                    <a:pt x="120" y="261"/>
                  </a:lnTo>
                  <a:lnTo>
                    <a:pt x="120" y="261"/>
                  </a:lnTo>
                  <a:lnTo>
                    <a:pt x="96" y="263"/>
                  </a:lnTo>
                  <a:lnTo>
                    <a:pt x="96" y="263"/>
                  </a:lnTo>
                  <a:lnTo>
                    <a:pt x="70" y="265"/>
                  </a:lnTo>
                  <a:lnTo>
                    <a:pt x="70" y="265"/>
                  </a:lnTo>
                  <a:lnTo>
                    <a:pt x="56" y="265"/>
                  </a:lnTo>
                  <a:lnTo>
                    <a:pt x="0" y="535"/>
                  </a:lnTo>
                  <a:lnTo>
                    <a:pt x="64" y="843"/>
                  </a:lnTo>
                  <a:lnTo>
                    <a:pt x="64" y="843"/>
                  </a:lnTo>
                  <a:lnTo>
                    <a:pt x="66" y="843"/>
                  </a:lnTo>
                  <a:lnTo>
                    <a:pt x="66" y="843"/>
                  </a:lnTo>
                  <a:lnTo>
                    <a:pt x="94" y="843"/>
                  </a:lnTo>
                  <a:lnTo>
                    <a:pt x="94" y="843"/>
                  </a:lnTo>
                  <a:lnTo>
                    <a:pt x="106" y="841"/>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3"/>
            <p:cNvSpPr>
              <a:spLocks/>
            </p:cNvSpPr>
            <p:nvPr/>
          </p:nvSpPr>
          <p:spPr bwMode="auto">
            <a:xfrm>
              <a:off x="7219950" y="4718051"/>
              <a:ext cx="695325" cy="677863"/>
            </a:xfrm>
            <a:custGeom>
              <a:avLst/>
              <a:gdLst>
                <a:gd name="T0" fmla="*/ 438 w 438"/>
                <a:gd name="T1" fmla="*/ 403 h 427"/>
                <a:gd name="T2" fmla="*/ 174 w 438"/>
                <a:gd name="T3" fmla="*/ 231 h 427"/>
                <a:gd name="T4" fmla="*/ 22 w 438"/>
                <a:gd name="T5" fmla="*/ 0 h 427"/>
                <a:gd name="T6" fmla="*/ 22 w 438"/>
                <a:gd name="T7" fmla="*/ 0 h 427"/>
                <a:gd name="T8" fmla="*/ 0 w 438"/>
                <a:gd name="T9" fmla="*/ 20 h 427"/>
                <a:gd name="T10" fmla="*/ 0 w 438"/>
                <a:gd name="T11" fmla="*/ 20 h 427"/>
                <a:gd name="T12" fmla="*/ 6 w 438"/>
                <a:gd name="T13" fmla="*/ 16 h 427"/>
                <a:gd name="T14" fmla="*/ 152 w 438"/>
                <a:gd name="T15" fmla="*/ 249 h 427"/>
                <a:gd name="T16" fmla="*/ 412 w 438"/>
                <a:gd name="T17" fmla="*/ 427 h 427"/>
                <a:gd name="T18" fmla="*/ 438 w 438"/>
                <a:gd name="T19" fmla="*/ 40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427">
                  <a:moveTo>
                    <a:pt x="438" y="403"/>
                  </a:moveTo>
                  <a:lnTo>
                    <a:pt x="174" y="231"/>
                  </a:lnTo>
                  <a:lnTo>
                    <a:pt x="22" y="0"/>
                  </a:lnTo>
                  <a:lnTo>
                    <a:pt x="22" y="0"/>
                  </a:lnTo>
                  <a:lnTo>
                    <a:pt x="0" y="20"/>
                  </a:lnTo>
                  <a:lnTo>
                    <a:pt x="0" y="20"/>
                  </a:lnTo>
                  <a:lnTo>
                    <a:pt x="6" y="16"/>
                  </a:lnTo>
                  <a:lnTo>
                    <a:pt x="152" y="249"/>
                  </a:lnTo>
                  <a:lnTo>
                    <a:pt x="412" y="427"/>
                  </a:lnTo>
                  <a:lnTo>
                    <a:pt x="438" y="403"/>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6"/>
            <p:cNvSpPr>
              <a:spLocks/>
            </p:cNvSpPr>
            <p:nvPr/>
          </p:nvSpPr>
          <p:spPr bwMode="auto">
            <a:xfrm>
              <a:off x="6264275" y="5764213"/>
              <a:ext cx="571500" cy="568325"/>
            </a:xfrm>
            <a:custGeom>
              <a:avLst/>
              <a:gdLst>
                <a:gd name="T0" fmla="*/ 56 w 360"/>
                <a:gd name="T1" fmla="*/ 308 h 358"/>
                <a:gd name="T2" fmla="*/ 84 w 360"/>
                <a:gd name="T3" fmla="*/ 330 h 358"/>
                <a:gd name="T4" fmla="*/ 116 w 360"/>
                <a:gd name="T5" fmla="*/ 346 h 358"/>
                <a:gd name="T6" fmla="*/ 150 w 360"/>
                <a:gd name="T7" fmla="*/ 356 h 358"/>
                <a:gd name="T8" fmla="*/ 184 w 360"/>
                <a:gd name="T9" fmla="*/ 358 h 358"/>
                <a:gd name="T10" fmla="*/ 218 w 360"/>
                <a:gd name="T11" fmla="*/ 354 h 358"/>
                <a:gd name="T12" fmla="*/ 252 w 360"/>
                <a:gd name="T13" fmla="*/ 344 h 358"/>
                <a:gd name="T14" fmla="*/ 282 w 360"/>
                <a:gd name="T15" fmla="*/ 326 h 358"/>
                <a:gd name="T16" fmla="*/ 310 w 360"/>
                <a:gd name="T17" fmla="*/ 302 h 358"/>
                <a:gd name="T18" fmla="*/ 322 w 360"/>
                <a:gd name="T19" fmla="*/ 288 h 358"/>
                <a:gd name="T20" fmla="*/ 340 w 360"/>
                <a:gd name="T21" fmla="*/ 258 h 358"/>
                <a:gd name="T22" fmla="*/ 354 w 360"/>
                <a:gd name="T23" fmla="*/ 226 h 358"/>
                <a:gd name="T24" fmla="*/ 358 w 360"/>
                <a:gd name="T25" fmla="*/ 192 h 358"/>
                <a:gd name="T26" fmla="*/ 358 w 360"/>
                <a:gd name="T27" fmla="*/ 158 h 358"/>
                <a:gd name="T28" fmla="*/ 350 w 360"/>
                <a:gd name="T29" fmla="*/ 124 h 358"/>
                <a:gd name="T30" fmla="*/ 336 w 360"/>
                <a:gd name="T31" fmla="*/ 92 h 358"/>
                <a:gd name="T32" fmla="*/ 316 w 360"/>
                <a:gd name="T33" fmla="*/ 62 h 358"/>
                <a:gd name="T34" fmla="*/ 304 w 360"/>
                <a:gd name="T35" fmla="*/ 50 h 358"/>
                <a:gd name="T36" fmla="*/ 276 w 360"/>
                <a:gd name="T37" fmla="*/ 26 h 358"/>
                <a:gd name="T38" fmla="*/ 244 w 360"/>
                <a:gd name="T39" fmla="*/ 12 h 358"/>
                <a:gd name="T40" fmla="*/ 210 w 360"/>
                <a:gd name="T41" fmla="*/ 2 h 358"/>
                <a:gd name="T42" fmla="*/ 176 w 360"/>
                <a:gd name="T43" fmla="*/ 0 h 358"/>
                <a:gd name="T44" fmla="*/ 142 w 360"/>
                <a:gd name="T45" fmla="*/ 4 h 358"/>
                <a:gd name="T46" fmla="*/ 108 w 360"/>
                <a:gd name="T47" fmla="*/ 14 h 358"/>
                <a:gd name="T48" fmla="*/ 78 w 360"/>
                <a:gd name="T49" fmla="*/ 32 h 358"/>
                <a:gd name="T50" fmla="*/ 50 w 360"/>
                <a:gd name="T51" fmla="*/ 54 h 358"/>
                <a:gd name="T52" fmla="*/ 38 w 360"/>
                <a:gd name="T53" fmla="*/ 68 h 358"/>
                <a:gd name="T54" fmla="*/ 20 w 360"/>
                <a:gd name="T55" fmla="*/ 98 h 358"/>
                <a:gd name="T56" fmla="*/ 8 w 360"/>
                <a:gd name="T57" fmla="*/ 132 h 358"/>
                <a:gd name="T58" fmla="*/ 2 w 360"/>
                <a:gd name="T59" fmla="*/ 166 h 358"/>
                <a:gd name="T60" fmla="*/ 2 w 360"/>
                <a:gd name="T61" fmla="*/ 200 h 358"/>
                <a:gd name="T62" fmla="*/ 10 w 360"/>
                <a:gd name="T63" fmla="*/ 234 h 358"/>
                <a:gd name="T64" fmla="*/ 24 w 360"/>
                <a:gd name="T65" fmla="*/ 266 h 358"/>
                <a:gd name="T66" fmla="*/ 44 w 360"/>
                <a:gd name="T67" fmla="*/ 29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358">
                  <a:moveTo>
                    <a:pt x="56" y="308"/>
                  </a:moveTo>
                  <a:lnTo>
                    <a:pt x="56" y="308"/>
                  </a:lnTo>
                  <a:lnTo>
                    <a:pt x="70" y="320"/>
                  </a:lnTo>
                  <a:lnTo>
                    <a:pt x="84" y="330"/>
                  </a:lnTo>
                  <a:lnTo>
                    <a:pt x="100" y="340"/>
                  </a:lnTo>
                  <a:lnTo>
                    <a:pt x="116" y="346"/>
                  </a:lnTo>
                  <a:lnTo>
                    <a:pt x="132" y="352"/>
                  </a:lnTo>
                  <a:lnTo>
                    <a:pt x="150" y="356"/>
                  </a:lnTo>
                  <a:lnTo>
                    <a:pt x="166" y="358"/>
                  </a:lnTo>
                  <a:lnTo>
                    <a:pt x="184" y="358"/>
                  </a:lnTo>
                  <a:lnTo>
                    <a:pt x="202" y="356"/>
                  </a:lnTo>
                  <a:lnTo>
                    <a:pt x="218" y="354"/>
                  </a:lnTo>
                  <a:lnTo>
                    <a:pt x="234" y="350"/>
                  </a:lnTo>
                  <a:lnTo>
                    <a:pt x="252" y="344"/>
                  </a:lnTo>
                  <a:lnTo>
                    <a:pt x="268" y="336"/>
                  </a:lnTo>
                  <a:lnTo>
                    <a:pt x="282" y="326"/>
                  </a:lnTo>
                  <a:lnTo>
                    <a:pt x="296" y="316"/>
                  </a:lnTo>
                  <a:lnTo>
                    <a:pt x="310" y="302"/>
                  </a:lnTo>
                  <a:lnTo>
                    <a:pt x="310" y="302"/>
                  </a:lnTo>
                  <a:lnTo>
                    <a:pt x="322" y="288"/>
                  </a:lnTo>
                  <a:lnTo>
                    <a:pt x="332" y="274"/>
                  </a:lnTo>
                  <a:lnTo>
                    <a:pt x="340" y="258"/>
                  </a:lnTo>
                  <a:lnTo>
                    <a:pt x="348" y="242"/>
                  </a:lnTo>
                  <a:lnTo>
                    <a:pt x="354" y="226"/>
                  </a:lnTo>
                  <a:lnTo>
                    <a:pt x="356" y="208"/>
                  </a:lnTo>
                  <a:lnTo>
                    <a:pt x="358" y="192"/>
                  </a:lnTo>
                  <a:lnTo>
                    <a:pt x="360" y="174"/>
                  </a:lnTo>
                  <a:lnTo>
                    <a:pt x="358" y="158"/>
                  </a:lnTo>
                  <a:lnTo>
                    <a:pt x="356" y="140"/>
                  </a:lnTo>
                  <a:lnTo>
                    <a:pt x="350" y="124"/>
                  </a:lnTo>
                  <a:lnTo>
                    <a:pt x="344" y="108"/>
                  </a:lnTo>
                  <a:lnTo>
                    <a:pt x="336" y="92"/>
                  </a:lnTo>
                  <a:lnTo>
                    <a:pt x="328" y="76"/>
                  </a:lnTo>
                  <a:lnTo>
                    <a:pt x="316" y="62"/>
                  </a:lnTo>
                  <a:lnTo>
                    <a:pt x="304" y="50"/>
                  </a:lnTo>
                  <a:lnTo>
                    <a:pt x="304" y="50"/>
                  </a:lnTo>
                  <a:lnTo>
                    <a:pt x="290" y="38"/>
                  </a:lnTo>
                  <a:lnTo>
                    <a:pt x="276" y="26"/>
                  </a:lnTo>
                  <a:lnTo>
                    <a:pt x="260" y="18"/>
                  </a:lnTo>
                  <a:lnTo>
                    <a:pt x="244" y="12"/>
                  </a:lnTo>
                  <a:lnTo>
                    <a:pt x="228" y="6"/>
                  </a:lnTo>
                  <a:lnTo>
                    <a:pt x="210" y="2"/>
                  </a:lnTo>
                  <a:lnTo>
                    <a:pt x="194" y="0"/>
                  </a:lnTo>
                  <a:lnTo>
                    <a:pt x="176" y="0"/>
                  </a:lnTo>
                  <a:lnTo>
                    <a:pt x="158" y="0"/>
                  </a:lnTo>
                  <a:lnTo>
                    <a:pt x="142" y="4"/>
                  </a:lnTo>
                  <a:lnTo>
                    <a:pt x="126" y="8"/>
                  </a:lnTo>
                  <a:lnTo>
                    <a:pt x="108" y="14"/>
                  </a:lnTo>
                  <a:lnTo>
                    <a:pt x="94" y="22"/>
                  </a:lnTo>
                  <a:lnTo>
                    <a:pt x="78" y="32"/>
                  </a:lnTo>
                  <a:lnTo>
                    <a:pt x="64" y="42"/>
                  </a:lnTo>
                  <a:lnTo>
                    <a:pt x="50" y="54"/>
                  </a:lnTo>
                  <a:lnTo>
                    <a:pt x="50" y="54"/>
                  </a:lnTo>
                  <a:lnTo>
                    <a:pt x="38" y="68"/>
                  </a:lnTo>
                  <a:lnTo>
                    <a:pt x="28" y="84"/>
                  </a:lnTo>
                  <a:lnTo>
                    <a:pt x="20" y="98"/>
                  </a:lnTo>
                  <a:lnTo>
                    <a:pt x="12" y="114"/>
                  </a:lnTo>
                  <a:lnTo>
                    <a:pt x="8" y="132"/>
                  </a:lnTo>
                  <a:lnTo>
                    <a:pt x="4" y="148"/>
                  </a:lnTo>
                  <a:lnTo>
                    <a:pt x="2" y="166"/>
                  </a:lnTo>
                  <a:lnTo>
                    <a:pt x="0" y="182"/>
                  </a:lnTo>
                  <a:lnTo>
                    <a:pt x="2" y="200"/>
                  </a:lnTo>
                  <a:lnTo>
                    <a:pt x="4" y="216"/>
                  </a:lnTo>
                  <a:lnTo>
                    <a:pt x="10" y="234"/>
                  </a:lnTo>
                  <a:lnTo>
                    <a:pt x="16" y="250"/>
                  </a:lnTo>
                  <a:lnTo>
                    <a:pt x="24" y="266"/>
                  </a:lnTo>
                  <a:lnTo>
                    <a:pt x="32" y="280"/>
                  </a:lnTo>
                  <a:lnTo>
                    <a:pt x="44" y="294"/>
                  </a:lnTo>
                  <a:lnTo>
                    <a:pt x="56" y="30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8"/>
            <p:cNvSpPr>
              <a:spLocks/>
            </p:cNvSpPr>
            <p:nvPr/>
          </p:nvSpPr>
          <p:spPr bwMode="auto">
            <a:xfrm>
              <a:off x="6343650" y="5840413"/>
              <a:ext cx="412750" cy="415925"/>
            </a:xfrm>
            <a:custGeom>
              <a:avLst/>
              <a:gdLst>
                <a:gd name="T0" fmla="*/ 40 w 260"/>
                <a:gd name="T1" fmla="*/ 226 h 262"/>
                <a:gd name="T2" fmla="*/ 60 w 260"/>
                <a:gd name="T3" fmla="*/ 242 h 262"/>
                <a:gd name="T4" fmla="*/ 84 w 260"/>
                <a:gd name="T5" fmla="*/ 252 h 262"/>
                <a:gd name="T6" fmla="*/ 108 w 260"/>
                <a:gd name="T7" fmla="*/ 260 h 262"/>
                <a:gd name="T8" fmla="*/ 134 w 260"/>
                <a:gd name="T9" fmla="*/ 262 h 262"/>
                <a:gd name="T10" fmla="*/ 158 w 260"/>
                <a:gd name="T11" fmla="*/ 258 h 262"/>
                <a:gd name="T12" fmla="*/ 182 w 260"/>
                <a:gd name="T13" fmla="*/ 250 h 262"/>
                <a:gd name="T14" fmla="*/ 204 w 260"/>
                <a:gd name="T15" fmla="*/ 238 h 262"/>
                <a:gd name="T16" fmla="*/ 224 w 260"/>
                <a:gd name="T17" fmla="*/ 220 h 262"/>
                <a:gd name="T18" fmla="*/ 234 w 260"/>
                <a:gd name="T19" fmla="*/ 210 h 262"/>
                <a:gd name="T20" fmla="*/ 248 w 260"/>
                <a:gd name="T21" fmla="*/ 188 h 262"/>
                <a:gd name="T22" fmla="*/ 256 w 260"/>
                <a:gd name="T23" fmla="*/ 166 h 262"/>
                <a:gd name="T24" fmla="*/ 260 w 260"/>
                <a:gd name="T25" fmla="*/ 140 h 262"/>
                <a:gd name="T26" fmla="*/ 260 w 260"/>
                <a:gd name="T27" fmla="*/ 116 h 262"/>
                <a:gd name="T28" fmla="*/ 254 w 260"/>
                <a:gd name="T29" fmla="*/ 90 h 262"/>
                <a:gd name="T30" fmla="*/ 244 w 260"/>
                <a:gd name="T31" fmla="*/ 68 h 262"/>
                <a:gd name="T32" fmla="*/ 230 w 260"/>
                <a:gd name="T33" fmla="*/ 46 h 262"/>
                <a:gd name="T34" fmla="*/ 220 w 260"/>
                <a:gd name="T35" fmla="*/ 36 h 262"/>
                <a:gd name="T36" fmla="*/ 200 w 260"/>
                <a:gd name="T37" fmla="*/ 20 h 262"/>
                <a:gd name="T38" fmla="*/ 176 w 260"/>
                <a:gd name="T39" fmla="*/ 8 h 262"/>
                <a:gd name="T40" fmla="*/ 152 w 260"/>
                <a:gd name="T41" fmla="*/ 2 h 262"/>
                <a:gd name="T42" fmla="*/ 128 w 260"/>
                <a:gd name="T43" fmla="*/ 0 h 262"/>
                <a:gd name="T44" fmla="*/ 102 w 260"/>
                <a:gd name="T45" fmla="*/ 2 h 262"/>
                <a:gd name="T46" fmla="*/ 78 w 260"/>
                <a:gd name="T47" fmla="*/ 10 h 262"/>
                <a:gd name="T48" fmla="*/ 56 w 260"/>
                <a:gd name="T49" fmla="*/ 24 h 262"/>
                <a:gd name="T50" fmla="*/ 36 w 260"/>
                <a:gd name="T51" fmla="*/ 40 h 262"/>
                <a:gd name="T52" fmla="*/ 26 w 260"/>
                <a:gd name="T53" fmla="*/ 50 h 262"/>
                <a:gd name="T54" fmla="*/ 14 w 260"/>
                <a:gd name="T55" fmla="*/ 72 h 262"/>
                <a:gd name="T56" fmla="*/ 4 w 260"/>
                <a:gd name="T57" fmla="*/ 96 h 262"/>
                <a:gd name="T58" fmla="*/ 0 w 260"/>
                <a:gd name="T59" fmla="*/ 122 h 262"/>
                <a:gd name="T60" fmla="*/ 0 w 260"/>
                <a:gd name="T61" fmla="*/ 146 h 262"/>
                <a:gd name="T62" fmla="*/ 6 w 260"/>
                <a:gd name="T63" fmla="*/ 170 h 262"/>
                <a:gd name="T64" fmla="*/ 16 w 260"/>
                <a:gd name="T65" fmla="*/ 194 h 262"/>
                <a:gd name="T66" fmla="*/ 30 w 260"/>
                <a:gd name="T67" fmla="*/ 21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262">
                  <a:moveTo>
                    <a:pt x="40" y="226"/>
                  </a:moveTo>
                  <a:lnTo>
                    <a:pt x="40" y="226"/>
                  </a:lnTo>
                  <a:lnTo>
                    <a:pt x="50" y="234"/>
                  </a:lnTo>
                  <a:lnTo>
                    <a:pt x="60" y="242"/>
                  </a:lnTo>
                  <a:lnTo>
                    <a:pt x="72" y="248"/>
                  </a:lnTo>
                  <a:lnTo>
                    <a:pt x="84" y="252"/>
                  </a:lnTo>
                  <a:lnTo>
                    <a:pt x="96" y="256"/>
                  </a:lnTo>
                  <a:lnTo>
                    <a:pt x="108" y="260"/>
                  </a:lnTo>
                  <a:lnTo>
                    <a:pt x="120" y="260"/>
                  </a:lnTo>
                  <a:lnTo>
                    <a:pt x="134" y="262"/>
                  </a:lnTo>
                  <a:lnTo>
                    <a:pt x="146" y="260"/>
                  </a:lnTo>
                  <a:lnTo>
                    <a:pt x="158" y="258"/>
                  </a:lnTo>
                  <a:lnTo>
                    <a:pt x="170" y="256"/>
                  </a:lnTo>
                  <a:lnTo>
                    <a:pt x="182" y="250"/>
                  </a:lnTo>
                  <a:lnTo>
                    <a:pt x="194" y="246"/>
                  </a:lnTo>
                  <a:lnTo>
                    <a:pt x="204" y="238"/>
                  </a:lnTo>
                  <a:lnTo>
                    <a:pt x="214" y="230"/>
                  </a:lnTo>
                  <a:lnTo>
                    <a:pt x="224" y="220"/>
                  </a:lnTo>
                  <a:lnTo>
                    <a:pt x="224" y="220"/>
                  </a:lnTo>
                  <a:lnTo>
                    <a:pt x="234" y="210"/>
                  </a:lnTo>
                  <a:lnTo>
                    <a:pt x="240" y="200"/>
                  </a:lnTo>
                  <a:lnTo>
                    <a:pt x="248" y="188"/>
                  </a:lnTo>
                  <a:lnTo>
                    <a:pt x="252" y="178"/>
                  </a:lnTo>
                  <a:lnTo>
                    <a:pt x="256" y="166"/>
                  </a:lnTo>
                  <a:lnTo>
                    <a:pt x="258" y="152"/>
                  </a:lnTo>
                  <a:lnTo>
                    <a:pt x="260" y="140"/>
                  </a:lnTo>
                  <a:lnTo>
                    <a:pt x="260" y="128"/>
                  </a:lnTo>
                  <a:lnTo>
                    <a:pt x="260" y="116"/>
                  </a:lnTo>
                  <a:lnTo>
                    <a:pt x="258" y="102"/>
                  </a:lnTo>
                  <a:lnTo>
                    <a:pt x="254" y="90"/>
                  </a:lnTo>
                  <a:lnTo>
                    <a:pt x="250" y="78"/>
                  </a:lnTo>
                  <a:lnTo>
                    <a:pt x="244" y="68"/>
                  </a:lnTo>
                  <a:lnTo>
                    <a:pt x="238" y="56"/>
                  </a:lnTo>
                  <a:lnTo>
                    <a:pt x="230" y="46"/>
                  </a:lnTo>
                  <a:lnTo>
                    <a:pt x="220" y="36"/>
                  </a:lnTo>
                  <a:lnTo>
                    <a:pt x="220" y="36"/>
                  </a:lnTo>
                  <a:lnTo>
                    <a:pt x="210" y="28"/>
                  </a:lnTo>
                  <a:lnTo>
                    <a:pt x="200" y="20"/>
                  </a:lnTo>
                  <a:lnTo>
                    <a:pt x="188" y="14"/>
                  </a:lnTo>
                  <a:lnTo>
                    <a:pt x="176" y="8"/>
                  </a:lnTo>
                  <a:lnTo>
                    <a:pt x="164" y="4"/>
                  </a:lnTo>
                  <a:lnTo>
                    <a:pt x="152" y="2"/>
                  </a:lnTo>
                  <a:lnTo>
                    <a:pt x="140" y="0"/>
                  </a:lnTo>
                  <a:lnTo>
                    <a:pt x="128" y="0"/>
                  </a:lnTo>
                  <a:lnTo>
                    <a:pt x="114" y="0"/>
                  </a:lnTo>
                  <a:lnTo>
                    <a:pt x="102" y="2"/>
                  </a:lnTo>
                  <a:lnTo>
                    <a:pt x="90" y="6"/>
                  </a:lnTo>
                  <a:lnTo>
                    <a:pt x="78" y="10"/>
                  </a:lnTo>
                  <a:lnTo>
                    <a:pt x="66" y="16"/>
                  </a:lnTo>
                  <a:lnTo>
                    <a:pt x="56" y="24"/>
                  </a:lnTo>
                  <a:lnTo>
                    <a:pt x="46" y="32"/>
                  </a:lnTo>
                  <a:lnTo>
                    <a:pt x="36" y="40"/>
                  </a:lnTo>
                  <a:lnTo>
                    <a:pt x="36" y="40"/>
                  </a:lnTo>
                  <a:lnTo>
                    <a:pt x="26" y="50"/>
                  </a:lnTo>
                  <a:lnTo>
                    <a:pt x="20" y="62"/>
                  </a:lnTo>
                  <a:lnTo>
                    <a:pt x="14" y="72"/>
                  </a:lnTo>
                  <a:lnTo>
                    <a:pt x="8" y="84"/>
                  </a:lnTo>
                  <a:lnTo>
                    <a:pt x="4" y="96"/>
                  </a:lnTo>
                  <a:lnTo>
                    <a:pt x="2" y="108"/>
                  </a:lnTo>
                  <a:lnTo>
                    <a:pt x="0" y="122"/>
                  </a:lnTo>
                  <a:lnTo>
                    <a:pt x="0" y="134"/>
                  </a:lnTo>
                  <a:lnTo>
                    <a:pt x="0" y="146"/>
                  </a:lnTo>
                  <a:lnTo>
                    <a:pt x="2" y="158"/>
                  </a:lnTo>
                  <a:lnTo>
                    <a:pt x="6" y="170"/>
                  </a:lnTo>
                  <a:lnTo>
                    <a:pt x="10" y="182"/>
                  </a:lnTo>
                  <a:lnTo>
                    <a:pt x="16" y="194"/>
                  </a:lnTo>
                  <a:lnTo>
                    <a:pt x="22" y="206"/>
                  </a:lnTo>
                  <a:lnTo>
                    <a:pt x="30" y="216"/>
                  </a:lnTo>
                  <a:lnTo>
                    <a:pt x="40" y="2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smtClean="0"/>
                <a:t>4</a:t>
              </a:r>
              <a:endParaRPr lang="en-US" sz="2400" b="1" dirty="0"/>
            </a:p>
          </p:txBody>
        </p:sp>
      </p:grpSp>
      <p:grpSp>
        <p:nvGrpSpPr>
          <p:cNvPr id="87" name="Group 86"/>
          <p:cNvGrpSpPr/>
          <p:nvPr/>
        </p:nvGrpSpPr>
        <p:grpSpPr>
          <a:xfrm>
            <a:off x="4643203" y="4686301"/>
            <a:ext cx="1762125" cy="1395412"/>
            <a:chOff x="4251325" y="4686301"/>
            <a:chExt cx="1762125" cy="1395412"/>
          </a:xfrm>
        </p:grpSpPr>
        <p:sp>
          <p:nvSpPr>
            <p:cNvPr id="88" name="Freeform 30"/>
            <p:cNvSpPr>
              <a:spLocks/>
            </p:cNvSpPr>
            <p:nvPr/>
          </p:nvSpPr>
          <p:spPr bwMode="auto">
            <a:xfrm>
              <a:off x="5864225" y="5157788"/>
              <a:ext cx="149225" cy="923925"/>
            </a:xfrm>
            <a:custGeom>
              <a:avLst/>
              <a:gdLst>
                <a:gd name="T0" fmla="*/ 28 w 94"/>
                <a:gd name="T1" fmla="*/ 274 h 582"/>
                <a:gd name="T2" fmla="*/ 86 w 94"/>
                <a:gd name="T3" fmla="*/ 4 h 582"/>
                <a:gd name="T4" fmla="*/ 86 w 94"/>
                <a:gd name="T5" fmla="*/ 4 h 582"/>
                <a:gd name="T6" fmla="*/ 50 w 94"/>
                <a:gd name="T7" fmla="*/ 0 h 582"/>
                <a:gd name="T8" fmla="*/ 50 w 94"/>
                <a:gd name="T9" fmla="*/ 0 h 582"/>
                <a:gd name="T10" fmla="*/ 62 w 94"/>
                <a:gd name="T11" fmla="*/ 2 h 582"/>
                <a:gd name="T12" fmla="*/ 0 w 94"/>
                <a:gd name="T13" fmla="*/ 272 h 582"/>
                <a:gd name="T14" fmla="*/ 58 w 94"/>
                <a:gd name="T15" fmla="*/ 580 h 582"/>
                <a:gd name="T16" fmla="*/ 58 w 94"/>
                <a:gd name="T17" fmla="*/ 580 h 582"/>
                <a:gd name="T18" fmla="*/ 94 w 94"/>
                <a:gd name="T19" fmla="*/ 582 h 582"/>
                <a:gd name="T20" fmla="*/ 28 w 94"/>
                <a:gd name="T21" fmla="*/ 27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82">
                  <a:moveTo>
                    <a:pt x="28" y="274"/>
                  </a:moveTo>
                  <a:lnTo>
                    <a:pt x="86" y="4"/>
                  </a:lnTo>
                  <a:lnTo>
                    <a:pt x="86" y="4"/>
                  </a:lnTo>
                  <a:lnTo>
                    <a:pt x="50" y="0"/>
                  </a:lnTo>
                  <a:lnTo>
                    <a:pt x="50" y="0"/>
                  </a:lnTo>
                  <a:lnTo>
                    <a:pt x="62" y="2"/>
                  </a:lnTo>
                  <a:lnTo>
                    <a:pt x="0" y="272"/>
                  </a:lnTo>
                  <a:lnTo>
                    <a:pt x="58" y="580"/>
                  </a:lnTo>
                  <a:lnTo>
                    <a:pt x="58" y="580"/>
                  </a:lnTo>
                  <a:lnTo>
                    <a:pt x="94" y="582"/>
                  </a:lnTo>
                  <a:lnTo>
                    <a:pt x="28" y="274"/>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31"/>
            <p:cNvSpPr>
              <a:spLocks/>
            </p:cNvSpPr>
            <p:nvPr/>
          </p:nvSpPr>
          <p:spPr bwMode="auto">
            <a:xfrm>
              <a:off x="4251325" y="4686301"/>
              <a:ext cx="1711325" cy="1392238"/>
            </a:xfrm>
            <a:custGeom>
              <a:avLst/>
              <a:gdLst>
                <a:gd name="T0" fmla="*/ 1066 w 1078"/>
                <a:gd name="T1" fmla="*/ 297 h 877"/>
                <a:gd name="T2" fmla="*/ 1040 w 1078"/>
                <a:gd name="T3" fmla="*/ 295 h 877"/>
                <a:gd name="T4" fmla="*/ 990 w 1078"/>
                <a:gd name="T5" fmla="*/ 289 h 877"/>
                <a:gd name="T6" fmla="*/ 966 w 1078"/>
                <a:gd name="T7" fmla="*/ 285 h 877"/>
                <a:gd name="T8" fmla="*/ 916 w 1078"/>
                <a:gd name="T9" fmla="*/ 275 h 877"/>
                <a:gd name="T10" fmla="*/ 894 w 1078"/>
                <a:gd name="T11" fmla="*/ 269 h 877"/>
                <a:gd name="T12" fmla="*/ 848 w 1078"/>
                <a:gd name="T13" fmla="*/ 257 h 877"/>
                <a:gd name="T14" fmla="*/ 820 w 1078"/>
                <a:gd name="T15" fmla="*/ 249 h 877"/>
                <a:gd name="T16" fmla="*/ 774 w 1078"/>
                <a:gd name="T17" fmla="*/ 231 h 877"/>
                <a:gd name="T18" fmla="*/ 756 w 1078"/>
                <a:gd name="T19" fmla="*/ 225 h 877"/>
                <a:gd name="T20" fmla="*/ 714 w 1078"/>
                <a:gd name="T21" fmla="*/ 207 h 877"/>
                <a:gd name="T22" fmla="*/ 684 w 1078"/>
                <a:gd name="T23" fmla="*/ 193 h 877"/>
                <a:gd name="T24" fmla="*/ 640 w 1078"/>
                <a:gd name="T25" fmla="*/ 171 h 877"/>
                <a:gd name="T26" fmla="*/ 628 w 1078"/>
                <a:gd name="T27" fmla="*/ 165 h 877"/>
                <a:gd name="T28" fmla="*/ 586 w 1078"/>
                <a:gd name="T29" fmla="*/ 141 h 877"/>
                <a:gd name="T30" fmla="*/ 558 w 1078"/>
                <a:gd name="T31" fmla="*/ 122 h 877"/>
                <a:gd name="T32" fmla="*/ 518 w 1078"/>
                <a:gd name="T33" fmla="*/ 96 h 877"/>
                <a:gd name="T34" fmla="*/ 508 w 1078"/>
                <a:gd name="T35" fmla="*/ 88 h 877"/>
                <a:gd name="T36" fmla="*/ 470 w 1078"/>
                <a:gd name="T37" fmla="*/ 60 h 877"/>
                <a:gd name="T38" fmla="*/ 444 w 1078"/>
                <a:gd name="T39" fmla="*/ 36 h 877"/>
                <a:gd name="T40" fmla="*/ 408 w 1078"/>
                <a:gd name="T41" fmla="*/ 4 h 877"/>
                <a:gd name="T42" fmla="*/ 172 w 1078"/>
                <a:gd name="T43" fmla="*/ 151 h 877"/>
                <a:gd name="T44" fmla="*/ 10 w 1078"/>
                <a:gd name="T45" fmla="*/ 423 h 877"/>
                <a:gd name="T46" fmla="*/ 46 w 1078"/>
                <a:gd name="T47" fmla="*/ 457 h 877"/>
                <a:gd name="T48" fmla="*/ 104 w 1078"/>
                <a:gd name="T49" fmla="*/ 505 h 877"/>
                <a:gd name="T50" fmla="*/ 124 w 1078"/>
                <a:gd name="T51" fmla="*/ 521 h 877"/>
                <a:gd name="T52" fmla="*/ 184 w 1078"/>
                <a:gd name="T53" fmla="*/ 567 h 877"/>
                <a:gd name="T54" fmla="*/ 224 w 1078"/>
                <a:gd name="T55" fmla="*/ 595 h 877"/>
                <a:gd name="T56" fmla="*/ 288 w 1078"/>
                <a:gd name="T57" fmla="*/ 635 h 877"/>
                <a:gd name="T58" fmla="*/ 312 w 1078"/>
                <a:gd name="T59" fmla="*/ 649 h 877"/>
                <a:gd name="T60" fmla="*/ 378 w 1078"/>
                <a:gd name="T61" fmla="*/ 687 h 877"/>
                <a:gd name="T62" fmla="*/ 420 w 1078"/>
                <a:gd name="T63" fmla="*/ 709 h 877"/>
                <a:gd name="T64" fmla="*/ 488 w 1078"/>
                <a:gd name="T65" fmla="*/ 739 h 877"/>
                <a:gd name="T66" fmla="*/ 518 w 1078"/>
                <a:gd name="T67" fmla="*/ 753 h 877"/>
                <a:gd name="T68" fmla="*/ 590 w 1078"/>
                <a:gd name="T69" fmla="*/ 781 h 877"/>
                <a:gd name="T70" fmla="*/ 630 w 1078"/>
                <a:gd name="T71" fmla="*/ 795 h 877"/>
                <a:gd name="T72" fmla="*/ 704 w 1078"/>
                <a:gd name="T73" fmla="*/ 817 h 877"/>
                <a:gd name="T74" fmla="*/ 740 w 1078"/>
                <a:gd name="T75" fmla="*/ 827 h 877"/>
                <a:gd name="T76" fmla="*/ 816 w 1078"/>
                <a:gd name="T77" fmla="*/ 845 h 877"/>
                <a:gd name="T78" fmla="*/ 854 w 1078"/>
                <a:gd name="T79" fmla="*/ 851 h 877"/>
                <a:gd name="T80" fmla="*/ 932 w 1078"/>
                <a:gd name="T81" fmla="*/ 863 h 877"/>
                <a:gd name="T82" fmla="*/ 974 w 1078"/>
                <a:gd name="T83" fmla="*/ 869 h 877"/>
                <a:gd name="T84" fmla="*/ 1052 w 1078"/>
                <a:gd name="T85" fmla="*/ 875 h 877"/>
                <a:gd name="T86" fmla="*/ 1016 w 1078"/>
                <a:gd name="T87" fmla="*/ 56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8" h="877">
                  <a:moveTo>
                    <a:pt x="1078" y="299"/>
                  </a:moveTo>
                  <a:lnTo>
                    <a:pt x="1078" y="299"/>
                  </a:lnTo>
                  <a:lnTo>
                    <a:pt x="1066" y="297"/>
                  </a:lnTo>
                  <a:lnTo>
                    <a:pt x="1066" y="297"/>
                  </a:lnTo>
                  <a:lnTo>
                    <a:pt x="1040" y="295"/>
                  </a:lnTo>
                  <a:lnTo>
                    <a:pt x="1040" y="295"/>
                  </a:lnTo>
                  <a:lnTo>
                    <a:pt x="1014" y="293"/>
                  </a:lnTo>
                  <a:lnTo>
                    <a:pt x="1014" y="293"/>
                  </a:lnTo>
                  <a:lnTo>
                    <a:pt x="990" y="289"/>
                  </a:lnTo>
                  <a:lnTo>
                    <a:pt x="990" y="289"/>
                  </a:lnTo>
                  <a:lnTo>
                    <a:pt x="966" y="285"/>
                  </a:lnTo>
                  <a:lnTo>
                    <a:pt x="966" y="285"/>
                  </a:lnTo>
                  <a:lnTo>
                    <a:pt x="942" y="279"/>
                  </a:lnTo>
                  <a:lnTo>
                    <a:pt x="942" y="279"/>
                  </a:lnTo>
                  <a:lnTo>
                    <a:pt x="916" y="275"/>
                  </a:lnTo>
                  <a:lnTo>
                    <a:pt x="916" y="275"/>
                  </a:lnTo>
                  <a:lnTo>
                    <a:pt x="894" y="269"/>
                  </a:lnTo>
                  <a:lnTo>
                    <a:pt x="894" y="269"/>
                  </a:lnTo>
                  <a:lnTo>
                    <a:pt x="868" y="263"/>
                  </a:lnTo>
                  <a:lnTo>
                    <a:pt x="868" y="263"/>
                  </a:lnTo>
                  <a:lnTo>
                    <a:pt x="848" y="257"/>
                  </a:lnTo>
                  <a:lnTo>
                    <a:pt x="848" y="257"/>
                  </a:lnTo>
                  <a:lnTo>
                    <a:pt x="820" y="249"/>
                  </a:lnTo>
                  <a:lnTo>
                    <a:pt x="820" y="249"/>
                  </a:lnTo>
                  <a:lnTo>
                    <a:pt x="802" y="243"/>
                  </a:lnTo>
                  <a:lnTo>
                    <a:pt x="802" y="243"/>
                  </a:lnTo>
                  <a:lnTo>
                    <a:pt x="774" y="231"/>
                  </a:lnTo>
                  <a:lnTo>
                    <a:pt x="774" y="231"/>
                  </a:lnTo>
                  <a:lnTo>
                    <a:pt x="756" y="225"/>
                  </a:lnTo>
                  <a:lnTo>
                    <a:pt x="756" y="225"/>
                  </a:lnTo>
                  <a:lnTo>
                    <a:pt x="728" y="213"/>
                  </a:lnTo>
                  <a:lnTo>
                    <a:pt x="728" y="213"/>
                  </a:lnTo>
                  <a:lnTo>
                    <a:pt x="714" y="207"/>
                  </a:lnTo>
                  <a:lnTo>
                    <a:pt x="714" y="207"/>
                  </a:lnTo>
                  <a:lnTo>
                    <a:pt x="684" y="193"/>
                  </a:lnTo>
                  <a:lnTo>
                    <a:pt x="684" y="193"/>
                  </a:lnTo>
                  <a:lnTo>
                    <a:pt x="670" y="187"/>
                  </a:lnTo>
                  <a:lnTo>
                    <a:pt x="670" y="187"/>
                  </a:lnTo>
                  <a:lnTo>
                    <a:pt x="640" y="171"/>
                  </a:lnTo>
                  <a:lnTo>
                    <a:pt x="640" y="171"/>
                  </a:lnTo>
                  <a:lnTo>
                    <a:pt x="628" y="165"/>
                  </a:lnTo>
                  <a:lnTo>
                    <a:pt x="628" y="165"/>
                  </a:lnTo>
                  <a:lnTo>
                    <a:pt x="598" y="147"/>
                  </a:lnTo>
                  <a:lnTo>
                    <a:pt x="598" y="147"/>
                  </a:lnTo>
                  <a:lnTo>
                    <a:pt x="586" y="141"/>
                  </a:lnTo>
                  <a:lnTo>
                    <a:pt x="586" y="141"/>
                  </a:lnTo>
                  <a:lnTo>
                    <a:pt x="558" y="122"/>
                  </a:lnTo>
                  <a:lnTo>
                    <a:pt x="558" y="122"/>
                  </a:lnTo>
                  <a:lnTo>
                    <a:pt x="546" y="116"/>
                  </a:lnTo>
                  <a:lnTo>
                    <a:pt x="546" y="116"/>
                  </a:lnTo>
                  <a:lnTo>
                    <a:pt x="518" y="96"/>
                  </a:lnTo>
                  <a:lnTo>
                    <a:pt x="518" y="96"/>
                  </a:lnTo>
                  <a:lnTo>
                    <a:pt x="508" y="88"/>
                  </a:lnTo>
                  <a:lnTo>
                    <a:pt x="508" y="88"/>
                  </a:lnTo>
                  <a:lnTo>
                    <a:pt x="480" y="66"/>
                  </a:lnTo>
                  <a:lnTo>
                    <a:pt x="480" y="66"/>
                  </a:lnTo>
                  <a:lnTo>
                    <a:pt x="470" y="60"/>
                  </a:lnTo>
                  <a:lnTo>
                    <a:pt x="470" y="60"/>
                  </a:lnTo>
                  <a:lnTo>
                    <a:pt x="444" y="36"/>
                  </a:lnTo>
                  <a:lnTo>
                    <a:pt x="444" y="36"/>
                  </a:lnTo>
                  <a:lnTo>
                    <a:pt x="434" y="28"/>
                  </a:lnTo>
                  <a:lnTo>
                    <a:pt x="434" y="28"/>
                  </a:lnTo>
                  <a:lnTo>
                    <a:pt x="408" y="4"/>
                  </a:lnTo>
                  <a:lnTo>
                    <a:pt x="408" y="4"/>
                  </a:lnTo>
                  <a:lnTo>
                    <a:pt x="404" y="0"/>
                  </a:lnTo>
                  <a:lnTo>
                    <a:pt x="172" y="151"/>
                  </a:lnTo>
                  <a:lnTo>
                    <a:pt x="0" y="413"/>
                  </a:lnTo>
                  <a:lnTo>
                    <a:pt x="0" y="413"/>
                  </a:lnTo>
                  <a:lnTo>
                    <a:pt x="10" y="423"/>
                  </a:lnTo>
                  <a:lnTo>
                    <a:pt x="10" y="423"/>
                  </a:lnTo>
                  <a:lnTo>
                    <a:pt x="46" y="457"/>
                  </a:lnTo>
                  <a:lnTo>
                    <a:pt x="46" y="457"/>
                  </a:lnTo>
                  <a:lnTo>
                    <a:pt x="66" y="473"/>
                  </a:lnTo>
                  <a:lnTo>
                    <a:pt x="66" y="473"/>
                  </a:lnTo>
                  <a:lnTo>
                    <a:pt x="104" y="505"/>
                  </a:lnTo>
                  <a:lnTo>
                    <a:pt x="104" y="505"/>
                  </a:lnTo>
                  <a:lnTo>
                    <a:pt x="124" y="521"/>
                  </a:lnTo>
                  <a:lnTo>
                    <a:pt x="124" y="521"/>
                  </a:lnTo>
                  <a:lnTo>
                    <a:pt x="164" y="551"/>
                  </a:lnTo>
                  <a:lnTo>
                    <a:pt x="164" y="551"/>
                  </a:lnTo>
                  <a:lnTo>
                    <a:pt x="184" y="567"/>
                  </a:lnTo>
                  <a:lnTo>
                    <a:pt x="184" y="567"/>
                  </a:lnTo>
                  <a:lnTo>
                    <a:pt x="224" y="595"/>
                  </a:lnTo>
                  <a:lnTo>
                    <a:pt x="224" y="595"/>
                  </a:lnTo>
                  <a:lnTo>
                    <a:pt x="248" y="609"/>
                  </a:lnTo>
                  <a:lnTo>
                    <a:pt x="248" y="609"/>
                  </a:lnTo>
                  <a:lnTo>
                    <a:pt x="288" y="635"/>
                  </a:lnTo>
                  <a:lnTo>
                    <a:pt x="288" y="635"/>
                  </a:lnTo>
                  <a:lnTo>
                    <a:pt x="312" y="649"/>
                  </a:lnTo>
                  <a:lnTo>
                    <a:pt x="312" y="649"/>
                  </a:lnTo>
                  <a:lnTo>
                    <a:pt x="354" y="673"/>
                  </a:lnTo>
                  <a:lnTo>
                    <a:pt x="354" y="673"/>
                  </a:lnTo>
                  <a:lnTo>
                    <a:pt x="378" y="687"/>
                  </a:lnTo>
                  <a:lnTo>
                    <a:pt x="378" y="687"/>
                  </a:lnTo>
                  <a:lnTo>
                    <a:pt x="420" y="709"/>
                  </a:lnTo>
                  <a:lnTo>
                    <a:pt x="420" y="709"/>
                  </a:lnTo>
                  <a:lnTo>
                    <a:pt x="448" y="721"/>
                  </a:lnTo>
                  <a:lnTo>
                    <a:pt x="448" y="721"/>
                  </a:lnTo>
                  <a:lnTo>
                    <a:pt x="488" y="739"/>
                  </a:lnTo>
                  <a:lnTo>
                    <a:pt x="488" y="739"/>
                  </a:lnTo>
                  <a:lnTo>
                    <a:pt x="518" y="753"/>
                  </a:lnTo>
                  <a:lnTo>
                    <a:pt x="518" y="753"/>
                  </a:lnTo>
                  <a:lnTo>
                    <a:pt x="558" y="769"/>
                  </a:lnTo>
                  <a:lnTo>
                    <a:pt x="558" y="769"/>
                  </a:lnTo>
                  <a:lnTo>
                    <a:pt x="590" y="781"/>
                  </a:lnTo>
                  <a:lnTo>
                    <a:pt x="590" y="781"/>
                  </a:lnTo>
                  <a:lnTo>
                    <a:pt x="630" y="795"/>
                  </a:lnTo>
                  <a:lnTo>
                    <a:pt x="630" y="795"/>
                  </a:lnTo>
                  <a:lnTo>
                    <a:pt x="664" y="805"/>
                  </a:lnTo>
                  <a:lnTo>
                    <a:pt x="664" y="805"/>
                  </a:lnTo>
                  <a:lnTo>
                    <a:pt x="704" y="817"/>
                  </a:lnTo>
                  <a:lnTo>
                    <a:pt x="704" y="817"/>
                  </a:lnTo>
                  <a:lnTo>
                    <a:pt x="740" y="827"/>
                  </a:lnTo>
                  <a:lnTo>
                    <a:pt x="740" y="827"/>
                  </a:lnTo>
                  <a:lnTo>
                    <a:pt x="778" y="835"/>
                  </a:lnTo>
                  <a:lnTo>
                    <a:pt x="778" y="835"/>
                  </a:lnTo>
                  <a:lnTo>
                    <a:pt x="816" y="845"/>
                  </a:lnTo>
                  <a:lnTo>
                    <a:pt x="816" y="845"/>
                  </a:lnTo>
                  <a:lnTo>
                    <a:pt x="854" y="851"/>
                  </a:lnTo>
                  <a:lnTo>
                    <a:pt x="854" y="851"/>
                  </a:lnTo>
                  <a:lnTo>
                    <a:pt x="894" y="859"/>
                  </a:lnTo>
                  <a:lnTo>
                    <a:pt x="894" y="859"/>
                  </a:lnTo>
                  <a:lnTo>
                    <a:pt x="932" y="863"/>
                  </a:lnTo>
                  <a:lnTo>
                    <a:pt x="932" y="863"/>
                  </a:lnTo>
                  <a:lnTo>
                    <a:pt x="974" y="869"/>
                  </a:lnTo>
                  <a:lnTo>
                    <a:pt x="974" y="869"/>
                  </a:lnTo>
                  <a:lnTo>
                    <a:pt x="1010" y="873"/>
                  </a:lnTo>
                  <a:lnTo>
                    <a:pt x="1010" y="873"/>
                  </a:lnTo>
                  <a:lnTo>
                    <a:pt x="1052" y="875"/>
                  </a:lnTo>
                  <a:lnTo>
                    <a:pt x="1052" y="875"/>
                  </a:lnTo>
                  <a:lnTo>
                    <a:pt x="1074" y="877"/>
                  </a:lnTo>
                  <a:lnTo>
                    <a:pt x="1016" y="569"/>
                  </a:lnTo>
                  <a:lnTo>
                    <a:pt x="1078" y="29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32"/>
            <p:cNvSpPr>
              <a:spLocks/>
            </p:cNvSpPr>
            <p:nvPr/>
          </p:nvSpPr>
          <p:spPr bwMode="auto">
            <a:xfrm>
              <a:off x="4279900" y="5316538"/>
              <a:ext cx="568325" cy="571500"/>
            </a:xfrm>
            <a:custGeom>
              <a:avLst/>
              <a:gdLst>
                <a:gd name="T0" fmla="*/ 0 w 358"/>
                <a:gd name="T1" fmla="*/ 184 h 360"/>
                <a:gd name="T2" fmla="*/ 4 w 358"/>
                <a:gd name="T3" fmla="*/ 220 h 360"/>
                <a:gd name="T4" fmla="*/ 16 w 358"/>
                <a:gd name="T5" fmla="*/ 254 h 360"/>
                <a:gd name="T6" fmla="*/ 32 w 358"/>
                <a:gd name="T7" fmla="*/ 284 h 360"/>
                <a:gd name="T8" fmla="*/ 54 w 358"/>
                <a:gd name="T9" fmla="*/ 310 h 360"/>
                <a:gd name="T10" fmla="*/ 82 w 358"/>
                <a:gd name="T11" fmla="*/ 330 h 360"/>
                <a:gd name="T12" fmla="*/ 112 w 358"/>
                <a:gd name="T13" fmla="*/ 346 h 360"/>
                <a:gd name="T14" fmla="*/ 146 w 358"/>
                <a:gd name="T15" fmla="*/ 356 h 360"/>
                <a:gd name="T16" fmla="*/ 182 w 358"/>
                <a:gd name="T17" fmla="*/ 360 h 360"/>
                <a:gd name="T18" fmla="*/ 202 w 358"/>
                <a:gd name="T19" fmla="*/ 358 h 360"/>
                <a:gd name="T20" fmla="*/ 236 w 358"/>
                <a:gd name="T21" fmla="*/ 350 h 360"/>
                <a:gd name="T22" fmla="*/ 268 w 358"/>
                <a:gd name="T23" fmla="*/ 336 h 360"/>
                <a:gd name="T24" fmla="*/ 296 w 358"/>
                <a:gd name="T25" fmla="*/ 316 h 360"/>
                <a:gd name="T26" fmla="*/ 320 w 358"/>
                <a:gd name="T27" fmla="*/ 290 h 360"/>
                <a:gd name="T28" fmla="*/ 338 w 358"/>
                <a:gd name="T29" fmla="*/ 262 h 360"/>
                <a:gd name="T30" fmla="*/ 352 w 358"/>
                <a:gd name="T31" fmla="*/ 230 h 360"/>
                <a:gd name="T32" fmla="*/ 358 w 358"/>
                <a:gd name="T33" fmla="*/ 194 h 360"/>
                <a:gd name="T34" fmla="*/ 358 w 358"/>
                <a:gd name="T35" fmla="*/ 176 h 360"/>
                <a:gd name="T36" fmla="*/ 354 w 358"/>
                <a:gd name="T37" fmla="*/ 140 h 360"/>
                <a:gd name="T38" fmla="*/ 342 w 358"/>
                <a:gd name="T39" fmla="*/ 106 h 360"/>
                <a:gd name="T40" fmla="*/ 326 w 358"/>
                <a:gd name="T41" fmla="*/ 76 h 360"/>
                <a:gd name="T42" fmla="*/ 302 w 358"/>
                <a:gd name="T43" fmla="*/ 50 h 360"/>
                <a:gd name="T44" fmla="*/ 276 w 358"/>
                <a:gd name="T45" fmla="*/ 28 h 360"/>
                <a:gd name="T46" fmla="*/ 244 w 358"/>
                <a:gd name="T47" fmla="*/ 14 h 360"/>
                <a:gd name="T48" fmla="*/ 210 w 358"/>
                <a:gd name="T49" fmla="*/ 4 h 360"/>
                <a:gd name="T50" fmla="*/ 174 w 358"/>
                <a:gd name="T51" fmla="*/ 0 h 360"/>
                <a:gd name="T52" fmla="*/ 156 w 358"/>
                <a:gd name="T53" fmla="*/ 2 h 360"/>
                <a:gd name="T54" fmla="*/ 122 w 358"/>
                <a:gd name="T55" fmla="*/ 10 h 360"/>
                <a:gd name="T56" fmla="*/ 90 w 358"/>
                <a:gd name="T57" fmla="*/ 24 h 360"/>
                <a:gd name="T58" fmla="*/ 62 w 358"/>
                <a:gd name="T59" fmla="*/ 44 h 360"/>
                <a:gd name="T60" fmla="*/ 38 w 358"/>
                <a:gd name="T61" fmla="*/ 68 h 360"/>
                <a:gd name="T62" fmla="*/ 20 w 358"/>
                <a:gd name="T63" fmla="*/ 98 h 360"/>
                <a:gd name="T64" fmla="*/ 6 w 358"/>
                <a:gd name="T65" fmla="*/ 130 h 360"/>
                <a:gd name="T66" fmla="*/ 0 w 358"/>
                <a:gd name="T67" fmla="*/ 16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60">
                  <a:moveTo>
                    <a:pt x="0" y="184"/>
                  </a:moveTo>
                  <a:lnTo>
                    <a:pt x="0" y="184"/>
                  </a:lnTo>
                  <a:lnTo>
                    <a:pt x="0" y="202"/>
                  </a:lnTo>
                  <a:lnTo>
                    <a:pt x="4" y="220"/>
                  </a:lnTo>
                  <a:lnTo>
                    <a:pt x="8" y="236"/>
                  </a:lnTo>
                  <a:lnTo>
                    <a:pt x="16" y="254"/>
                  </a:lnTo>
                  <a:lnTo>
                    <a:pt x="24" y="268"/>
                  </a:lnTo>
                  <a:lnTo>
                    <a:pt x="32" y="284"/>
                  </a:lnTo>
                  <a:lnTo>
                    <a:pt x="44" y="296"/>
                  </a:lnTo>
                  <a:lnTo>
                    <a:pt x="54" y="310"/>
                  </a:lnTo>
                  <a:lnTo>
                    <a:pt x="68" y="320"/>
                  </a:lnTo>
                  <a:lnTo>
                    <a:pt x="82" y="330"/>
                  </a:lnTo>
                  <a:lnTo>
                    <a:pt x="96" y="340"/>
                  </a:lnTo>
                  <a:lnTo>
                    <a:pt x="112" y="346"/>
                  </a:lnTo>
                  <a:lnTo>
                    <a:pt x="130" y="352"/>
                  </a:lnTo>
                  <a:lnTo>
                    <a:pt x="146" y="356"/>
                  </a:lnTo>
                  <a:lnTo>
                    <a:pt x="164" y="358"/>
                  </a:lnTo>
                  <a:lnTo>
                    <a:pt x="182" y="360"/>
                  </a:lnTo>
                  <a:lnTo>
                    <a:pt x="182" y="360"/>
                  </a:lnTo>
                  <a:lnTo>
                    <a:pt x="202" y="358"/>
                  </a:lnTo>
                  <a:lnTo>
                    <a:pt x="218" y="354"/>
                  </a:lnTo>
                  <a:lnTo>
                    <a:pt x="236" y="350"/>
                  </a:lnTo>
                  <a:lnTo>
                    <a:pt x="252" y="344"/>
                  </a:lnTo>
                  <a:lnTo>
                    <a:pt x="268" y="336"/>
                  </a:lnTo>
                  <a:lnTo>
                    <a:pt x="282" y="326"/>
                  </a:lnTo>
                  <a:lnTo>
                    <a:pt x="296" y="316"/>
                  </a:lnTo>
                  <a:lnTo>
                    <a:pt x="308" y="304"/>
                  </a:lnTo>
                  <a:lnTo>
                    <a:pt x="320" y="290"/>
                  </a:lnTo>
                  <a:lnTo>
                    <a:pt x="330" y="276"/>
                  </a:lnTo>
                  <a:lnTo>
                    <a:pt x="338" y="262"/>
                  </a:lnTo>
                  <a:lnTo>
                    <a:pt x="346" y="246"/>
                  </a:lnTo>
                  <a:lnTo>
                    <a:pt x="352" y="230"/>
                  </a:lnTo>
                  <a:lnTo>
                    <a:pt x="356" y="212"/>
                  </a:lnTo>
                  <a:lnTo>
                    <a:pt x="358" y="194"/>
                  </a:lnTo>
                  <a:lnTo>
                    <a:pt x="358" y="176"/>
                  </a:lnTo>
                  <a:lnTo>
                    <a:pt x="358" y="176"/>
                  </a:lnTo>
                  <a:lnTo>
                    <a:pt x="356" y="158"/>
                  </a:lnTo>
                  <a:lnTo>
                    <a:pt x="354" y="140"/>
                  </a:lnTo>
                  <a:lnTo>
                    <a:pt x="348" y="122"/>
                  </a:lnTo>
                  <a:lnTo>
                    <a:pt x="342" y="106"/>
                  </a:lnTo>
                  <a:lnTo>
                    <a:pt x="334" y="90"/>
                  </a:lnTo>
                  <a:lnTo>
                    <a:pt x="326" y="76"/>
                  </a:lnTo>
                  <a:lnTo>
                    <a:pt x="314" y="62"/>
                  </a:lnTo>
                  <a:lnTo>
                    <a:pt x="302" y="50"/>
                  </a:lnTo>
                  <a:lnTo>
                    <a:pt x="290" y="38"/>
                  </a:lnTo>
                  <a:lnTo>
                    <a:pt x="276" y="28"/>
                  </a:lnTo>
                  <a:lnTo>
                    <a:pt x="260" y="20"/>
                  </a:lnTo>
                  <a:lnTo>
                    <a:pt x="244" y="14"/>
                  </a:lnTo>
                  <a:lnTo>
                    <a:pt x="228" y="8"/>
                  </a:lnTo>
                  <a:lnTo>
                    <a:pt x="210" y="4"/>
                  </a:lnTo>
                  <a:lnTo>
                    <a:pt x="194" y="2"/>
                  </a:lnTo>
                  <a:lnTo>
                    <a:pt x="174" y="0"/>
                  </a:lnTo>
                  <a:lnTo>
                    <a:pt x="174" y="0"/>
                  </a:lnTo>
                  <a:lnTo>
                    <a:pt x="156" y="2"/>
                  </a:lnTo>
                  <a:lnTo>
                    <a:pt x="138" y="6"/>
                  </a:lnTo>
                  <a:lnTo>
                    <a:pt x="122" y="10"/>
                  </a:lnTo>
                  <a:lnTo>
                    <a:pt x="106" y="16"/>
                  </a:lnTo>
                  <a:lnTo>
                    <a:pt x="90" y="24"/>
                  </a:lnTo>
                  <a:lnTo>
                    <a:pt x="76" y="34"/>
                  </a:lnTo>
                  <a:lnTo>
                    <a:pt x="62" y="44"/>
                  </a:lnTo>
                  <a:lnTo>
                    <a:pt x="50" y="56"/>
                  </a:lnTo>
                  <a:lnTo>
                    <a:pt x="38" y="68"/>
                  </a:lnTo>
                  <a:lnTo>
                    <a:pt x="28" y="82"/>
                  </a:lnTo>
                  <a:lnTo>
                    <a:pt x="20" y="98"/>
                  </a:lnTo>
                  <a:lnTo>
                    <a:pt x="12" y="114"/>
                  </a:lnTo>
                  <a:lnTo>
                    <a:pt x="6" y="130"/>
                  </a:lnTo>
                  <a:lnTo>
                    <a:pt x="2" y="148"/>
                  </a:lnTo>
                  <a:lnTo>
                    <a:pt x="0" y="166"/>
                  </a:lnTo>
                  <a:lnTo>
                    <a:pt x="0" y="18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34"/>
            <p:cNvSpPr>
              <a:spLocks/>
            </p:cNvSpPr>
            <p:nvPr/>
          </p:nvSpPr>
          <p:spPr bwMode="auto">
            <a:xfrm>
              <a:off x="4356100" y="5395913"/>
              <a:ext cx="415925" cy="412750"/>
            </a:xfrm>
            <a:custGeom>
              <a:avLst/>
              <a:gdLst>
                <a:gd name="T0" fmla="*/ 0 w 262"/>
                <a:gd name="T1" fmla="*/ 132 h 260"/>
                <a:gd name="T2" fmla="*/ 4 w 262"/>
                <a:gd name="T3" fmla="*/ 160 h 260"/>
                <a:gd name="T4" fmla="*/ 12 w 262"/>
                <a:gd name="T5" fmla="*/ 184 h 260"/>
                <a:gd name="T6" fmla="*/ 24 w 262"/>
                <a:gd name="T7" fmla="*/ 206 h 260"/>
                <a:gd name="T8" fmla="*/ 40 w 262"/>
                <a:gd name="T9" fmla="*/ 224 h 260"/>
                <a:gd name="T10" fmla="*/ 60 w 262"/>
                <a:gd name="T11" fmla="*/ 240 h 260"/>
                <a:gd name="T12" fmla="*/ 82 w 262"/>
                <a:gd name="T13" fmla="*/ 252 h 260"/>
                <a:gd name="T14" fmla="*/ 108 w 262"/>
                <a:gd name="T15" fmla="*/ 258 h 260"/>
                <a:gd name="T16" fmla="*/ 134 w 262"/>
                <a:gd name="T17" fmla="*/ 260 h 260"/>
                <a:gd name="T18" fmla="*/ 148 w 262"/>
                <a:gd name="T19" fmla="*/ 260 h 260"/>
                <a:gd name="T20" fmla="*/ 172 w 262"/>
                <a:gd name="T21" fmla="*/ 254 h 260"/>
                <a:gd name="T22" fmla="*/ 196 w 262"/>
                <a:gd name="T23" fmla="*/ 244 h 260"/>
                <a:gd name="T24" fmla="*/ 216 w 262"/>
                <a:gd name="T25" fmla="*/ 228 h 260"/>
                <a:gd name="T26" fmla="*/ 234 w 262"/>
                <a:gd name="T27" fmla="*/ 210 h 260"/>
                <a:gd name="T28" fmla="*/ 248 w 262"/>
                <a:gd name="T29" fmla="*/ 190 h 260"/>
                <a:gd name="T30" fmla="*/ 256 w 262"/>
                <a:gd name="T31" fmla="*/ 166 h 260"/>
                <a:gd name="T32" fmla="*/ 262 w 262"/>
                <a:gd name="T33" fmla="*/ 140 h 260"/>
                <a:gd name="T34" fmla="*/ 262 w 262"/>
                <a:gd name="T35" fmla="*/ 126 h 260"/>
                <a:gd name="T36" fmla="*/ 258 w 262"/>
                <a:gd name="T37" fmla="*/ 100 h 260"/>
                <a:gd name="T38" fmla="*/ 250 w 262"/>
                <a:gd name="T39" fmla="*/ 76 h 260"/>
                <a:gd name="T40" fmla="*/ 238 w 262"/>
                <a:gd name="T41" fmla="*/ 54 h 260"/>
                <a:gd name="T42" fmla="*/ 222 w 262"/>
                <a:gd name="T43" fmla="*/ 36 h 260"/>
                <a:gd name="T44" fmla="*/ 202 w 262"/>
                <a:gd name="T45" fmla="*/ 20 h 260"/>
                <a:gd name="T46" fmla="*/ 178 w 262"/>
                <a:gd name="T47" fmla="*/ 8 h 260"/>
                <a:gd name="T48" fmla="*/ 154 w 262"/>
                <a:gd name="T49" fmla="*/ 2 h 260"/>
                <a:gd name="T50" fmla="*/ 128 w 262"/>
                <a:gd name="T51" fmla="*/ 0 h 260"/>
                <a:gd name="T52" fmla="*/ 114 w 262"/>
                <a:gd name="T53" fmla="*/ 0 h 260"/>
                <a:gd name="T54" fmla="*/ 90 w 262"/>
                <a:gd name="T55" fmla="*/ 6 h 260"/>
                <a:gd name="T56" fmla="*/ 66 w 262"/>
                <a:gd name="T57" fmla="*/ 16 h 260"/>
                <a:gd name="T58" fmla="*/ 46 w 262"/>
                <a:gd name="T59" fmla="*/ 30 h 260"/>
                <a:gd name="T60" fmla="*/ 28 w 262"/>
                <a:gd name="T61" fmla="*/ 50 h 260"/>
                <a:gd name="T62" fmla="*/ 14 w 262"/>
                <a:gd name="T63" fmla="*/ 70 h 260"/>
                <a:gd name="T64" fmla="*/ 6 w 262"/>
                <a:gd name="T65" fmla="*/ 94 h 260"/>
                <a:gd name="T66" fmla="*/ 0 w 262"/>
                <a:gd name="T67" fmla="*/ 12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0">
                  <a:moveTo>
                    <a:pt x="0" y="132"/>
                  </a:moveTo>
                  <a:lnTo>
                    <a:pt x="0" y="132"/>
                  </a:lnTo>
                  <a:lnTo>
                    <a:pt x="2" y="146"/>
                  </a:lnTo>
                  <a:lnTo>
                    <a:pt x="4" y="160"/>
                  </a:lnTo>
                  <a:lnTo>
                    <a:pt x="6" y="172"/>
                  </a:lnTo>
                  <a:lnTo>
                    <a:pt x="12" y="184"/>
                  </a:lnTo>
                  <a:lnTo>
                    <a:pt x="18" y="194"/>
                  </a:lnTo>
                  <a:lnTo>
                    <a:pt x="24" y="206"/>
                  </a:lnTo>
                  <a:lnTo>
                    <a:pt x="32" y="216"/>
                  </a:lnTo>
                  <a:lnTo>
                    <a:pt x="40" y="224"/>
                  </a:lnTo>
                  <a:lnTo>
                    <a:pt x="50" y="232"/>
                  </a:lnTo>
                  <a:lnTo>
                    <a:pt x="60" y="240"/>
                  </a:lnTo>
                  <a:lnTo>
                    <a:pt x="72" y="246"/>
                  </a:lnTo>
                  <a:lnTo>
                    <a:pt x="82" y="252"/>
                  </a:lnTo>
                  <a:lnTo>
                    <a:pt x="94" y="256"/>
                  </a:lnTo>
                  <a:lnTo>
                    <a:pt x="108" y="258"/>
                  </a:lnTo>
                  <a:lnTo>
                    <a:pt x="120" y="260"/>
                  </a:lnTo>
                  <a:lnTo>
                    <a:pt x="134" y="260"/>
                  </a:lnTo>
                  <a:lnTo>
                    <a:pt x="134" y="260"/>
                  </a:lnTo>
                  <a:lnTo>
                    <a:pt x="148" y="260"/>
                  </a:lnTo>
                  <a:lnTo>
                    <a:pt x="160" y="258"/>
                  </a:lnTo>
                  <a:lnTo>
                    <a:pt x="172" y="254"/>
                  </a:lnTo>
                  <a:lnTo>
                    <a:pt x="184" y="250"/>
                  </a:lnTo>
                  <a:lnTo>
                    <a:pt x="196" y="244"/>
                  </a:lnTo>
                  <a:lnTo>
                    <a:pt x="206" y="236"/>
                  </a:lnTo>
                  <a:lnTo>
                    <a:pt x="216" y="228"/>
                  </a:lnTo>
                  <a:lnTo>
                    <a:pt x="226" y="220"/>
                  </a:lnTo>
                  <a:lnTo>
                    <a:pt x="234" y="210"/>
                  </a:lnTo>
                  <a:lnTo>
                    <a:pt x="240" y="200"/>
                  </a:lnTo>
                  <a:lnTo>
                    <a:pt x="248" y="190"/>
                  </a:lnTo>
                  <a:lnTo>
                    <a:pt x="252" y="178"/>
                  </a:lnTo>
                  <a:lnTo>
                    <a:pt x="256" y="166"/>
                  </a:lnTo>
                  <a:lnTo>
                    <a:pt x="260" y="154"/>
                  </a:lnTo>
                  <a:lnTo>
                    <a:pt x="262" y="140"/>
                  </a:lnTo>
                  <a:lnTo>
                    <a:pt x="262" y="126"/>
                  </a:lnTo>
                  <a:lnTo>
                    <a:pt x="262" y="126"/>
                  </a:lnTo>
                  <a:lnTo>
                    <a:pt x="260" y="114"/>
                  </a:lnTo>
                  <a:lnTo>
                    <a:pt x="258" y="100"/>
                  </a:lnTo>
                  <a:lnTo>
                    <a:pt x="254" y="88"/>
                  </a:lnTo>
                  <a:lnTo>
                    <a:pt x="250" y="76"/>
                  </a:lnTo>
                  <a:lnTo>
                    <a:pt x="244" y="64"/>
                  </a:lnTo>
                  <a:lnTo>
                    <a:pt x="238" y="54"/>
                  </a:lnTo>
                  <a:lnTo>
                    <a:pt x="230" y="44"/>
                  </a:lnTo>
                  <a:lnTo>
                    <a:pt x="222" y="36"/>
                  </a:lnTo>
                  <a:lnTo>
                    <a:pt x="212" y="28"/>
                  </a:lnTo>
                  <a:lnTo>
                    <a:pt x="202" y="20"/>
                  </a:lnTo>
                  <a:lnTo>
                    <a:pt x="190" y="14"/>
                  </a:lnTo>
                  <a:lnTo>
                    <a:pt x="178" y="8"/>
                  </a:lnTo>
                  <a:lnTo>
                    <a:pt x="166" y="4"/>
                  </a:lnTo>
                  <a:lnTo>
                    <a:pt x="154" y="2"/>
                  </a:lnTo>
                  <a:lnTo>
                    <a:pt x="142" y="0"/>
                  </a:lnTo>
                  <a:lnTo>
                    <a:pt x="128" y="0"/>
                  </a:lnTo>
                  <a:lnTo>
                    <a:pt x="128" y="0"/>
                  </a:lnTo>
                  <a:lnTo>
                    <a:pt x="114" y="0"/>
                  </a:lnTo>
                  <a:lnTo>
                    <a:pt x="102" y="2"/>
                  </a:lnTo>
                  <a:lnTo>
                    <a:pt x="90" y="6"/>
                  </a:lnTo>
                  <a:lnTo>
                    <a:pt x="78" y="10"/>
                  </a:lnTo>
                  <a:lnTo>
                    <a:pt x="66" y="16"/>
                  </a:lnTo>
                  <a:lnTo>
                    <a:pt x="56" y="24"/>
                  </a:lnTo>
                  <a:lnTo>
                    <a:pt x="46" y="30"/>
                  </a:lnTo>
                  <a:lnTo>
                    <a:pt x="36" y="40"/>
                  </a:lnTo>
                  <a:lnTo>
                    <a:pt x="28" y="50"/>
                  </a:lnTo>
                  <a:lnTo>
                    <a:pt x="20" y="60"/>
                  </a:lnTo>
                  <a:lnTo>
                    <a:pt x="14" y="70"/>
                  </a:lnTo>
                  <a:lnTo>
                    <a:pt x="10" y="82"/>
                  </a:lnTo>
                  <a:lnTo>
                    <a:pt x="6" y="94"/>
                  </a:lnTo>
                  <a:lnTo>
                    <a:pt x="2" y="106"/>
                  </a:lnTo>
                  <a:lnTo>
                    <a:pt x="0" y="120"/>
                  </a:lnTo>
                  <a:lnTo>
                    <a:pt x="0"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smtClean="0"/>
                <a:t>5</a:t>
              </a:r>
              <a:endParaRPr lang="en-US" sz="2400" b="1" dirty="0"/>
            </a:p>
          </p:txBody>
        </p:sp>
      </p:grpSp>
      <p:grpSp>
        <p:nvGrpSpPr>
          <p:cNvPr id="92" name="Group 91"/>
          <p:cNvGrpSpPr/>
          <p:nvPr/>
        </p:nvGrpSpPr>
        <p:grpSpPr>
          <a:xfrm>
            <a:off x="3582753" y="3381376"/>
            <a:ext cx="1606550" cy="1865313"/>
            <a:chOff x="3190875" y="3381376"/>
            <a:chExt cx="1606550" cy="1865313"/>
          </a:xfrm>
        </p:grpSpPr>
        <p:sp>
          <p:nvSpPr>
            <p:cNvPr id="93" name="Freeform 36"/>
            <p:cNvSpPr>
              <a:spLocks/>
            </p:cNvSpPr>
            <p:nvPr/>
          </p:nvSpPr>
          <p:spPr bwMode="auto">
            <a:xfrm>
              <a:off x="4117975" y="4540251"/>
              <a:ext cx="679450" cy="706438"/>
            </a:xfrm>
            <a:custGeom>
              <a:avLst/>
              <a:gdLst>
                <a:gd name="T0" fmla="*/ 196 w 428"/>
                <a:gd name="T1" fmla="*/ 184 h 445"/>
                <a:gd name="T2" fmla="*/ 428 w 428"/>
                <a:gd name="T3" fmla="*/ 32 h 445"/>
                <a:gd name="T4" fmla="*/ 428 w 428"/>
                <a:gd name="T5" fmla="*/ 32 h 445"/>
                <a:gd name="T6" fmla="*/ 400 w 428"/>
                <a:gd name="T7" fmla="*/ 0 h 445"/>
                <a:gd name="T8" fmla="*/ 400 w 428"/>
                <a:gd name="T9" fmla="*/ 0 h 445"/>
                <a:gd name="T10" fmla="*/ 412 w 428"/>
                <a:gd name="T11" fmla="*/ 14 h 445"/>
                <a:gd name="T12" fmla="*/ 178 w 428"/>
                <a:gd name="T13" fmla="*/ 162 h 445"/>
                <a:gd name="T14" fmla="*/ 0 w 428"/>
                <a:gd name="T15" fmla="*/ 419 h 445"/>
                <a:gd name="T16" fmla="*/ 0 w 428"/>
                <a:gd name="T17" fmla="*/ 419 h 445"/>
                <a:gd name="T18" fmla="*/ 24 w 428"/>
                <a:gd name="T19" fmla="*/ 445 h 445"/>
                <a:gd name="T20" fmla="*/ 196 w 428"/>
                <a:gd name="T21" fmla="*/ 1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8" h="445">
                  <a:moveTo>
                    <a:pt x="196" y="184"/>
                  </a:moveTo>
                  <a:lnTo>
                    <a:pt x="428" y="32"/>
                  </a:lnTo>
                  <a:lnTo>
                    <a:pt x="428" y="32"/>
                  </a:lnTo>
                  <a:lnTo>
                    <a:pt x="400" y="0"/>
                  </a:lnTo>
                  <a:lnTo>
                    <a:pt x="400" y="0"/>
                  </a:lnTo>
                  <a:lnTo>
                    <a:pt x="412" y="14"/>
                  </a:lnTo>
                  <a:lnTo>
                    <a:pt x="178" y="162"/>
                  </a:lnTo>
                  <a:lnTo>
                    <a:pt x="0" y="419"/>
                  </a:lnTo>
                  <a:lnTo>
                    <a:pt x="0" y="419"/>
                  </a:lnTo>
                  <a:lnTo>
                    <a:pt x="24" y="445"/>
                  </a:lnTo>
                  <a:lnTo>
                    <a:pt x="196" y="184"/>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37"/>
            <p:cNvSpPr>
              <a:spLocks/>
            </p:cNvSpPr>
            <p:nvPr/>
          </p:nvSpPr>
          <p:spPr bwMode="auto">
            <a:xfrm>
              <a:off x="3432175" y="3381376"/>
              <a:ext cx="1339850" cy="1824038"/>
            </a:xfrm>
            <a:custGeom>
              <a:avLst/>
              <a:gdLst>
                <a:gd name="T0" fmla="*/ 844 w 844"/>
                <a:gd name="T1" fmla="*/ 744 h 1149"/>
                <a:gd name="T2" fmla="*/ 832 w 844"/>
                <a:gd name="T3" fmla="*/ 730 h 1149"/>
                <a:gd name="T4" fmla="*/ 824 w 844"/>
                <a:gd name="T5" fmla="*/ 722 h 1149"/>
                <a:gd name="T6" fmla="*/ 802 w 844"/>
                <a:gd name="T7" fmla="*/ 694 h 1149"/>
                <a:gd name="T8" fmla="*/ 796 w 844"/>
                <a:gd name="T9" fmla="*/ 684 h 1149"/>
                <a:gd name="T10" fmla="*/ 774 w 844"/>
                <a:gd name="T11" fmla="*/ 654 h 1149"/>
                <a:gd name="T12" fmla="*/ 768 w 844"/>
                <a:gd name="T13" fmla="*/ 646 h 1149"/>
                <a:gd name="T14" fmla="*/ 748 w 844"/>
                <a:gd name="T15" fmla="*/ 616 h 1149"/>
                <a:gd name="T16" fmla="*/ 742 w 844"/>
                <a:gd name="T17" fmla="*/ 606 h 1149"/>
                <a:gd name="T18" fmla="*/ 724 w 844"/>
                <a:gd name="T19" fmla="*/ 574 h 1149"/>
                <a:gd name="T20" fmla="*/ 718 w 844"/>
                <a:gd name="T21" fmla="*/ 564 h 1149"/>
                <a:gd name="T22" fmla="*/ 700 w 844"/>
                <a:gd name="T23" fmla="*/ 532 h 1149"/>
                <a:gd name="T24" fmla="*/ 696 w 844"/>
                <a:gd name="T25" fmla="*/ 522 h 1149"/>
                <a:gd name="T26" fmla="*/ 680 w 844"/>
                <a:gd name="T27" fmla="*/ 488 h 1149"/>
                <a:gd name="T28" fmla="*/ 676 w 844"/>
                <a:gd name="T29" fmla="*/ 480 h 1149"/>
                <a:gd name="T30" fmla="*/ 660 w 844"/>
                <a:gd name="T31" fmla="*/ 444 h 1149"/>
                <a:gd name="T32" fmla="*/ 656 w 844"/>
                <a:gd name="T33" fmla="*/ 436 h 1149"/>
                <a:gd name="T34" fmla="*/ 642 w 844"/>
                <a:gd name="T35" fmla="*/ 398 h 1149"/>
                <a:gd name="T36" fmla="*/ 640 w 844"/>
                <a:gd name="T37" fmla="*/ 390 h 1149"/>
                <a:gd name="T38" fmla="*/ 626 w 844"/>
                <a:gd name="T39" fmla="*/ 352 h 1149"/>
                <a:gd name="T40" fmla="*/ 624 w 844"/>
                <a:gd name="T41" fmla="*/ 346 h 1149"/>
                <a:gd name="T42" fmla="*/ 614 w 844"/>
                <a:gd name="T43" fmla="*/ 306 h 1149"/>
                <a:gd name="T44" fmla="*/ 612 w 844"/>
                <a:gd name="T45" fmla="*/ 298 h 1149"/>
                <a:gd name="T46" fmla="*/ 602 w 844"/>
                <a:gd name="T47" fmla="*/ 258 h 1149"/>
                <a:gd name="T48" fmla="*/ 600 w 844"/>
                <a:gd name="T49" fmla="*/ 250 h 1149"/>
                <a:gd name="T50" fmla="*/ 592 w 844"/>
                <a:gd name="T51" fmla="*/ 208 h 1149"/>
                <a:gd name="T52" fmla="*/ 592 w 844"/>
                <a:gd name="T53" fmla="*/ 202 h 1149"/>
                <a:gd name="T54" fmla="*/ 586 w 844"/>
                <a:gd name="T55" fmla="*/ 160 h 1149"/>
                <a:gd name="T56" fmla="*/ 586 w 844"/>
                <a:gd name="T57" fmla="*/ 152 h 1149"/>
                <a:gd name="T58" fmla="*/ 582 w 844"/>
                <a:gd name="T59" fmla="*/ 110 h 1149"/>
                <a:gd name="T60" fmla="*/ 580 w 844"/>
                <a:gd name="T61" fmla="*/ 102 h 1149"/>
                <a:gd name="T62" fmla="*/ 578 w 844"/>
                <a:gd name="T63" fmla="*/ 60 h 1149"/>
                <a:gd name="T64" fmla="*/ 308 w 844"/>
                <a:gd name="T65" fmla="*/ 0 h 1149"/>
                <a:gd name="T66" fmla="*/ 0 w 844"/>
                <a:gd name="T67" fmla="*/ 64 h 1149"/>
                <a:gd name="T68" fmla="*/ 10 w 844"/>
                <a:gd name="T69" fmla="*/ 218 h 1149"/>
                <a:gd name="T70" fmla="*/ 34 w 844"/>
                <a:gd name="T71" fmla="*/ 368 h 1149"/>
                <a:gd name="T72" fmla="*/ 72 w 844"/>
                <a:gd name="T73" fmla="*/ 514 h 1149"/>
                <a:gd name="T74" fmla="*/ 122 w 844"/>
                <a:gd name="T75" fmla="*/ 656 h 1149"/>
                <a:gd name="T76" fmla="*/ 182 w 844"/>
                <a:gd name="T77" fmla="*/ 790 h 1149"/>
                <a:gd name="T78" fmla="*/ 256 w 844"/>
                <a:gd name="T79" fmla="*/ 918 h 1149"/>
                <a:gd name="T80" fmla="*/ 338 w 844"/>
                <a:gd name="T81" fmla="*/ 1037 h 1149"/>
                <a:gd name="T82" fmla="*/ 432 w 844"/>
                <a:gd name="T83" fmla="*/ 1149 h 1149"/>
                <a:gd name="T84" fmla="*/ 844 w 844"/>
                <a:gd name="T85" fmla="*/ 744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4" h="1149">
                  <a:moveTo>
                    <a:pt x="844" y="744"/>
                  </a:moveTo>
                  <a:lnTo>
                    <a:pt x="844" y="744"/>
                  </a:lnTo>
                  <a:lnTo>
                    <a:pt x="832" y="730"/>
                  </a:lnTo>
                  <a:lnTo>
                    <a:pt x="832" y="730"/>
                  </a:lnTo>
                  <a:lnTo>
                    <a:pt x="824" y="722"/>
                  </a:lnTo>
                  <a:lnTo>
                    <a:pt x="824" y="722"/>
                  </a:lnTo>
                  <a:lnTo>
                    <a:pt x="802" y="694"/>
                  </a:lnTo>
                  <a:lnTo>
                    <a:pt x="802" y="694"/>
                  </a:lnTo>
                  <a:lnTo>
                    <a:pt x="796" y="684"/>
                  </a:lnTo>
                  <a:lnTo>
                    <a:pt x="796" y="684"/>
                  </a:lnTo>
                  <a:lnTo>
                    <a:pt x="774" y="654"/>
                  </a:lnTo>
                  <a:lnTo>
                    <a:pt x="774" y="654"/>
                  </a:lnTo>
                  <a:lnTo>
                    <a:pt x="768" y="646"/>
                  </a:lnTo>
                  <a:lnTo>
                    <a:pt x="768" y="646"/>
                  </a:lnTo>
                  <a:lnTo>
                    <a:pt x="748" y="616"/>
                  </a:lnTo>
                  <a:lnTo>
                    <a:pt x="748" y="616"/>
                  </a:lnTo>
                  <a:lnTo>
                    <a:pt x="742" y="606"/>
                  </a:lnTo>
                  <a:lnTo>
                    <a:pt x="742" y="606"/>
                  </a:lnTo>
                  <a:lnTo>
                    <a:pt x="724" y="574"/>
                  </a:lnTo>
                  <a:lnTo>
                    <a:pt x="724" y="574"/>
                  </a:lnTo>
                  <a:lnTo>
                    <a:pt x="718" y="564"/>
                  </a:lnTo>
                  <a:lnTo>
                    <a:pt x="718" y="564"/>
                  </a:lnTo>
                  <a:lnTo>
                    <a:pt x="700" y="532"/>
                  </a:lnTo>
                  <a:lnTo>
                    <a:pt x="700" y="532"/>
                  </a:lnTo>
                  <a:lnTo>
                    <a:pt x="696" y="522"/>
                  </a:lnTo>
                  <a:lnTo>
                    <a:pt x="696" y="522"/>
                  </a:lnTo>
                  <a:lnTo>
                    <a:pt x="680" y="488"/>
                  </a:lnTo>
                  <a:lnTo>
                    <a:pt x="680" y="488"/>
                  </a:lnTo>
                  <a:lnTo>
                    <a:pt x="676" y="480"/>
                  </a:lnTo>
                  <a:lnTo>
                    <a:pt x="676" y="480"/>
                  </a:lnTo>
                  <a:lnTo>
                    <a:pt x="660" y="444"/>
                  </a:lnTo>
                  <a:lnTo>
                    <a:pt x="660" y="444"/>
                  </a:lnTo>
                  <a:lnTo>
                    <a:pt x="656" y="436"/>
                  </a:lnTo>
                  <a:lnTo>
                    <a:pt x="656" y="436"/>
                  </a:lnTo>
                  <a:lnTo>
                    <a:pt x="642" y="398"/>
                  </a:lnTo>
                  <a:lnTo>
                    <a:pt x="642" y="398"/>
                  </a:lnTo>
                  <a:lnTo>
                    <a:pt x="640" y="390"/>
                  </a:lnTo>
                  <a:lnTo>
                    <a:pt x="640" y="390"/>
                  </a:lnTo>
                  <a:lnTo>
                    <a:pt x="626" y="352"/>
                  </a:lnTo>
                  <a:lnTo>
                    <a:pt x="626" y="352"/>
                  </a:lnTo>
                  <a:lnTo>
                    <a:pt x="624" y="346"/>
                  </a:lnTo>
                  <a:lnTo>
                    <a:pt x="624" y="346"/>
                  </a:lnTo>
                  <a:lnTo>
                    <a:pt x="614" y="306"/>
                  </a:lnTo>
                  <a:lnTo>
                    <a:pt x="614" y="306"/>
                  </a:lnTo>
                  <a:lnTo>
                    <a:pt x="612" y="298"/>
                  </a:lnTo>
                  <a:lnTo>
                    <a:pt x="612" y="298"/>
                  </a:lnTo>
                  <a:lnTo>
                    <a:pt x="602" y="258"/>
                  </a:lnTo>
                  <a:lnTo>
                    <a:pt x="602" y="258"/>
                  </a:lnTo>
                  <a:lnTo>
                    <a:pt x="600" y="250"/>
                  </a:lnTo>
                  <a:lnTo>
                    <a:pt x="600" y="250"/>
                  </a:lnTo>
                  <a:lnTo>
                    <a:pt x="592" y="208"/>
                  </a:lnTo>
                  <a:lnTo>
                    <a:pt x="592" y="208"/>
                  </a:lnTo>
                  <a:lnTo>
                    <a:pt x="592" y="202"/>
                  </a:lnTo>
                  <a:lnTo>
                    <a:pt x="592" y="202"/>
                  </a:lnTo>
                  <a:lnTo>
                    <a:pt x="586" y="160"/>
                  </a:lnTo>
                  <a:lnTo>
                    <a:pt x="586" y="160"/>
                  </a:lnTo>
                  <a:lnTo>
                    <a:pt x="586" y="152"/>
                  </a:lnTo>
                  <a:lnTo>
                    <a:pt x="586" y="152"/>
                  </a:lnTo>
                  <a:lnTo>
                    <a:pt x="582" y="110"/>
                  </a:lnTo>
                  <a:lnTo>
                    <a:pt x="582" y="110"/>
                  </a:lnTo>
                  <a:lnTo>
                    <a:pt x="580" y="102"/>
                  </a:lnTo>
                  <a:lnTo>
                    <a:pt x="580" y="102"/>
                  </a:lnTo>
                  <a:lnTo>
                    <a:pt x="578" y="60"/>
                  </a:lnTo>
                  <a:lnTo>
                    <a:pt x="578" y="60"/>
                  </a:lnTo>
                  <a:lnTo>
                    <a:pt x="578" y="56"/>
                  </a:lnTo>
                  <a:lnTo>
                    <a:pt x="308" y="0"/>
                  </a:lnTo>
                  <a:lnTo>
                    <a:pt x="0" y="64"/>
                  </a:lnTo>
                  <a:lnTo>
                    <a:pt x="0" y="64"/>
                  </a:lnTo>
                  <a:lnTo>
                    <a:pt x="4" y="142"/>
                  </a:lnTo>
                  <a:lnTo>
                    <a:pt x="10" y="218"/>
                  </a:lnTo>
                  <a:lnTo>
                    <a:pt x="20" y="294"/>
                  </a:lnTo>
                  <a:lnTo>
                    <a:pt x="34" y="368"/>
                  </a:lnTo>
                  <a:lnTo>
                    <a:pt x="52" y="442"/>
                  </a:lnTo>
                  <a:lnTo>
                    <a:pt x="72" y="514"/>
                  </a:lnTo>
                  <a:lnTo>
                    <a:pt x="94" y="586"/>
                  </a:lnTo>
                  <a:lnTo>
                    <a:pt x="122" y="656"/>
                  </a:lnTo>
                  <a:lnTo>
                    <a:pt x="150" y="724"/>
                  </a:lnTo>
                  <a:lnTo>
                    <a:pt x="182" y="790"/>
                  </a:lnTo>
                  <a:lnTo>
                    <a:pt x="218" y="854"/>
                  </a:lnTo>
                  <a:lnTo>
                    <a:pt x="256" y="918"/>
                  </a:lnTo>
                  <a:lnTo>
                    <a:pt x="296" y="977"/>
                  </a:lnTo>
                  <a:lnTo>
                    <a:pt x="338" y="1037"/>
                  </a:lnTo>
                  <a:lnTo>
                    <a:pt x="384" y="1095"/>
                  </a:lnTo>
                  <a:lnTo>
                    <a:pt x="432" y="1149"/>
                  </a:lnTo>
                  <a:lnTo>
                    <a:pt x="610" y="892"/>
                  </a:lnTo>
                  <a:lnTo>
                    <a:pt x="844" y="74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38"/>
            <p:cNvSpPr>
              <a:spLocks/>
            </p:cNvSpPr>
            <p:nvPr/>
          </p:nvSpPr>
          <p:spPr bwMode="auto">
            <a:xfrm>
              <a:off x="3190875" y="3600451"/>
              <a:ext cx="568325" cy="568325"/>
            </a:xfrm>
            <a:custGeom>
              <a:avLst/>
              <a:gdLst>
                <a:gd name="T0" fmla="*/ 50 w 358"/>
                <a:gd name="T1" fmla="*/ 54 h 358"/>
                <a:gd name="T2" fmla="*/ 26 w 358"/>
                <a:gd name="T3" fmla="*/ 84 h 358"/>
                <a:gd name="T4" fmla="*/ 10 w 358"/>
                <a:gd name="T5" fmla="*/ 114 h 358"/>
                <a:gd name="T6" fmla="*/ 2 w 358"/>
                <a:gd name="T7" fmla="*/ 148 h 358"/>
                <a:gd name="T8" fmla="*/ 0 w 358"/>
                <a:gd name="T9" fmla="*/ 182 h 358"/>
                <a:gd name="T10" fmla="*/ 4 w 358"/>
                <a:gd name="T11" fmla="*/ 216 h 358"/>
                <a:gd name="T12" fmla="*/ 14 w 358"/>
                <a:gd name="T13" fmla="*/ 250 h 358"/>
                <a:gd name="T14" fmla="*/ 32 w 358"/>
                <a:gd name="T15" fmla="*/ 280 h 358"/>
                <a:gd name="T16" fmla="*/ 54 w 358"/>
                <a:gd name="T17" fmla="*/ 308 h 358"/>
                <a:gd name="T18" fmla="*/ 68 w 358"/>
                <a:gd name="T19" fmla="*/ 320 h 358"/>
                <a:gd name="T20" fmla="*/ 98 w 358"/>
                <a:gd name="T21" fmla="*/ 340 h 358"/>
                <a:gd name="T22" fmla="*/ 132 w 358"/>
                <a:gd name="T23" fmla="*/ 352 h 358"/>
                <a:gd name="T24" fmla="*/ 166 w 358"/>
                <a:gd name="T25" fmla="*/ 358 h 358"/>
                <a:gd name="T26" fmla="*/ 200 w 358"/>
                <a:gd name="T27" fmla="*/ 356 h 358"/>
                <a:gd name="T28" fmla="*/ 234 w 358"/>
                <a:gd name="T29" fmla="*/ 350 h 358"/>
                <a:gd name="T30" fmla="*/ 266 w 358"/>
                <a:gd name="T31" fmla="*/ 336 h 358"/>
                <a:gd name="T32" fmla="*/ 294 w 358"/>
                <a:gd name="T33" fmla="*/ 314 h 358"/>
                <a:gd name="T34" fmla="*/ 308 w 358"/>
                <a:gd name="T35" fmla="*/ 302 h 358"/>
                <a:gd name="T36" fmla="*/ 330 w 358"/>
                <a:gd name="T37" fmla="*/ 274 h 358"/>
                <a:gd name="T38" fmla="*/ 346 w 358"/>
                <a:gd name="T39" fmla="*/ 242 h 358"/>
                <a:gd name="T40" fmla="*/ 356 w 358"/>
                <a:gd name="T41" fmla="*/ 208 h 358"/>
                <a:gd name="T42" fmla="*/ 358 w 358"/>
                <a:gd name="T43" fmla="*/ 174 h 358"/>
                <a:gd name="T44" fmla="*/ 354 w 358"/>
                <a:gd name="T45" fmla="*/ 140 h 358"/>
                <a:gd name="T46" fmla="*/ 344 w 358"/>
                <a:gd name="T47" fmla="*/ 108 h 358"/>
                <a:gd name="T48" fmla="*/ 326 w 358"/>
                <a:gd name="T49" fmla="*/ 76 h 358"/>
                <a:gd name="T50" fmla="*/ 302 w 358"/>
                <a:gd name="T51" fmla="*/ 48 h 358"/>
                <a:gd name="T52" fmla="*/ 288 w 358"/>
                <a:gd name="T53" fmla="*/ 36 h 358"/>
                <a:gd name="T54" fmla="*/ 258 w 358"/>
                <a:gd name="T55" fmla="*/ 18 h 358"/>
                <a:gd name="T56" fmla="*/ 226 w 358"/>
                <a:gd name="T57" fmla="*/ 6 h 358"/>
                <a:gd name="T58" fmla="*/ 192 w 358"/>
                <a:gd name="T59" fmla="*/ 0 h 358"/>
                <a:gd name="T60" fmla="*/ 158 w 358"/>
                <a:gd name="T61" fmla="*/ 0 h 358"/>
                <a:gd name="T62" fmla="*/ 124 w 358"/>
                <a:gd name="T63" fmla="*/ 8 h 358"/>
                <a:gd name="T64" fmla="*/ 92 w 358"/>
                <a:gd name="T65" fmla="*/ 22 h 358"/>
                <a:gd name="T66" fmla="*/ 62 w 358"/>
                <a:gd name="T67" fmla="*/ 4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8">
                  <a:moveTo>
                    <a:pt x="50" y="54"/>
                  </a:moveTo>
                  <a:lnTo>
                    <a:pt x="50" y="54"/>
                  </a:lnTo>
                  <a:lnTo>
                    <a:pt x="38" y="68"/>
                  </a:lnTo>
                  <a:lnTo>
                    <a:pt x="26" y="84"/>
                  </a:lnTo>
                  <a:lnTo>
                    <a:pt x="18" y="98"/>
                  </a:lnTo>
                  <a:lnTo>
                    <a:pt x="10" y="114"/>
                  </a:lnTo>
                  <a:lnTo>
                    <a:pt x="6" y="132"/>
                  </a:lnTo>
                  <a:lnTo>
                    <a:pt x="2" y="148"/>
                  </a:lnTo>
                  <a:lnTo>
                    <a:pt x="0" y="166"/>
                  </a:lnTo>
                  <a:lnTo>
                    <a:pt x="0" y="182"/>
                  </a:lnTo>
                  <a:lnTo>
                    <a:pt x="0" y="200"/>
                  </a:lnTo>
                  <a:lnTo>
                    <a:pt x="4" y="216"/>
                  </a:lnTo>
                  <a:lnTo>
                    <a:pt x="8" y="234"/>
                  </a:lnTo>
                  <a:lnTo>
                    <a:pt x="14" y="250"/>
                  </a:lnTo>
                  <a:lnTo>
                    <a:pt x="22" y="266"/>
                  </a:lnTo>
                  <a:lnTo>
                    <a:pt x="32" y="280"/>
                  </a:lnTo>
                  <a:lnTo>
                    <a:pt x="42" y="294"/>
                  </a:lnTo>
                  <a:lnTo>
                    <a:pt x="54" y="308"/>
                  </a:lnTo>
                  <a:lnTo>
                    <a:pt x="54" y="308"/>
                  </a:lnTo>
                  <a:lnTo>
                    <a:pt x="68" y="320"/>
                  </a:lnTo>
                  <a:lnTo>
                    <a:pt x="84" y="330"/>
                  </a:lnTo>
                  <a:lnTo>
                    <a:pt x="98" y="340"/>
                  </a:lnTo>
                  <a:lnTo>
                    <a:pt x="114" y="346"/>
                  </a:lnTo>
                  <a:lnTo>
                    <a:pt x="132" y="352"/>
                  </a:lnTo>
                  <a:lnTo>
                    <a:pt x="148" y="356"/>
                  </a:lnTo>
                  <a:lnTo>
                    <a:pt x="166" y="358"/>
                  </a:lnTo>
                  <a:lnTo>
                    <a:pt x="182" y="358"/>
                  </a:lnTo>
                  <a:lnTo>
                    <a:pt x="200" y="356"/>
                  </a:lnTo>
                  <a:lnTo>
                    <a:pt x="216" y="354"/>
                  </a:lnTo>
                  <a:lnTo>
                    <a:pt x="234" y="350"/>
                  </a:lnTo>
                  <a:lnTo>
                    <a:pt x="250" y="344"/>
                  </a:lnTo>
                  <a:lnTo>
                    <a:pt x="266" y="336"/>
                  </a:lnTo>
                  <a:lnTo>
                    <a:pt x="280" y="326"/>
                  </a:lnTo>
                  <a:lnTo>
                    <a:pt x="294" y="314"/>
                  </a:lnTo>
                  <a:lnTo>
                    <a:pt x="308" y="302"/>
                  </a:lnTo>
                  <a:lnTo>
                    <a:pt x="308" y="302"/>
                  </a:lnTo>
                  <a:lnTo>
                    <a:pt x="320" y="288"/>
                  </a:lnTo>
                  <a:lnTo>
                    <a:pt x="330" y="274"/>
                  </a:lnTo>
                  <a:lnTo>
                    <a:pt x="340" y="258"/>
                  </a:lnTo>
                  <a:lnTo>
                    <a:pt x="346" y="242"/>
                  </a:lnTo>
                  <a:lnTo>
                    <a:pt x="352" y="226"/>
                  </a:lnTo>
                  <a:lnTo>
                    <a:pt x="356" y="208"/>
                  </a:lnTo>
                  <a:lnTo>
                    <a:pt x="358" y="192"/>
                  </a:lnTo>
                  <a:lnTo>
                    <a:pt x="358" y="174"/>
                  </a:lnTo>
                  <a:lnTo>
                    <a:pt x="356" y="158"/>
                  </a:lnTo>
                  <a:lnTo>
                    <a:pt x="354" y="140"/>
                  </a:lnTo>
                  <a:lnTo>
                    <a:pt x="350" y="124"/>
                  </a:lnTo>
                  <a:lnTo>
                    <a:pt x="344" y="108"/>
                  </a:lnTo>
                  <a:lnTo>
                    <a:pt x="336" y="92"/>
                  </a:lnTo>
                  <a:lnTo>
                    <a:pt x="326" y="76"/>
                  </a:lnTo>
                  <a:lnTo>
                    <a:pt x="316" y="62"/>
                  </a:lnTo>
                  <a:lnTo>
                    <a:pt x="302" y="48"/>
                  </a:lnTo>
                  <a:lnTo>
                    <a:pt x="302" y="48"/>
                  </a:lnTo>
                  <a:lnTo>
                    <a:pt x="288" y="36"/>
                  </a:lnTo>
                  <a:lnTo>
                    <a:pt x="274" y="26"/>
                  </a:lnTo>
                  <a:lnTo>
                    <a:pt x="258" y="18"/>
                  </a:lnTo>
                  <a:lnTo>
                    <a:pt x="242" y="10"/>
                  </a:lnTo>
                  <a:lnTo>
                    <a:pt x="226" y="6"/>
                  </a:lnTo>
                  <a:lnTo>
                    <a:pt x="208" y="2"/>
                  </a:lnTo>
                  <a:lnTo>
                    <a:pt x="192" y="0"/>
                  </a:lnTo>
                  <a:lnTo>
                    <a:pt x="174" y="0"/>
                  </a:lnTo>
                  <a:lnTo>
                    <a:pt x="158" y="0"/>
                  </a:lnTo>
                  <a:lnTo>
                    <a:pt x="140" y="4"/>
                  </a:lnTo>
                  <a:lnTo>
                    <a:pt x="124" y="8"/>
                  </a:lnTo>
                  <a:lnTo>
                    <a:pt x="108" y="14"/>
                  </a:lnTo>
                  <a:lnTo>
                    <a:pt x="92" y="22"/>
                  </a:lnTo>
                  <a:lnTo>
                    <a:pt x="76" y="32"/>
                  </a:lnTo>
                  <a:lnTo>
                    <a:pt x="62" y="42"/>
                  </a:lnTo>
                  <a:lnTo>
                    <a:pt x="5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40"/>
            <p:cNvSpPr>
              <a:spLocks/>
            </p:cNvSpPr>
            <p:nvPr/>
          </p:nvSpPr>
          <p:spPr bwMode="auto">
            <a:xfrm>
              <a:off x="3270250" y="3679826"/>
              <a:ext cx="409575" cy="409575"/>
            </a:xfrm>
            <a:custGeom>
              <a:avLst/>
              <a:gdLst>
                <a:gd name="T0" fmla="*/ 36 w 258"/>
                <a:gd name="T1" fmla="*/ 40 h 258"/>
                <a:gd name="T2" fmla="*/ 36 w 258"/>
                <a:gd name="T3" fmla="*/ 40 h 258"/>
                <a:gd name="T4" fmla="*/ 26 w 258"/>
                <a:gd name="T5" fmla="*/ 50 h 258"/>
                <a:gd name="T6" fmla="*/ 18 w 258"/>
                <a:gd name="T7" fmla="*/ 60 h 258"/>
                <a:gd name="T8" fmla="*/ 12 w 258"/>
                <a:gd name="T9" fmla="*/ 70 h 258"/>
                <a:gd name="T10" fmla="*/ 8 w 258"/>
                <a:gd name="T11" fmla="*/ 82 h 258"/>
                <a:gd name="T12" fmla="*/ 4 w 258"/>
                <a:gd name="T13" fmla="*/ 94 h 258"/>
                <a:gd name="T14" fmla="*/ 2 w 258"/>
                <a:gd name="T15" fmla="*/ 106 h 258"/>
                <a:gd name="T16" fmla="*/ 0 w 258"/>
                <a:gd name="T17" fmla="*/ 132 h 258"/>
                <a:gd name="T18" fmla="*/ 2 w 258"/>
                <a:gd name="T19" fmla="*/ 156 h 258"/>
                <a:gd name="T20" fmla="*/ 6 w 258"/>
                <a:gd name="T21" fmla="*/ 168 h 258"/>
                <a:gd name="T22" fmla="*/ 10 w 258"/>
                <a:gd name="T23" fmla="*/ 180 h 258"/>
                <a:gd name="T24" fmla="*/ 16 w 258"/>
                <a:gd name="T25" fmla="*/ 192 h 258"/>
                <a:gd name="T26" fmla="*/ 22 w 258"/>
                <a:gd name="T27" fmla="*/ 202 h 258"/>
                <a:gd name="T28" fmla="*/ 30 w 258"/>
                <a:gd name="T29" fmla="*/ 212 h 258"/>
                <a:gd name="T30" fmla="*/ 40 w 258"/>
                <a:gd name="T31" fmla="*/ 222 h 258"/>
                <a:gd name="T32" fmla="*/ 40 w 258"/>
                <a:gd name="T33" fmla="*/ 222 h 258"/>
                <a:gd name="T34" fmla="*/ 50 w 258"/>
                <a:gd name="T35" fmla="*/ 230 h 258"/>
                <a:gd name="T36" fmla="*/ 60 w 258"/>
                <a:gd name="T37" fmla="*/ 238 h 258"/>
                <a:gd name="T38" fmla="*/ 72 w 258"/>
                <a:gd name="T39" fmla="*/ 244 h 258"/>
                <a:gd name="T40" fmla="*/ 82 w 258"/>
                <a:gd name="T41" fmla="*/ 250 h 258"/>
                <a:gd name="T42" fmla="*/ 94 w 258"/>
                <a:gd name="T43" fmla="*/ 254 h 258"/>
                <a:gd name="T44" fmla="*/ 106 w 258"/>
                <a:gd name="T45" fmla="*/ 256 h 258"/>
                <a:gd name="T46" fmla="*/ 132 w 258"/>
                <a:gd name="T47" fmla="*/ 258 h 258"/>
                <a:gd name="T48" fmla="*/ 156 w 258"/>
                <a:gd name="T49" fmla="*/ 254 h 258"/>
                <a:gd name="T50" fmla="*/ 168 w 258"/>
                <a:gd name="T51" fmla="*/ 252 h 258"/>
                <a:gd name="T52" fmla="*/ 180 w 258"/>
                <a:gd name="T53" fmla="*/ 248 h 258"/>
                <a:gd name="T54" fmla="*/ 192 w 258"/>
                <a:gd name="T55" fmla="*/ 242 h 258"/>
                <a:gd name="T56" fmla="*/ 202 w 258"/>
                <a:gd name="T57" fmla="*/ 234 h 258"/>
                <a:gd name="T58" fmla="*/ 212 w 258"/>
                <a:gd name="T59" fmla="*/ 226 h 258"/>
                <a:gd name="T60" fmla="*/ 222 w 258"/>
                <a:gd name="T61" fmla="*/ 218 h 258"/>
                <a:gd name="T62" fmla="*/ 222 w 258"/>
                <a:gd name="T63" fmla="*/ 218 h 258"/>
                <a:gd name="T64" fmla="*/ 230 w 258"/>
                <a:gd name="T65" fmla="*/ 208 h 258"/>
                <a:gd name="T66" fmla="*/ 238 w 258"/>
                <a:gd name="T67" fmla="*/ 198 h 258"/>
                <a:gd name="T68" fmla="*/ 244 w 258"/>
                <a:gd name="T69" fmla="*/ 186 h 258"/>
                <a:gd name="T70" fmla="*/ 250 w 258"/>
                <a:gd name="T71" fmla="*/ 174 h 258"/>
                <a:gd name="T72" fmla="*/ 254 w 258"/>
                <a:gd name="T73" fmla="*/ 162 h 258"/>
                <a:gd name="T74" fmla="*/ 256 w 258"/>
                <a:gd name="T75" fmla="*/ 150 h 258"/>
                <a:gd name="T76" fmla="*/ 258 w 258"/>
                <a:gd name="T77" fmla="*/ 126 h 258"/>
                <a:gd name="T78" fmla="*/ 256 w 258"/>
                <a:gd name="T79" fmla="*/ 100 h 258"/>
                <a:gd name="T80" fmla="*/ 252 w 258"/>
                <a:gd name="T81" fmla="*/ 88 h 258"/>
                <a:gd name="T82" fmla="*/ 248 w 258"/>
                <a:gd name="T83" fmla="*/ 78 h 258"/>
                <a:gd name="T84" fmla="*/ 242 w 258"/>
                <a:gd name="T85" fmla="*/ 66 h 258"/>
                <a:gd name="T86" fmla="*/ 236 w 258"/>
                <a:gd name="T87" fmla="*/ 54 h 258"/>
                <a:gd name="T88" fmla="*/ 228 w 258"/>
                <a:gd name="T89" fmla="*/ 44 h 258"/>
                <a:gd name="T90" fmla="*/ 218 w 258"/>
                <a:gd name="T91" fmla="*/ 34 h 258"/>
                <a:gd name="T92" fmla="*/ 218 w 258"/>
                <a:gd name="T93" fmla="*/ 34 h 258"/>
                <a:gd name="T94" fmla="*/ 208 w 258"/>
                <a:gd name="T95" fmla="*/ 26 h 258"/>
                <a:gd name="T96" fmla="*/ 198 w 258"/>
                <a:gd name="T97" fmla="*/ 18 h 258"/>
                <a:gd name="T98" fmla="*/ 186 w 258"/>
                <a:gd name="T99" fmla="*/ 12 h 258"/>
                <a:gd name="T100" fmla="*/ 174 w 258"/>
                <a:gd name="T101" fmla="*/ 8 h 258"/>
                <a:gd name="T102" fmla="*/ 162 w 258"/>
                <a:gd name="T103" fmla="*/ 4 h 258"/>
                <a:gd name="T104" fmla="*/ 150 w 258"/>
                <a:gd name="T105" fmla="*/ 0 h 258"/>
                <a:gd name="T106" fmla="*/ 126 w 258"/>
                <a:gd name="T107" fmla="*/ 0 h 258"/>
                <a:gd name="T108" fmla="*/ 102 w 258"/>
                <a:gd name="T109" fmla="*/ 2 h 258"/>
                <a:gd name="T110" fmla="*/ 88 w 258"/>
                <a:gd name="T111" fmla="*/ 6 h 258"/>
                <a:gd name="T112" fmla="*/ 78 w 258"/>
                <a:gd name="T113" fmla="*/ 10 h 258"/>
                <a:gd name="T114" fmla="*/ 66 w 258"/>
                <a:gd name="T115" fmla="*/ 16 h 258"/>
                <a:gd name="T116" fmla="*/ 54 w 258"/>
                <a:gd name="T117" fmla="*/ 22 h 258"/>
                <a:gd name="T118" fmla="*/ 44 w 258"/>
                <a:gd name="T119" fmla="*/ 30 h 258"/>
                <a:gd name="T120" fmla="*/ 36 w 258"/>
                <a:gd name="T121" fmla="*/ 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258">
                  <a:moveTo>
                    <a:pt x="36" y="40"/>
                  </a:moveTo>
                  <a:lnTo>
                    <a:pt x="36" y="40"/>
                  </a:lnTo>
                  <a:lnTo>
                    <a:pt x="26" y="50"/>
                  </a:lnTo>
                  <a:lnTo>
                    <a:pt x="18" y="60"/>
                  </a:lnTo>
                  <a:lnTo>
                    <a:pt x="12" y="70"/>
                  </a:lnTo>
                  <a:lnTo>
                    <a:pt x="8" y="82"/>
                  </a:lnTo>
                  <a:lnTo>
                    <a:pt x="4" y="94"/>
                  </a:lnTo>
                  <a:lnTo>
                    <a:pt x="2" y="106"/>
                  </a:lnTo>
                  <a:lnTo>
                    <a:pt x="0" y="132"/>
                  </a:lnTo>
                  <a:lnTo>
                    <a:pt x="2" y="156"/>
                  </a:lnTo>
                  <a:lnTo>
                    <a:pt x="6" y="168"/>
                  </a:lnTo>
                  <a:lnTo>
                    <a:pt x="10" y="180"/>
                  </a:lnTo>
                  <a:lnTo>
                    <a:pt x="16" y="192"/>
                  </a:lnTo>
                  <a:lnTo>
                    <a:pt x="22" y="202"/>
                  </a:lnTo>
                  <a:lnTo>
                    <a:pt x="30" y="212"/>
                  </a:lnTo>
                  <a:lnTo>
                    <a:pt x="40" y="222"/>
                  </a:lnTo>
                  <a:lnTo>
                    <a:pt x="40" y="222"/>
                  </a:lnTo>
                  <a:lnTo>
                    <a:pt x="50" y="230"/>
                  </a:lnTo>
                  <a:lnTo>
                    <a:pt x="60" y="238"/>
                  </a:lnTo>
                  <a:lnTo>
                    <a:pt x="72" y="244"/>
                  </a:lnTo>
                  <a:lnTo>
                    <a:pt x="82" y="250"/>
                  </a:lnTo>
                  <a:lnTo>
                    <a:pt x="94" y="254"/>
                  </a:lnTo>
                  <a:lnTo>
                    <a:pt x="106" y="256"/>
                  </a:lnTo>
                  <a:lnTo>
                    <a:pt x="132" y="258"/>
                  </a:lnTo>
                  <a:lnTo>
                    <a:pt x="156" y="254"/>
                  </a:lnTo>
                  <a:lnTo>
                    <a:pt x="168" y="252"/>
                  </a:lnTo>
                  <a:lnTo>
                    <a:pt x="180" y="248"/>
                  </a:lnTo>
                  <a:lnTo>
                    <a:pt x="192" y="242"/>
                  </a:lnTo>
                  <a:lnTo>
                    <a:pt x="202" y="234"/>
                  </a:lnTo>
                  <a:lnTo>
                    <a:pt x="212" y="226"/>
                  </a:lnTo>
                  <a:lnTo>
                    <a:pt x="222" y="218"/>
                  </a:lnTo>
                  <a:lnTo>
                    <a:pt x="222" y="218"/>
                  </a:lnTo>
                  <a:lnTo>
                    <a:pt x="230" y="208"/>
                  </a:lnTo>
                  <a:lnTo>
                    <a:pt x="238" y="198"/>
                  </a:lnTo>
                  <a:lnTo>
                    <a:pt x="244" y="186"/>
                  </a:lnTo>
                  <a:lnTo>
                    <a:pt x="250" y="174"/>
                  </a:lnTo>
                  <a:lnTo>
                    <a:pt x="254" y="162"/>
                  </a:lnTo>
                  <a:lnTo>
                    <a:pt x="256" y="150"/>
                  </a:lnTo>
                  <a:lnTo>
                    <a:pt x="258" y="126"/>
                  </a:lnTo>
                  <a:lnTo>
                    <a:pt x="256" y="100"/>
                  </a:lnTo>
                  <a:lnTo>
                    <a:pt x="252" y="88"/>
                  </a:lnTo>
                  <a:lnTo>
                    <a:pt x="248" y="78"/>
                  </a:lnTo>
                  <a:lnTo>
                    <a:pt x="242" y="66"/>
                  </a:lnTo>
                  <a:lnTo>
                    <a:pt x="236" y="54"/>
                  </a:lnTo>
                  <a:lnTo>
                    <a:pt x="228" y="44"/>
                  </a:lnTo>
                  <a:lnTo>
                    <a:pt x="218" y="34"/>
                  </a:lnTo>
                  <a:lnTo>
                    <a:pt x="218" y="34"/>
                  </a:lnTo>
                  <a:lnTo>
                    <a:pt x="208" y="26"/>
                  </a:lnTo>
                  <a:lnTo>
                    <a:pt x="198" y="18"/>
                  </a:lnTo>
                  <a:lnTo>
                    <a:pt x="186" y="12"/>
                  </a:lnTo>
                  <a:lnTo>
                    <a:pt x="174" y="8"/>
                  </a:lnTo>
                  <a:lnTo>
                    <a:pt x="162" y="4"/>
                  </a:lnTo>
                  <a:lnTo>
                    <a:pt x="150" y="0"/>
                  </a:lnTo>
                  <a:lnTo>
                    <a:pt x="126" y="0"/>
                  </a:lnTo>
                  <a:lnTo>
                    <a:pt x="102" y="2"/>
                  </a:lnTo>
                  <a:lnTo>
                    <a:pt x="88" y="6"/>
                  </a:lnTo>
                  <a:lnTo>
                    <a:pt x="78" y="10"/>
                  </a:lnTo>
                  <a:lnTo>
                    <a:pt x="66" y="16"/>
                  </a:lnTo>
                  <a:lnTo>
                    <a:pt x="54" y="22"/>
                  </a:lnTo>
                  <a:lnTo>
                    <a:pt x="44" y="30"/>
                  </a:lnTo>
                  <a:lnTo>
                    <a:pt x="3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smtClean="0"/>
                <a:t>6</a:t>
              </a:r>
              <a:endParaRPr lang="en-US" sz="2400" b="1" dirty="0"/>
            </a:p>
          </p:txBody>
        </p:sp>
      </p:grpSp>
      <p:grpSp>
        <p:nvGrpSpPr>
          <p:cNvPr id="97" name="Group 96"/>
          <p:cNvGrpSpPr/>
          <p:nvPr/>
        </p:nvGrpSpPr>
        <p:grpSpPr>
          <a:xfrm>
            <a:off x="3824053" y="1585913"/>
            <a:ext cx="1397000" cy="1760538"/>
            <a:chOff x="3432175" y="1585913"/>
            <a:chExt cx="1397000" cy="1760538"/>
          </a:xfrm>
        </p:grpSpPr>
        <p:sp>
          <p:nvSpPr>
            <p:cNvPr id="98" name="Freeform 42"/>
            <p:cNvSpPr>
              <a:spLocks/>
            </p:cNvSpPr>
            <p:nvPr/>
          </p:nvSpPr>
          <p:spPr bwMode="auto">
            <a:xfrm>
              <a:off x="3432175" y="3197226"/>
              <a:ext cx="923925" cy="149225"/>
            </a:xfrm>
            <a:custGeom>
              <a:avLst/>
              <a:gdLst>
                <a:gd name="T0" fmla="*/ 308 w 582"/>
                <a:gd name="T1" fmla="*/ 30 h 94"/>
                <a:gd name="T2" fmla="*/ 580 w 582"/>
                <a:gd name="T3" fmla="*/ 86 h 94"/>
                <a:gd name="T4" fmla="*/ 580 w 582"/>
                <a:gd name="T5" fmla="*/ 86 h 94"/>
                <a:gd name="T6" fmla="*/ 582 w 582"/>
                <a:gd name="T7" fmla="*/ 42 h 94"/>
                <a:gd name="T8" fmla="*/ 582 w 582"/>
                <a:gd name="T9" fmla="*/ 42 h 94"/>
                <a:gd name="T10" fmla="*/ 580 w 582"/>
                <a:gd name="T11" fmla="*/ 64 h 94"/>
                <a:gd name="T12" fmla="*/ 310 w 582"/>
                <a:gd name="T13" fmla="*/ 0 h 94"/>
                <a:gd name="T14" fmla="*/ 2 w 582"/>
                <a:gd name="T15" fmla="*/ 58 h 94"/>
                <a:gd name="T16" fmla="*/ 2 w 582"/>
                <a:gd name="T17" fmla="*/ 58 h 94"/>
                <a:gd name="T18" fmla="*/ 0 w 582"/>
                <a:gd name="T19" fmla="*/ 94 h 94"/>
                <a:gd name="T20" fmla="*/ 308 w 582"/>
                <a:gd name="T21" fmla="*/ 3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2" h="94">
                  <a:moveTo>
                    <a:pt x="308" y="30"/>
                  </a:moveTo>
                  <a:lnTo>
                    <a:pt x="580" y="86"/>
                  </a:lnTo>
                  <a:lnTo>
                    <a:pt x="580" y="86"/>
                  </a:lnTo>
                  <a:lnTo>
                    <a:pt x="582" y="42"/>
                  </a:lnTo>
                  <a:lnTo>
                    <a:pt x="582" y="42"/>
                  </a:lnTo>
                  <a:lnTo>
                    <a:pt x="580" y="64"/>
                  </a:lnTo>
                  <a:lnTo>
                    <a:pt x="310" y="0"/>
                  </a:lnTo>
                  <a:lnTo>
                    <a:pt x="2" y="58"/>
                  </a:lnTo>
                  <a:lnTo>
                    <a:pt x="2" y="58"/>
                  </a:lnTo>
                  <a:lnTo>
                    <a:pt x="0" y="94"/>
                  </a:lnTo>
                  <a:lnTo>
                    <a:pt x="308" y="30"/>
                  </a:ln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43"/>
            <p:cNvSpPr>
              <a:spLocks/>
            </p:cNvSpPr>
            <p:nvPr/>
          </p:nvSpPr>
          <p:spPr bwMode="auto">
            <a:xfrm>
              <a:off x="3435350" y="1585913"/>
              <a:ext cx="1393825" cy="1712913"/>
            </a:xfrm>
            <a:custGeom>
              <a:avLst/>
              <a:gdLst>
                <a:gd name="T0" fmla="*/ 580 w 878"/>
                <a:gd name="T1" fmla="*/ 1057 h 1079"/>
                <a:gd name="T2" fmla="*/ 582 w 878"/>
                <a:gd name="T3" fmla="*/ 1045 h 1079"/>
                <a:gd name="T4" fmla="*/ 588 w 878"/>
                <a:gd name="T5" fmla="*/ 995 h 1079"/>
                <a:gd name="T6" fmla="*/ 594 w 878"/>
                <a:gd name="T7" fmla="*/ 959 h 1079"/>
                <a:gd name="T8" fmla="*/ 604 w 878"/>
                <a:gd name="T9" fmla="*/ 909 h 1079"/>
                <a:gd name="T10" fmla="*/ 606 w 878"/>
                <a:gd name="T11" fmla="*/ 899 h 1079"/>
                <a:gd name="T12" fmla="*/ 620 w 878"/>
                <a:gd name="T13" fmla="*/ 853 h 1079"/>
                <a:gd name="T14" fmla="*/ 630 w 878"/>
                <a:gd name="T15" fmla="*/ 815 h 1079"/>
                <a:gd name="T16" fmla="*/ 648 w 878"/>
                <a:gd name="T17" fmla="*/ 769 h 1079"/>
                <a:gd name="T18" fmla="*/ 650 w 878"/>
                <a:gd name="T19" fmla="*/ 761 h 1079"/>
                <a:gd name="T20" fmla="*/ 668 w 878"/>
                <a:gd name="T21" fmla="*/ 717 h 1079"/>
                <a:gd name="T22" fmla="*/ 686 w 878"/>
                <a:gd name="T23" fmla="*/ 679 h 1079"/>
                <a:gd name="T24" fmla="*/ 708 w 878"/>
                <a:gd name="T25" fmla="*/ 637 h 1079"/>
                <a:gd name="T26" fmla="*/ 712 w 878"/>
                <a:gd name="T27" fmla="*/ 631 h 1079"/>
                <a:gd name="T28" fmla="*/ 736 w 878"/>
                <a:gd name="T29" fmla="*/ 589 h 1079"/>
                <a:gd name="T30" fmla="*/ 756 w 878"/>
                <a:gd name="T31" fmla="*/ 555 h 1079"/>
                <a:gd name="T32" fmla="*/ 784 w 878"/>
                <a:gd name="T33" fmla="*/ 515 h 1079"/>
                <a:gd name="T34" fmla="*/ 788 w 878"/>
                <a:gd name="T35" fmla="*/ 509 h 1079"/>
                <a:gd name="T36" fmla="*/ 818 w 878"/>
                <a:gd name="T37" fmla="*/ 471 h 1079"/>
                <a:gd name="T38" fmla="*/ 842 w 878"/>
                <a:gd name="T39" fmla="*/ 443 h 1079"/>
                <a:gd name="T40" fmla="*/ 874 w 878"/>
                <a:gd name="T41" fmla="*/ 407 h 1079"/>
                <a:gd name="T42" fmla="*/ 726 w 878"/>
                <a:gd name="T43" fmla="*/ 172 h 1079"/>
                <a:gd name="T44" fmla="*/ 454 w 878"/>
                <a:gd name="T45" fmla="*/ 10 h 1079"/>
                <a:gd name="T46" fmla="*/ 420 w 878"/>
                <a:gd name="T47" fmla="*/ 48 h 1079"/>
                <a:gd name="T48" fmla="*/ 370 w 878"/>
                <a:gd name="T49" fmla="*/ 106 h 1079"/>
                <a:gd name="T50" fmla="*/ 356 w 878"/>
                <a:gd name="T51" fmla="*/ 124 h 1079"/>
                <a:gd name="T52" fmla="*/ 312 w 878"/>
                <a:gd name="T53" fmla="*/ 184 h 1079"/>
                <a:gd name="T54" fmla="*/ 280 w 878"/>
                <a:gd name="T55" fmla="*/ 228 h 1079"/>
                <a:gd name="T56" fmla="*/ 240 w 878"/>
                <a:gd name="T57" fmla="*/ 291 h 1079"/>
                <a:gd name="T58" fmla="*/ 230 w 878"/>
                <a:gd name="T59" fmla="*/ 309 h 1079"/>
                <a:gd name="T60" fmla="*/ 192 w 878"/>
                <a:gd name="T61" fmla="*/ 375 h 1079"/>
                <a:gd name="T62" fmla="*/ 168 w 878"/>
                <a:gd name="T63" fmla="*/ 423 h 1079"/>
                <a:gd name="T64" fmla="*/ 136 w 878"/>
                <a:gd name="T65" fmla="*/ 493 h 1079"/>
                <a:gd name="T66" fmla="*/ 126 w 878"/>
                <a:gd name="T67" fmla="*/ 513 h 1079"/>
                <a:gd name="T68" fmla="*/ 98 w 878"/>
                <a:gd name="T69" fmla="*/ 585 h 1079"/>
                <a:gd name="T70" fmla="*/ 82 w 878"/>
                <a:gd name="T71" fmla="*/ 635 h 1079"/>
                <a:gd name="T72" fmla="*/ 60 w 878"/>
                <a:gd name="T73" fmla="*/ 707 h 1079"/>
                <a:gd name="T74" fmla="*/ 52 w 878"/>
                <a:gd name="T75" fmla="*/ 733 h 1079"/>
                <a:gd name="T76" fmla="*/ 34 w 878"/>
                <a:gd name="T77" fmla="*/ 809 h 1079"/>
                <a:gd name="T78" fmla="*/ 24 w 878"/>
                <a:gd name="T79" fmla="*/ 859 h 1079"/>
                <a:gd name="T80" fmla="*/ 12 w 878"/>
                <a:gd name="T81" fmla="*/ 937 h 1079"/>
                <a:gd name="T82" fmla="*/ 8 w 878"/>
                <a:gd name="T83" fmla="*/ 965 h 1079"/>
                <a:gd name="T84" fmla="*/ 2 w 878"/>
                <a:gd name="T85" fmla="*/ 1045 h 1079"/>
                <a:gd name="T86" fmla="*/ 308 w 878"/>
                <a:gd name="T87" fmla="*/ 1015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8" h="1079">
                  <a:moveTo>
                    <a:pt x="578" y="1079"/>
                  </a:moveTo>
                  <a:lnTo>
                    <a:pt x="578" y="1079"/>
                  </a:lnTo>
                  <a:lnTo>
                    <a:pt x="580" y="1057"/>
                  </a:lnTo>
                  <a:lnTo>
                    <a:pt x="580" y="1057"/>
                  </a:lnTo>
                  <a:lnTo>
                    <a:pt x="582" y="1045"/>
                  </a:lnTo>
                  <a:lnTo>
                    <a:pt x="582" y="1045"/>
                  </a:lnTo>
                  <a:lnTo>
                    <a:pt x="586" y="1007"/>
                  </a:lnTo>
                  <a:lnTo>
                    <a:pt x="586" y="1007"/>
                  </a:lnTo>
                  <a:lnTo>
                    <a:pt x="588" y="995"/>
                  </a:lnTo>
                  <a:lnTo>
                    <a:pt x="588" y="995"/>
                  </a:lnTo>
                  <a:lnTo>
                    <a:pt x="594" y="959"/>
                  </a:lnTo>
                  <a:lnTo>
                    <a:pt x="594" y="959"/>
                  </a:lnTo>
                  <a:lnTo>
                    <a:pt x="596" y="947"/>
                  </a:lnTo>
                  <a:lnTo>
                    <a:pt x="596" y="947"/>
                  </a:lnTo>
                  <a:lnTo>
                    <a:pt x="604" y="909"/>
                  </a:lnTo>
                  <a:lnTo>
                    <a:pt x="604" y="909"/>
                  </a:lnTo>
                  <a:lnTo>
                    <a:pt x="606" y="899"/>
                  </a:lnTo>
                  <a:lnTo>
                    <a:pt x="606" y="899"/>
                  </a:lnTo>
                  <a:lnTo>
                    <a:pt x="616" y="861"/>
                  </a:lnTo>
                  <a:lnTo>
                    <a:pt x="616" y="861"/>
                  </a:lnTo>
                  <a:lnTo>
                    <a:pt x="620" y="853"/>
                  </a:lnTo>
                  <a:lnTo>
                    <a:pt x="620" y="853"/>
                  </a:lnTo>
                  <a:lnTo>
                    <a:pt x="630" y="815"/>
                  </a:lnTo>
                  <a:lnTo>
                    <a:pt x="630" y="815"/>
                  </a:lnTo>
                  <a:lnTo>
                    <a:pt x="634" y="805"/>
                  </a:lnTo>
                  <a:lnTo>
                    <a:pt x="634" y="805"/>
                  </a:lnTo>
                  <a:lnTo>
                    <a:pt x="648" y="769"/>
                  </a:lnTo>
                  <a:lnTo>
                    <a:pt x="648" y="769"/>
                  </a:lnTo>
                  <a:lnTo>
                    <a:pt x="650" y="761"/>
                  </a:lnTo>
                  <a:lnTo>
                    <a:pt x="650" y="761"/>
                  </a:lnTo>
                  <a:lnTo>
                    <a:pt x="666" y="723"/>
                  </a:lnTo>
                  <a:lnTo>
                    <a:pt x="666" y="723"/>
                  </a:lnTo>
                  <a:lnTo>
                    <a:pt x="668" y="717"/>
                  </a:lnTo>
                  <a:lnTo>
                    <a:pt x="668" y="717"/>
                  </a:lnTo>
                  <a:lnTo>
                    <a:pt x="686" y="679"/>
                  </a:lnTo>
                  <a:lnTo>
                    <a:pt x="686" y="679"/>
                  </a:lnTo>
                  <a:lnTo>
                    <a:pt x="688" y="673"/>
                  </a:lnTo>
                  <a:lnTo>
                    <a:pt x="688" y="673"/>
                  </a:lnTo>
                  <a:lnTo>
                    <a:pt x="708" y="637"/>
                  </a:lnTo>
                  <a:lnTo>
                    <a:pt x="708" y="637"/>
                  </a:lnTo>
                  <a:lnTo>
                    <a:pt x="712" y="631"/>
                  </a:lnTo>
                  <a:lnTo>
                    <a:pt x="712" y="631"/>
                  </a:lnTo>
                  <a:lnTo>
                    <a:pt x="732" y="595"/>
                  </a:lnTo>
                  <a:lnTo>
                    <a:pt x="732" y="595"/>
                  </a:lnTo>
                  <a:lnTo>
                    <a:pt x="736" y="589"/>
                  </a:lnTo>
                  <a:lnTo>
                    <a:pt x="736" y="589"/>
                  </a:lnTo>
                  <a:lnTo>
                    <a:pt x="756" y="555"/>
                  </a:lnTo>
                  <a:lnTo>
                    <a:pt x="756" y="555"/>
                  </a:lnTo>
                  <a:lnTo>
                    <a:pt x="760" y="549"/>
                  </a:lnTo>
                  <a:lnTo>
                    <a:pt x="760" y="549"/>
                  </a:lnTo>
                  <a:lnTo>
                    <a:pt x="784" y="515"/>
                  </a:lnTo>
                  <a:lnTo>
                    <a:pt x="784" y="515"/>
                  </a:lnTo>
                  <a:lnTo>
                    <a:pt x="788" y="509"/>
                  </a:lnTo>
                  <a:lnTo>
                    <a:pt x="788" y="509"/>
                  </a:lnTo>
                  <a:lnTo>
                    <a:pt x="812" y="479"/>
                  </a:lnTo>
                  <a:lnTo>
                    <a:pt x="812" y="479"/>
                  </a:lnTo>
                  <a:lnTo>
                    <a:pt x="818" y="471"/>
                  </a:lnTo>
                  <a:lnTo>
                    <a:pt x="818" y="471"/>
                  </a:lnTo>
                  <a:lnTo>
                    <a:pt x="842" y="443"/>
                  </a:lnTo>
                  <a:lnTo>
                    <a:pt x="842" y="443"/>
                  </a:lnTo>
                  <a:lnTo>
                    <a:pt x="848" y="435"/>
                  </a:lnTo>
                  <a:lnTo>
                    <a:pt x="848" y="435"/>
                  </a:lnTo>
                  <a:lnTo>
                    <a:pt x="874" y="407"/>
                  </a:lnTo>
                  <a:lnTo>
                    <a:pt x="874" y="407"/>
                  </a:lnTo>
                  <a:lnTo>
                    <a:pt x="878" y="403"/>
                  </a:lnTo>
                  <a:lnTo>
                    <a:pt x="726" y="172"/>
                  </a:lnTo>
                  <a:lnTo>
                    <a:pt x="464" y="0"/>
                  </a:lnTo>
                  <a:lnTo>
                    <a:pt x="464" y="0"/>
                  </a:lnTo>
                  <a:lnTo>
                    <a:pt x="454" y="10"/>
                  </a:lnTo>
                  <a:lnTo>
                    <a:pt x="454" y="10"/>
                  </a:lnTo>
                  <a:lnTo>
                    <a:pt x="420" y="48"/>
                  </a:lnTo>
                  <a:lnTo>
                    <a:pt x="420" y="48"/>
                  </a:lnTo>
                  <a:lnTo>
                    <a:pt x="404" y="66"/>
                  </a:lnTo>
                  <a:lnTo>
                    <a:pt x="404" y="66"/>
                  </a:lnTo>
                  <a:lnTo>
                    <a:pt x="370" y="106"/>
                  </a:lnTo>
                  <a:lnTo>
                    <a:pt x="370" y="106"/>
                  </a:lnTo>
                  <a:lnTo>
                    <a:pt x="356" y="124"/>
                  </a:lnTo>
                  <a:lnTo>
                    <a:pt x="356" y="124"/>
                  </a:lnTo>
                  <a:lnTo>
                    <a:pt x="324" y="166"/>
                  </a:lnTo>
                  <a:lnTo>
                    <a:pt x="324" y="166"/>
                  </a:lnTo>
                  <a:lnTo>
                    <a:pt x="312" y="184"/>
                  </a:lnTo>
                  <a:lnTo>
                    <a:pt x="312" y="184"/>
                  </a:lnTo>
                  <a:lnTo>
                    <a:pt x="280" y="228"/>
                  </a:lnTo>
                  <a:lnTo>
                    <a:pt x="280" y="228"/>
                  </a:lnTo>
                  <a:lnTo>
                    <a:pt x="268" y="246"/>
                  </a:lnTo>
                  <a:lnTo>
                    <a:pt x="268" y="246"/>
                  </a:lnTo>
                  <a:lnTo>
                    <a:pt x="240" y="291"/>
                  </a:lnTo>
                  <a:lnTo>
                    <a:pt x="240" y="291"/>
                  </a:lnTo>
                  <a:lnTo>
                    <a:pt x="230" y="309"/>
                  </a:lnTo>
                  <a:lnTo>
                    <a:pt x="230" y="309"/>
                  </a:lnTo>
                  <a:lnTo>
                    <a:pt x="202" y="355"/>
                  </a:lnTo>
                  <a:lnTo>
                    <a:pt x="202" y="355"/>
                  </a:lnTo>
                  <a:lnTo>
                    <a:pt x="192" y="375"/>
                  </a:lnTo>
                  <a:lnTo>
                    <a:pt x="192" y="375"/>
                  </a:lnTo>
                  <a:lnTo>
                    <a:pt x="168" y="423"/>
                  </a:lnTo>
                  <a:lnTo>
                    <a:pt x="168" y="423"/>
                  </a:lnTo>
                  <a:lnTo>
                    <a:pt x="158" y="443"/>
                  </a:lnTo>
                  <a:lnTo>
                    <a:pt x="158" y="443"/>
                  </a:lnTo>
                  <a:lnTo>
                    <a:pt x="136" y="493"/>
                  </a:lnTo>
                  <a:lnTo>
                    <a:pt x="136" y="493"/>
                  </a:lnTo>
                  <a:lnTo>
                    <a:pt x="126" y="513"/>
                  </a:lnTo>
                  <a:lnTo>
                    <a:pt x="126" y="513"/>
                  </a:lnTo>
                  <a:lnTo>
                    <a:pt x="106" y="563"/>
                  </a:lnTo>
                  <a:lnTo>
                    <a:pt x="106" y="563"/>
                  </a:lnTo>
                  <a:lnTo>
                    <a:pt x="98" y="585"/>
                  </a:lnTo>
                  <a:lnTo>
                    <a:pt x="98" y="585"/>
                  </a:lnTo>
                  <a:lnTo>
                    <a:pt x="82" y="635"/>
                  </a:lnTo>
                  <a:lnTo>
                    <a:pt x="82" y="635"/>
                  </a:lnTo>
                  <a:lnTo>
                    <a:pt x="74" y="659"/>
                  </a:lnTo>
                  <a:lnTo>
                    <a:pt x="74" y="659"/>
                  </a:lnTo>
                  <a:lnTo>
                    <a:pt x="60" y="707"/>
                  </a:lnTo>
                  <a:lnTo>
                    <a:pt x="60" y="707"/>
                  </a:lnTo>
                  <a:lnTo>
                    <a:pt x="52" y="733"/>
                  </a:lnTo>
                  <a:lnTo>
                    <a:pt x="52" y="733"/>
                  </a:lnTo>
                  <a:lnTo>
                    <a:pt x="40" y="783"/>
                  </a:lnTo>
                  <a:lnTo>
                    <a:pt x="40" y="783"/>
                  </a:lnTo>
                  <a:lnTo>
                    <a:pt x="34" y="809"/>
                  </a:lnTo>
                  <a:lnTo>
                    <a:pt x="34" y="809"/>
                  </a:lnTo>
                  <a:lnTo>
                    <a:pt x="24" y="859"/>
                  </a:lnTo>
                  <a:lnTo>
                    <a:pt x="24" y="859"/>
                  </a:lnTo>
                  <a:lnTo>
                    <a:pt x="20" y="887"/>
                  </a:lnTo>
                  <a:lnTo>
                    <a:pt x="20" y="887"/>
                  </a:lnTo>
                  <a:lnTo>
                    <a:pt x="12" y="937"/>
                  </a:lnTo>
                  <a:lnTo>
                    <a:pt x="12" y="937"/>
                  </a:lnTo>
                  <a:lnTo>
                    <a:pt x="8" y="965"/>
                  </a:lnTo>
                  <a:lnTo>
                    <a:pt x="8" y="965"/>
                  </a:lnTo>
                  <a:lnTo>
                    <a:pt x="4" y="1017"/>
                  </a:lnTo>
                  <a:lnTo>
                    <a:pt x="4" y="1017"/>
                  </a:lnTo>
                  <a:lnTo>
                    <a:pt x="2" y="1045"/>
                  </a:lnTo>
                  <a:lnTo>
                    <a:pt x="2" y="1045"/>
                  </a:lnTo>
                  <a:lnTo>
                    <a:pt x="0" y="1073"/>
                  </a:lnTo>
                  <a:lnTo>
                    <a:pt x="308" y="1015"/>
                  </a:lnTo>
                  <a:lnTo>
                    <a:pt x="578" y="10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44"/>
            <p:cNvSpPr>
              <a:spLocks/>
            </p:cNvSpPr>
            <p:nvPr/>
          </p:nvSpPr>
          <p:spPr bwMode="auto">
            <a:xfrm>
              <a:off x="3635375" y="1614488"/>
              <a:ext cx="568325" cy="566738"/>
            </a:xfrm>
            <a:custGeom>
              <a:avLst/>
              <a:gdLst>
                <a:gd name="T0" fmla="*/ 176 w 358"/>
                <a:gd name="T1" fmla="*/ 0 h 357"/>
                <a:gd name="T2" fmla="*/ 140 w 358"/>
                <a:gd name="T3" fmla="*/ 4 h 357"/>
                <a:gd name="T4" fmla="*/ 106 w 358"/>
                <a:gd name="T5" fmla="*/ 16 h 357"/>
                <a:gd name="T6" fmla="*/ 76 w 358"/>
                <a:gd name="T7" fmla="*/ 32 h 357"/>
                <a:gd name="T8" fmla="*/ 50 w 358"/>
                <a:gd name="T9" fmla="*/ 56 h 357"/>
                <a:gd name="T10" fmla="*/ 28 w 358"/>
                <a:gd name="T11" fmla="*/ 82 h 357"/>
                <a:gd name="T12" fmla="*/ 12 w 358"/>
                <a:gd name="T13" fmla="*/ 114 h 357"/>
                <a:gd name="T14" fmla="*/ 4 w 358"/>
                <a:gd name="T15" fmla="*/ 146 h 357"/>
                <a:gd name="T16" fmla="*/ 0 w 358"/>
                <a:gd name="T17" fmla="*/ 184 h 357"/>
                <a:gd name="T18" fmla="*/ 2 w 358"/>
                <a:gd name="T19" fmla="*/ 202 h 357"/>
                <a:gd name="T20" fmla="*/ 10 w 358"/>
                <a:gd name="T21" fmla="*/ 235 h 357"/>
                <a:gd name="T22" fmla="*/ 24 w 358"/>
                <a:gd name="T23" fmla="*/ 267 h 357"/>
                <a:gd name="T24" fmla="*/ 44 w 358"/>
                <a:gd name="T25" fmla="*/ 295 h 357"/>
                <a:gd name="T26" fmla="*/ 68 w 358"/>
                <a:gd name="T27" fmla="*/ 319 h 357"/>
                <a:gd name="T28" fmla="*/ 98 w 358"/>
                <a:gd name="T29" fmla="*/ 337 h 357"/>
                <a:gd name="T30" fmla="*/ 130 w 358"/>
                <a:gd name="T31" fmla="*/ 351 h 357"/>
                <a:gd name="T32" fmla="*/ 166 w 358"/>
                <a:gd name="T33" fmla="*/ 357 h 357"/>
                <a:gd name="T34" fmla="*/ 184 w 358"/>
                <a:gd name="T35" fmla="*/ 357 h 357"/>
                <a:gd name="T36" fmla="*/ 220 w 358"/>
                <a:gd name="T37" fmla="*/ 353 h 357"/>
                <a:gd name="T38" fmla="*/ 252 w 358"/>
                <a:gd name="T39" fmla="*/ 341 h 357"/>
                <a:gd name="T40" fmla="*/ 282 w 358"/>
                <a:gd name="T41" fmla="*/ 325 h 357"/>
                <a:gd name="T42" fmla="*/ 308 w 358"/>
                <a:gd name="T43" fmla="*/ 303 h 357"/>
                <a:gd name="T44" fmla="*/ 330 w 358"/>
                <a:gd name="T45" fmla="*/ 275 h 357"/>
                <a:gd name="T46" fmla="*/ 346 w 358"/>
                <a:gd name="T47" fmla="*/ 245 h 357"/>
                <a:gd name="T48" fmla="*/ 356 w 358"/>
                <a:gd name="T49" fmla="*/ 212 h 357"/>
                <a:gd name="T50" fmla="*/ 358 w 358"/>
                <a:gd name="T51" fmla="*/ 176 h 357"/>
                <a:gd name="T52" fmla="*/ 358 w 358"/>
                <a:gd name="T53" fmla="*/ 156 h 357"/>
                <a:gd name="T54" fmla="*/ 350 w 358"/>
                <a:gd name="T55" fmla="*/ 122 h 357"/>
                <a:gd name="T56" fmla="*/ 336 w 358"/>
                <a:gd name="T57" fmla="*/ 90 h 357"/>
                <a:gd name="T58" fmla="*/ 316 w 358"/>
                <a:gd name="T59" fmla="*/ 62 h 357"/>
                <a:gd name="T60" fmla="*/ 290 w 358"/>
                <a:gd name="T61" fmla="*/ 38 h 357"/>
                <a:gd name="T62" fmla="*/ 262 w 358"/>
                <a:gd name="T63" fmla="*/ 20 h 357"/>
                <a:gd name="T64" fmla="*/ 228 w 358"/>
                <a:gd name="T65" fmla="*/ 6 h 357"/>
                <a:gd name="T66" fmla="*/ 194 w 358"/>
                <a:gd name="T6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7">
                  <a:moveTo>
                    <a:pt x="176" y="0"/>
                  </a:moveTo>
                  <a:lnTo>
                    <a:pt x="176" y="0"/>
                  </a:lnTo>
                  <a:lnTo>
                    <a:pt x="158" y="2"/>
                  </a:lnTo>
                  <a:lnTo>
                    <a:pt x="140" y="4"/>
                  </a:lnTo>
                  <a:lnTo>
                    <a:pt x="122" y="10"/>
                  </a:lnTo>
                  <a:lnTo>
                    <a:pt x="106" y="16"/>
                  </a:lnTo>
                  <a:lnTo>
                    <a:pt x="90" y="24"/>
                  </a:lnTo>
                  <a:lnTo>
                    <a:pt x="76" y="32"/>
                  </a:lnTo>
                  <a:lnTo>
                    <a:pt x="62" y="44"/>
                  </a:lnTo>
                  <a:lnTo>
                    <a:pt x="50" y="56"/>
                  </a:lnTo>
                  <a:lnTo>
                    <a:pt x="38" y="68"/>
                  </a:lnTo>
                  <a:lnTo>
                    <a:pt x="28" y="82"/>
                  </a:lnTo>
                  <a:lnTo>
                    <a:pt x="20" y="98"/>
                  </a:lnTo>
                  <a:lnTo>
                    <a:pt x="12" y="114"/>
                  </a:lnTo>
                  <a:lnTo>
                    <a:pt x="8" y="130"/>
                  </a:lnTo>
                  <a:lnTo>
                    <a:pt x="4" y="146"/>
                  </a:lnTo>
                  <a:lnTo>
                    <a:pt x="0" y="164"/>
                  </a:lnTo>
                  <a:lnTo>
                    <a:pt x="0" y="184"/>
                  </a:lnTo>
                  <a:lnTo>
                    <a:pt x="0" y="184"/>
                  </a:lnTo>
                  <a:lnTo>
                    <a:pt x="2" y="202"/>
                  </a:lnTo>
                  <a:lnTo>
                    <a:pt x="4" y="220"/>
                  </a:lnTo>
                  <a:lnTo>
                    <a:pt x="10" y="235"/>
                  </a:lnTo>
                  <a:lnTo>
                    <a:pt x="16" y="251"/>
                  </a:lnTo>
                  <a:lnTo>
                    <a:pt x="24" y="267"/>
                  </a:lnTo>
                  <a:lnTo>
                    <a:pt x="34" y="281"/>
                  </a:lnTo>
                  <a:lnTo>
                    <a:pt x="44" y="295"/>
                  </a:lnTo>
                  <a:lnTo>
                    <a:pt x="56" y="307"/>
                  </a:lnTo>
                  <a:lnTo>
                    <a:pt x="68" y="319"/>
                  </a:lnTo>
                  <a:lnTo>
                    <a:pt x="82" y="329"/>
                  </a:lnTo>
                  <a:lnTo>
                    <a:pt x="98" y="337"/>
                  </a:lnTo>
                  <a:lnTo>
                    <a:pt x="114" y="345"/>
                  </a:lnTo>
                  <a:lnTo>
                    <a:pt x="130" y="351"/>
                  </a:lnTo>
                  <a:lnTo>
                    <a:pt x="148" y="355"/>
                  </a:lnTo>
                  <a:lnTo>
                    <a:pt x="166" y="357"/>
                  </a:lnTo>
                  <a:lnTo>
                    <a:pt x="184" y="357"/>
                  </a:lnTo>
                  <a:lnTo>
                    <a:pt x="184" y="357"/>
                  </a:lnTo>
                  <a:lnTo>
                    <a:pt x="202" y="357"/>
                  </a:lnTo>
                  <a:lnTo>
                    <a:pt x="220" y="353"/>
                  </a:lnTo>
                  <a:lnTo>
                    <a:pt x="236" y="349"/>
                  </a:lnTo>
                  <a:lnTo>
                    <a:pt x="252" y="341"/>
                  </a:lnTo>
                  <a:lnTo>
                    <a:pt x="268" y="333"/>
                  </a:lnTo>
                  <a:lnTo>
                    <a:pt x="282" y="325"/>
                  </a:lnTo>
                  <a:lnTo>
                    <a:pt x="296" y="313"/>
                  </a:lnTo>
                  <a:lnTo>
                    <a:pt x="308" y="303"/>
                  </a:lnTo>
                  <a:lnTo>
                    <a:pt x="320" y="289"/>
                  </a:lnTo>
                  <a:lnTo>
                    <a:pt x="330" y="275"/>
                  </a:lnTo>
                  <a:lnTo>
                    <a:pt x="338" y="261"/>
                  </a:lnTo>
                  <a:lnTo>
                    <a:pt x="346" y="245"/>
                  </a:lnTo>
                  <a:lnTo>
                    <a:pt x="352" y="228"/>
                  </a:lnTo>
                  <a:lnTo>
                    <a:pt x="356" y="212"/>
                  </a:lnTo>
                  <a:lnTo>
                    <a:pt x="358" y="194"/>
                  </a:lnTo>
                  <a:lnTo>
                    <a:pt x="358" y="176"/>
                  </a:lnTo>
                  <a:lnTo>
                    <a:pt x="358" y="176"/>
                  </a:lnTo>
                  <a:lnTo>
                    <a:pt x="358" y="156"/>
                  </a:lnTo>
                  <a:lnTo>
                    <a:pt x="354" y="140"/>
                  </a:lnTo>
                  <a:lnTo>
                    <a:pt x="350" y="122"/>
                  </a:lnTo>
                  <a:lnTo>
                    <a:pt x="342" y="106"/>
                  </a:lnTo>
                  <a:lnTo>
                    <a:pt x="336" y="90"/>
                  </a:lnTo>
                  <a:lnTo>
                    <a:pt x="326" y="76"/>
                  </a:lnTo>
                  <a:lnTo>
                    <a:pt x="316" y="62"/>
                  </a:lnTo>
                  <a:lnTo>
                    <a:pt x="304" y="50"/>
                  </a:lnTo>
                  <a:lnTo>
                    <a:pt x="290" y="38"/>
                  </a:lnTo>
                  <a:lnTo>
                    <a:pt x="276" y="28"/>
                  </a:lnTo>
                  <a:lnTo>
                    <a:pt x="262" y="20"/>
                  </a:lnTo>
                  <a:lnTo>
                    <a:pt x="246" y="12"/>
                  </a:lnTo>
                  <a:lnTo>
                    <a:pt x="228" y="6"/>
                  </a:lnTo>
                  <a:lnTo>
                    <a:pt x="212" y="2"/>
                  </a:lnTo>
                  <a:lnTo>
                    <a:pt x="194" y="0"/>
                  </a:lnTo>
                  <a:lnTo>
                    <a:pt x="17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46"/>
            <p:cNvSpPr>
              <a:spLocks/>
            </p:cNvSpPr>
            <p:nvPr/>
          </p:nvSpPr>
          <p:spPr bwMode="auto">
            <a:xfrm>
              <a:off x="3711575" y="1690688"/>
              <a:ext cx="415925" cy="414338"/>
            </a:xfrm>
            <a:custGeom>
              <a:avLst/>
              <a:gdLst>
                <a:gd name="T0" fmla="*/ 128 w 262"/>
                <a:gd name="T1" fmla="*/ 0 h 261"/>
                <a:gd name="T2" fmla="*/ 102 w 262"/>
                <a:gd name="T3" fmla="*/ 4 h 261"/>
                <a:gd name="T4" fmla="*/ 78 w 262"/>
                <a:gd name="T5" fmla="*/ 12 h 261"/>
                <a:gd name="T6" fmla="*/ 56 w 262"/>
                <a:gd name="T7" fmla="*/ 24 h 261"/>
                <a:gd name="T8" fmla="*/ 36 w 262"/>
                <a:gd name="T9" fmla="*/ 40 h 261"/>
                <a:gd name="T10" fmla="*/ 22 w 262"/>
                <a:gd name="T11" fmla="*/ 60 h 261"/>
                <a:gd name="T12" fmla="*/ 10 w 262"/>
                <a:gd name="T13" fmla="*/ 84 h 261"/>
                <a:gd name="T14" fmla="*/ 2 w 262"/>
                <a:gd name="T15" fmla="*/ 108 h 261"/>
                <a:gd name="T16" fmla="*/ 0 w 262"/>
                <a:gd name="T17" fmla="*/ 134 h 261"/>
                <a:gd name="T18" fmla="*/ 2 w 262"/>
                <a:gd name="T19" fmla="*/ 148 h 261"/>
                <a:gd name="T20" fmla="*/ 8 w 262"/>
                <a:gd name="T21" fmla="*/ 172 h 261"/>
                <a:gd name="T22" fmla="*/ 18 w 262"/>
                <a:gd name="T23" fmla="*/ 195 h 261"/>
                <a:gd name="T24" fmla="*/ 32 w 262"/>
                <a:gd name="T25" fmla="*/ 215 h 261"/>
                <a:gd name="T26" fmla="*/ 50 w 262"/>
                <a:gd name="T27" fmla="*/ 233 h 261"/>
                <a:gd name="T28" fmla="*/ 72 w 262"/>
                <a:gd name="T29" fmla="*/ 247 h 261"/>
                <a:gd name="T30" fmla="*/ 96 w 262"/>
                <a:gd name="T31" fmla="*/ 255 h 261"/>
                <a:gd name="T32" fmla="*/ 120 w 262"/>
                <a:gd name="T33" fmla="*/ 261 h 261"/>
                <a:gd name="T34" fmla="*/ 134 w 262"/>
                <a:gd name="T35" fmla="*/ 261 h 261"/>
                <a:gd name="T36" fmla="*/ 160 w 262"/>
                <a:gd name="T37" fmla="*/ 257 h 261"/>
                <a:gd name="T38" fmla="*/ 184 w 262"/>
                <a:gd name="T39" fmla="*/ 249 h 261"/>
                <a:gd name="T40" fmla="*/ 206 w 262"/>
                <a:gd name="T41" fmla="*/ 237 h 261"/>
                <a:gd name="T42" fmla="*/ 226 w 262"/>
                <a:gd name="T43" fmla="*/ 221 h 261"/>
                <a:gd name="T44" fmla="*/ 242 w 262"/>
                <a:gd name="T45" fmla="*/ 201 h 261"/>
                <a:gd name="T46" fmla="*/ 252 w 262"/>
                <a:gd name="T47" fmla="*/ 180 h 261"/>
                <a:gd name="T48" fmla="*/ 260 w 262"/>
                <a:gd name="T49" fmla="*/ 154 h 261"/>
                <a:gd name="T50" fmla="*/ 262 w 262"/>
                <a:gd name="T51" fmla="*/ 128 h 261"/>
                <a:gd name="T52" fmla="*/ 262 w 262"/>
                <a:gd name="T53" fmla="*/ 114 h 261"/>
                <a:gd name="T54" fmla="*/ 256 w 262"/>
                <a:gd name="T55" fmla="*/ 90 h 261"/>
                <a:gd name="T56" fmla="*/ 244 w 262"/>
                <a:gd name="T57" fmla="*/ 66 h 261"/>
                <a:gd name="T58" fmla="*/ 230 w 262"/>
                <a:gd name="T59" fmla="*/ 46 h 261"/>
                <a:gd name="T60" fmla="*/ 212 w 262"/>
                <a:gd name="T61" fmla="*/ 28 h 261"/>
                <a:gd name="T62" fmla="*/ 192 w 262"/>
                <a:gd name="T63" fmla="*/ 14 h 261"/>
                <a:gd name="T64" fmla="*/ 168 w 262"/>
                <a:gd name="T65" fmla="*/ 6 h 261"/>
                <a:gd name="T66" fmla="*/ 142 w 262"/>
                <a:gd name="T6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1">
                  <a:moveTo>
                    <a:pt x="128" y="0"/>
                  </a:moveTo>
                  <a:lnTo>
                    <a:pt x="128" y="0"/>
                  </a:lnTo>
                  <a:lnTo>
                    <a:pt x="116" y="2"/>
                  </a:lnTo>
                  <a:lnTo>
                    <a:pt x="102" y="4"/>
                  </a:lnTo>
                  <a:lnTo>
                    <a:pt x="90" y="8"/>
                  </a:lnTo>
                  <a:lnTo>
                    <a:pt x="78" y="12"/>
                  </a:lnTo>
                  <a:lnTo>
                    <a:pt x="66" y="18"/>
                  </a:lnTo>
                  <a:lnTo>
                    <a:pt x="56" y="24"/>
                  </a:lnTo>
                  <a:lnTo>
                    <a:pt x="46" y="32"/>
                  </a:lnTo>
                  <a:lnTo>
                    <a:pt x="36" y="40"/>
                  </a:lnTo>
                  <a:lnTo>
                    <a:pt x="28" y="50"/>
                  </a:lnTo>
                  <a:lnTo>
                    <a:pt x="22" y="60"/>
                  </a:lnTo>
                  <a:lnTo>
                    <a:pt x="16" y="72"/>
                  </a:lnTo>
                  <a:lnTo>
                    <a:pt x="10" y="84"/>
                  </a:lnTo>
                  <a:lnTo>
                    <a:pt x="6" y="96"/>
                  </a:lnTo>
                  <a:lnTo>
                    <a:pt x="2" y="108"/>
                  </a:lnTo>
                  <a:lnTo>
                    <a:pt x="2" y="120"/>
                  </a:lnTo>
                  <a:lnTo>
                    <a:pt x="0" y="134"/>
                  </a:lnTo>
                  <a:lnTo>
                    <a:pt x="0" y="134"/>
                  </a:lnTo>
                  <a:lnTo>
                    <a:pt x="2" y="148"/>
                  </a:lnTo>
                  <a:lnTo>
                    <a:pt x="4" y="160"/>
                  </a:lnTo>
                  <a:lnTo>
                    <a:pt x="8" y="172"/>
                  </a:lnTo>
                  <a:lnTo>
                    <a:pt x="12" y="183"/>
                  </a:lnTo>
                  <a:lnTo>
                    <a:pt x="18" y="195"/>
                  </a:lnTo>
                  <a:lnTo>
                    <a:pt x="24" y="205"/>
                  </a:lnTo>
                  <a:lnTo>
                    <a:pt x="32" y="215"/>
                  </a:lnTo>
                  <a:lnTo>
                    <a:pt x="42" y="225"/>
                  </a:lnTo>
                  <a:lnTo>
                    <a:pt x="50" y="233"/>
                  </a:lnTo>
                  <a:lnTo>
                    <a:pt x="60" y="241"/>
                  </a:lnTo>
                  <a:lnTo>
                    <a:pt x="72" y="247"/>
                  </a:lnTo>
                  <a:lnTo>
                    <a:pt x="84" y="251"/>
                  </a:lnTo>
                  <a:lnTo>
                    <a:pt x="96" y="255"/>
                  </a:lnTo>
                  <a:lnTo>
                    <a:pt x="108" y="259"/>
                  </a:lnTo>
                  <a:lnTo>
                    <a:pt x="120" y="261"/>
                  </a:lnTo>
                  <a:lnTo>
                    <a:pt x="134" y="261"/>
                  </a:lnTo>
                  <a:lnTo>
                    <a:pt x="134" y="261"/>
                  </a:lnTo>
                  <a:lnTo>
                    <a:pt x="148" y="259"/>
                  </a:lnTo>
                  <a:lnTo>
                    <a:pt x="160" y="257"/>
                  </a:lnTo>
                  <a:lnTo>
                    <a:pt x="174" y="255"/>
                  </a:lnTo>
                  <a:lnTo>
                    <a:pt x="184" y="249"/>
                  </a:lnTo>
                  <a:lnTo>
                    <a:pt x="196" y="243"/>
                  </a:lnTo>
                  <a:lnTo>
                    <a:pt x="206" y="237"/>
                  </a:lnTo>
                  <a:lnTo>
                    <a:pt x="216" y="229"/>
                  </a:lnTo>
                  <a:lnTo>
                    <a:pt x="226" y="221"/>
                  </a:lnTo>
                  <a:lnTo>
                    <a:pt x="234" y="211"/>
                  </a:lnTo>
                  <a:lnTo>
                    <a:pt x="242" y="201"/>
                  </a:lnTo>
                  <a:lnTo>
                    <a:pt x="248" y="189"/>
                  </a:lnTo>
                  <a:lnTo>
                    <a:pt x="252" y="180"/>
                  </a:lnTo>
                  <a:lnTo>
                    <a:pt x="258" y="168"/>
                  </a:lnTo>
                  <a:lnTo>
                    <a:pt x="260" y="154"/>
                  </a:lnTo>
                  <a:lnTo>
                    <a:pt x="262" y="142"/>
                  </a:lnTo>
                  <a:lnTo>
                    <a:pt x="262" y="128"/>
                  </a:lnTo>
                  <a:lnTo>
                    <a:pt x="262" y="128"/>
                  </a:lnTo>
                  <a:lnTo>
                    <a:pt x="262" y="114"/>
                  </a:lnTo>
                  <a:lnTo>
                    <a:pt x="258" y="102"/>
                  </a:lnTo>
                  <a:lnTo>
                    <a:pt x="256" y="90"/>
                  </a:lnTo>
                  <a:lnTo>
                    <a:pt x="250" y="78"/>
                  </a:lnTo>
                  <a:lnTo>
                    <a:pt x="244" y="66"/>
                  </a:lnTo>
                  <a:lnTo>
                    <a:pt x="238" y="56"/>
                  </a:lnTo>
                  <a:lnTo>
                    <a:pt x="230" y="46"/>
                  </a:lnTo>
                  <a:lnTo>
                    <a:pt x="222" y="36"/>
                  </a:lnTo>
                  <a:lnTo>
                    <a:pt x="212" y="28"/>
                  </a:lnTo>
                  <a:lnTo>
                    <a:pt x="202" y="22"/>
                  </a:lnTo>
                  <a:lnTo>
                    <a:pt x="192" y="14"/>
                  </a:lnTo>
                  <a:lnTo>
                    <a:pt x="180" y="10"/>
                  </a:lnTo>
                  <a:lnTo>
                    <a:pt x="168" y="6"/>
                  </a:lnTo>
                  <a:lnTo>
                    <a:pt x="154" y="2"/>
                  </a:lnTo>
                  <a:lnTo>
                    <a:pt x="142" y="0"/>
                  </a:lnTo>
                  <a:lnTo>
                    <a:pt x="1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smtClean="0"/>
                <a:t>7</a:t>
              </a:r>
              <a:endParaRPr lang="en-US" sz="2400" b="1" dirty="0"/>
            </a:p>
          </p:txBody>
        </p:sp>
      </p:grpSp>
      <p:grpSp>
        <p:nvGrpSpPr>
          <p:cNvPr id="102" name="Group 101"/>
          <p:cNvGrpSpPr/>
          <p:nvPr/>
        </p:nvGrpSpPr>
        <p:grpSpPr>
          <a:xfrm>
            <a:off x="4659078" y="525463"/>
            <a:ext cx="1870075" cy="1604963"/>
            <a:chOff x="4267200" y="525463"/>
            <a:chExt cx="1870075" cy="1604963"/>
          </a:xfrm>
        </p:grpSpPr>
        <p:sp>
          <p:nvSpPr>
            <p:cNvPr id="103" name="Freeform 48"/>
            <p:cNvSpPr>
              <a:spLocks/>
            </p:cNvSpPr>
            <p:nvPr/>
          </p:nvSpPr>
          <p:spPr bwMode="auto">
            <a:xfrm>
              <a:off x="4267200" y="1452563"/>
              <a:ext cx="704850" cy="677863"/>
            </a:xfrm>
            <a:custGeom>
              <a:avLst/>
              <a:gdLst>
                <a:gd name="T0" fmla="*/ 264 w 444"/>
                <a:gd name="T1" fmla="*/ 196 h 427"/>
                <a:gd name="T2" fmla="*/ 414 w 444"/>
                <a:gd name="T3" fmla="*/ 427 h 427"/>
                <a:gd name="T4" fmla="*/ 414 w 444"/>
                <a:gd name="T5" fmla="*/ 427 h 427"/>
                <a:gd name="T6" fmla="*/ 444 w 444"/>
                <a:gd name="T7" fmla="*/ 401 h 427"/>
                <a:gd name="T8" fmla="*/ 444 w 444"/>
                <a:gd name="T9" fmla="*/ 401 h 427"/>
                <a:gd name="T10" fmla="*/ 432 w 444"/>
                <a:gd name="T11" fmla="*/ 413 h 427"/>
                <a:gd name="T12" fmla="*/ 284 w 444"/>
                <a:gd name="T13" fmla="*/ 178 h 427"/>
                <a:gd name="T14" fmla="*/ 26 w 444"/>
                <a:gd name="T15" fmla="*/ 0 h 427"/>
                <a:gd name="T16" fmla="*/ 26 w 444"/>
                <a:gd name="T17" fmla="*/ 0 h 427"/>
                <a:gd name="T18" fmla="*/ 0 w 444"/>
                <a:gd name="T19" fmla="*/ 24 h 427"/>
                <a:gd name="T20" fmla="*/ 264 w 444"/>
                <a:gd name="T21" fmla="*/ 19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27">
                  <a:moveTo>
                    <a:pt x="264" y="196"/>
                  </a:moveTo>
                  <a:lnTo>
                    <a:pt x="414" y="427"/>
                  </a:lnTo>
                  <a:lnTo>
                    <a:pt x="414" y="427"/>
                  </a:lnTo>
                  <a:lnTo>
                    <a:pt x="444" y="401"/>
                  </a:lnTo>
                  <a:lnTo>
                    <a:pt x="444" y="401"/>
                  </a:lnTo>
                  <a:lnTo>
                    <a:pt x="432" y="413"/>
                  </a:lnTo>
                  <a:lnTo>
                    <a:pt x="284" y="178"/>
                  </a:lnTo>
                  <a:lnTo>
                    <a:pt x="26" y="0"/>
                  </a:lnTo>
                  <a:lnTo>
                    <a:pt x="26" y="0"/>
                  </a:lnTo>
                  <a:lnTo>
                    <a:pt x="0" y="24"/>
                  </a:lnTo>
                  <a:lnTo>
                    <a:pt x="264" y="196"/>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49"/>
            <p:cNvSpPr>
              <a:spLocks/>
            </p:cNvSpPr>
            <p:nvPr/>
          </p:nvSpPr>
          <p:spPr bwMode="auto">
            <a:xfrm>
              <a:off x="4308475" y="766763"/>
              <a:ext cx="1828800" cy="1341438"/>
            </a:xfrm>
            <a:custGeom>
              <a:avLst/>
              <a:gdLst>
                <a:gd name="T0" fmla="*/ 406 w 1152"/>
                <a:gd name="T1" fmla="*/ 845 h 845"/>
                <a:gd name="T2" fmla="*/ 418 w 1152"/>
                <a:gd name="T3" fmla="*/ 833 h 845"/>
                <a:gd name="T4" fmla="*/ 430 w 1152"/>
                <a:gd name="T5" fmla="*/ 823 h 845"/>
                <a:gd name="T6" fmla="*/ 456 w 1152"/>
                <a:gd name="T7" fmla="*/ 803 h 845"/>
                <a:gd name="T8" fmla="*/ 468 w 1152"/>
                <a:gd name="T9" fmla="*/ 795 h 845"/>
                <a:gd name="T10" fmla="*/ 494 w 1152"/>
                <a:gd name="T11" fmla="*/ 775 h 845"/>
                <a:gd name="T12" fmla="*/ 506 w 1152"/>
                <a:gd name="T13" fmla="*/ 767 h 845"/>
                <a:gd name="T14" fmla="*/ 534 w 1152"/>
                <a:gd name="T15" fmla="*/ 750 h 845"/>
                <a:gd name="T16" fmla="*/ 546 w 1152"/>
                <a:gd name="T17" fmla="*/ 742 h 845"/>
                <a:gd name="T18" fmla="*/ 574 w 1152"/>
                <a:gd name="T19" fmla="*/ 726 h 845"/>
                <a:gd name="T20" fmla="*/ 588 w 1152"/>
                <a:gd name="T21" fmla="*/ 718 h 845"/>
                <a:gd name="T22" fmla="*/ 616 w 1152"/>
                <a:gd name="T23" fmla="*/ 702 h 845"/>
                <a:gd name="T24" fmla="*/ 630 w 1152"/>
                <a:gd name="T25" fmla="*/ 694 h 845"/>
                <a:gd name="T26" fmla="*/ 658 w 1152"/>
                <a:gd name="T27" fmla="*/ 682 h 845"/>
                <a:gd name="T28" fmla="*/ 674 w 1152"/>
                <a:gd name="T29" fmla="*/ 674 h 845"/>
                <a:gd name="T30" fmla="*/ 702 w 1152"/>
                <a:gd name="T31" fmla="*/ 662 h 845"/>
                <a:gd name="T32" fmla="*/ 718 w 1152"/>
                <a:gd name="T33" fmla="*/ 656 h 845"/>
                <a:gd name="T34" fmla="*/ 746 w 1152"/>
                <a:gd name="T35" fmla="*/ 644 h 845"/>
                <a:gd name="T36" fmla="*/ 764 w 1152"/>
                <a:gd name="T37" fmla="*/ 638 h 845"/>
                <a:gd name="T38" fmla="*/ 792 w 1152"/>
                <a:gd name="T39" fmla="*/ 630 h 845"/>
                <a:gd name="T40" fmla="*/ 810 w 1152"/>
                <a:gd name="T41" fmla="*/ 624 h 845"/>
                <a:gd name="T42" fmla="*/ 840 w 1152"/>
                <a:gd name="T43" fmla="*/ 616 h 845"/>
                <a:gd name="T44" fmla="*/ 856 w 1152"/>
                <a:gd name="T45" fmla="*/ 612 h 845"/>
                <a:gd name="T46" fmla="*/ 886 w 1152"/>
                <a:gd name="T47" fmla="*/ 604 h 845"/>
                <a:gd name="T48" fmla="*/ 904 w 1152"/>
                <a:gd name="T49" fmla="*/ 600 h 845"/>
                <a:gd name="T50" fmla="*/ 934 w 1152"/>
                <a:gd name="T51" fmla="*/ 594 h 845"/>
                <a:gd name="T52" fmla="*/ 954 w 1152"/>
                <a:gd name="T53" fmla="*/ 592 h 845"/>
                <a:gd name="T54" fmla="*/ 984 w 1152"/>
                <a:gd name="T55" fmla="*/ 588 h 845"/>
                <a:gd name="T56" fmla="*/ 1004 w 1152"/>
                <a:gd name="T57" fmla="*/ 586 h 845"/>
                <a:gd name="T58" fmla="*/ 1032 w 1152"/>
                <a:gd name="T59" fmla="*/ 582 h 845"/>
                <a:gd name="T60" fmla="*/ 1054 w 1152"/>
                <a:gd name="T61" fmla="*/ 580 h 845"/>
                <a:gd name="T62" fmla="*/ 1082 w 1152"/>
                <a:gd name="T63" fmla="*/ 580 h 845"/>
                <a:gd name="T64" fmla="*/ 1152 w 1152"/>
                <a:gd name="T65" fmla="*/ 308 h 845"/>
                <a:gd name="T66" fmla="*/ 1086 w 1152"/>
                <a:gd name="T67" fmla="*/ 0 h 845"/>
                <a:gd name="T68" fmla="*/ 1086 w 1152"/>
                <a:gd name="T69" fmla="*/ 0 h 845"/>
                <a:gd name="T70" fmla="*/ 1052 w 1152"/>
                <a:gd name="T71" fmla="*/ 2 h 845"/>
                <a:gd name="T72" fmla="*/ 1046 w 1152"/>
                <a:gd name="T73" fmla="*/ 2 h 845"/>
                <a:gd name="T74" fmla="*/ 1006 w 1152"/>
                <a:gd name="T75" fmla="*/ 4 h 845"/>
                <a:gd name="T76" fmla="*/ 1006 w 1152"/>
                <a:gd name="T77" fmla="*/ 4 h 845"/>
                <a:gd name="T78" fmla="*/ 864 w 1152"/>
                <a:gd name="T79" fmla="*/ 20 h 845"/>
                <a:gd name="T80" fmla="*/ 724 w 1152"/>
                <a:gd name="T81" fmla="*/ 48 h 845"/>
                <a:gd name="T82" fmla="*/ 590 w 1152"/>
                <a:gd name="T83" fmla="*/ 88 h 845"/>
                <a:gd name="T84" fmla="*/ 460 w 1152"/>
                <a:gd name="T85" fmla="*/ 136 h 845"/>
                <a:gd name="T86" fmla="*/ 336 w 1152"/>
                <a:gd name="T87" fmla="*/ 196 h 845"/>
                <a:gd name="T88" fmla="*/ 216 w 1152"/>
                <a:gd name="T89" fmla="*/ 266 h 845"/>
                <a:gd name="T90" fmla="*/ 104 w 1152"/>
                <a:gd name="T91" fmla="*/ 346 h 845"/>
                <a:gd name="T92" fmla="*/ 0 w 1152"/>
                <a:gd name="T93" fmla="*/ 432 h 845"/>
                <a:gd name="T94" fmla="*/ 406 w 1152"/>
                <a:gd name="T95"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2" h="845">
                  <a:moveTo>
                    <a:pt x="406" y="845"/>
                  </a:moveTo>
                  <a:lnTo>
                    <a:pt x="406" y="845"/>
                  </a:lnTo>
                  <a:lnTo>
                    <a:pt x="418" y="833"/>
                  </a:lnTo>
                  <a:lnTo>
                    <a:pt x="418" y="833"/>
                  </a:lnTo>
                  <a:lnTo>
                    <a:pt x="430" y="823"/>
                  </a:lnTo>
                  <a:lnTo>
                    <a:pt x="430" y="823"/>
                  </a:lnTo>
                  <a:lnTo>
                    <a:pt x="456" y="803"/>
                  </a:lnTo>
                  <a:lnTo>
                    <a:pt x="456" y="803"/>
                  </a:lnTo>
                  <a:lnTo>
                    <a:pt x="468" y="795"/>
                  </a:lnTo>
                  <a:lnTo>
                    <a:pt x="468" y="795"/>
                  </a:lnTo>
                  <a:lnTo>
                    <a:pt x="494" y="775"/>
                  </a:lnTo>
                  <a:lnTo>
                    <a:pt x="494" y="775"/>
                  </a:lnTo>
                  <a:lnTo>
                    <a:pt x="506" y="767"/>
                  </a:lnTo>
                  <a:lnTo>
                    <a:pt x="506" y="767"/>
                  </a:lnTo>
                  <a:lnTo>
                    <a:pt x="534" y="750"/>
                  </a:lnTo>
                  <a:lnTo>
                    <a:pt x="534" y="750"/>
                  </a:lnTo>
                  <a:lnTo>
                    <a:pt x="546" y="742"/>
                  </a:lnTo>
                  <a:lnTo>
                    <a:pt x="546" y="742"/>
                  </a:lnTo>
                  <a:lnTo>
                    <a:pt x="574" y="726"/>
                  </a:lnTo>
                  <a:lnTo>
                    <a:pt x="574" y="726"/>
                  </a:lnTo>
                  <a:lnTo>
                    <a:pt x="588" y="718"/>
                  </a:lnTo>
                  <a:lnTo>
                    <a:pt x="588" y="718"/>
                  </a:lnTo>
                  <a:lnTo>
                    <a:pt x="616" y="702"/>
                  </a:lnTo>
                  <a:lnTo>
                    <a:pt x="616" y="702"/>
                  </a:lnTo>
                  <a:lnTo>
                    <a:pt x="630" y="694"/>
                  </a:lnTo>
                  <a:lnTo>
                    <a:pt x="630" y="694"/>
                  </a:lnTo>
                  <a:lnTo>
                    <a:pt x="658" y="682"/>
                  </a:lnTo>
                  <a:lnTo>
                    <a:pt x="658" y="682"/>
                  </a:lnTo>
                  <a:lnTo>
                    <a:pt x="674" y="674"/>
                  </a:lnTo>
                  <a:lnTo>
                    <a:pt x="674" y="674"/>
                  </a:lnTo>
                  <a:lnTo>
                    <a:pt x="702" y="662"/>
                  </a:lnTo>
                  <a:lnTo>
                    <a:pt x="702" y="662"/>
                  </a:lnTo>
                  <a:lnTo>
                    <a:pt x="718" y="656"/>
                  </a:lnTo>
                  <a:lnTo>
                    <a:pt x="718" y="656"/>
                  </a:lnTo>
                  <a:lnTo>
                    <a:pt x="746" y="644"/>
                  </a:lnTo>
                  <a:lnTo>
                    <a:pt x="746" y="644"/>
                  </a:lnTo>
                  <a:lnTo>
                    <a:pt x="764" y="638"/>
                  </a:lnTo>
                  <a:lnTo>
                    <a:pt x="764" y="638"/>
                  </a:lnTo>
                  <a:lnTo>
                    <a:pt x="792" y="630"/>
                  </a:lnTo>
                  <a:lnTo>
                    <a:pt x="792" y="630"/>
                  </a:lnTo>
                  <a:lnTo>
                    <a:pt x="810" y="624"/>
                  </a:lnTo>
                  <a:lnTo>
                    <a:pt x="810" y="624"/>
                  </a:lnTo>
                  <a:lnTo>
                    <a:pt x="840" y="616"/>
                  </a:lnTo>
                  <a:lnTo>
                    <a:pt x="840" y="616"/>
                  </a:lnTo>
                  <a:lnTo>
                    <a:pt x="856" y="612"/>
                  </a:lnTo>
                  <a:lnTo>
                    <a:pt x="856" y="612"/>
                  </a:lnTo>
                  <a:lnTo>
                    <a:pt x="886" y="604"/>
                  </a:lnTo>
                  <a:lnTo>
                    <a:pt x="886" y="604"/>
                  </a:lnTo>
                  <a:lnTo>
                    <a:pt x="904" y="600"/>
                  </a:lnTo>
                  <a:lnTo>
                    <a:pt x="904" y="600"/>
                  </a:lnTo>
                  <a:lnTo>
                    <a:pt x="934" y="594"/>
                  </a:lnTo>
                  <a:lnTo>
                    <a:pt x="934" y="594"/>
                  </a:lnTo>
                  <a:lnTo>
                    <a:pt x="954" y="592"/>
                  </a:lnTo>
                  <a:lnTo>
                    <a:pt x="954" y="592"/>
                  </a:lnTo>
                  <a:lnTo>
                    <a:pt x="984" y="588"/>
                  </a:lnTo>
                  <a:lnTo>
                    <a:pt x="984" y="588"/>
                  </a:lnTo>
                  <a:lnTo>
                    <a:pt x="1004" y="586"/>
                  </a:lnTo>
                  <a:lnTo>
                    <a:pt x="1004" y="586"/>
                  </a:lnTo>
                  <a:lnTo>
                    <a:pt x="1032" y="582"/>
                  </a:lnTo>
                  <a:lnTo>
                    <a:pt x="1032" y="582"/>
                  </a:lnTo>
                  <a:lnTo>
                    <a:pt x="1054" y="580"/>
                  </a:lnTo>
                  <a:lnTo>
                    <a:pt x="1054" y="580"/>
                  </a:lnTo>
                  <a:lnTo>
                    <a:pt x="1082" y="580"/>
                  </a:lnTo>
                  <a:lnTo>
                    <a:pt x="1082" y="580"/>
                  </a:lnTo>
                  <a:lnTo>
                    <a:pt x="1094" y="578"/>
                  </a:lnTo>
                  <a:lnTo>
                    <a:pt x="1152" y="308"/>
                  </a:lnTo>
                  <a:lnTo>
                    <a:pt x="1086" y="0"/>
                  </a:lnTo>
                  <a:lnTo>
                    <a:pt x="1086" y="0"/>
                  </a:lnTo>
                  <a:lnTo>
                    <a:pt x="1086" y="0"/>
                  </a:lnTo>
                  <a:lnTo>
                    <a:pt x="1086" y="0"/>
                  </a:lnTo>
                  <a:lnTo>
                    <a:pt x="1052" y="2"/>
                  </a:lnTo>
                  <a:lnTo>
                    <a:pt x="1052" y="2"/>
                  </a:lnTo>
                  <a:lnTo>
                    <a:pt x="1046" y="2"/>
                  </a:lnTo>
                  <a:lnTo>
                    <a:pt x="1046" y="2"/>
                  </a:lnTo>
                  <a:lnTo>
                    <a:pt x="1006" y="4"/>
                  </a:lnTo>
                  <a:lnTo>
                    <a:pt x="1006" y="4"/>
                  </a:lnTo>
                  <a:lnTo>
                    <a:pt x="1006" y="4"/>
                  </a:lnTo>
                  <a:lnTo>
                    <a:pt x="1006" y="4"/>
                  </a:lnTo>
                  <a:lnTo>
                    <a:pt x="934" y="10"/>
                  </a:lnTo>
                  <a:lnTo>
                    <a:pt x="864" y="20"/>
                  </a:lnTo>
                  <a:lnTo>
                    <a:pt x="794" y="32"/>
                  </a:lnTo>
                  <a:lnTo>
                    <a:pt x="724" y="48"/>
                  </a:lnTo>
                  <a:lnTo>
                    <a:pt x="656" y="66"/>
                  </a:lnTo>
                  <a:lnTo>
                    <a:pt x="590" y="88"/>
                  </a:lnTo>
                  <a:lnTo>
                    <a:pt x="524" y="110"/>
                  </a:lnTo>
                  <a:lnTo>
                    <a:pt x="460" y="136"/>
                  </a:lnTo>
                  <a:lnTo>
                    <a:pt x="396" y="166"/>
                  </a:lnTo>
                  <a:lnTo>
                    <a:pt x="336" y="196"/>
                  </a:lnTo>
                  <a:lnTo>
                    <a:pt x="276" y="230"/>
                  </a:lnTo>
                  <a:lnTo>
                    <a:pt x="216" y="266"/>
                  </a:lnTo>
                  <a:lnTo>
                    <a:pt x="160" y="304"/>
                  </a:lnTo>
                  <a:lnTo>
                    <a:pt x="104" y="346"/>
                  </a:lnTo>
                  <a:lnTo>
                    <a:pt x="52" y="388"/>
                  </a:lnTo>
                  <a:lnTo>
                    <a:pt x="0" y="432"/>
                  </a:lnTo>
                  <a:lnTo>
                    <a:pt x="258" y="610"/>
                  </a:lnTo>
                  <a:lnTo>
                    <a:pt x="406" y="84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50"/>
            <p:cNvSpPr>
              <a:spLocks/>
            </p:cNvSpPr>
            <p:nvPr/>
          </p:nvSpPr>
          <p:spPr bwMode="auto">
            <a:xfrm>
              <a:off x="5356225" y="525463"/>
              <a:ext cx="568325" cy="568325"/>
            </a:xfrm>
            <a:custGeom>
              <a:avLst/>
              <a:gdLst>
                <a:gd name="T0" fmla="*/ 302 w 358"/>
                <a:gd name="T1" fmla="*/ 50 h 358"/>
                <a:gd name="T2" fmla="*/ 274 w 358"/>
                <a:gd name="T3" fmla="*/ 28 h 358"/>
                <a:gd name="T4" fmla="*/ 242 w 358"/>
                <a:gd name="T5" fmla="*/ 12 h 358"/>
                <a:gd name="T6" fmla="*/ 210 w 358"/>
                <a:gd name="T7" fmla="*/ 2 h 358"/>
                <a:gd name="T8" fmla="*/ 174 w 358"/>
                <a:gd name="T9" fmla="*/ 0 h 358"/>
                <a:gd name="T10" fmla="*/ 140 w 358"/>
                <a:gd name="T11" fmla="*/ 4 h 358"/>
                <a:gd name="T12" fmla="*/ 108 w 358"/>
                <a:gd name="T13" fmla="*/ 14 h 358"/>
                <a:gd name="T14" fmla="*/ 76 w 358"/>
                <a:gd name="T15" fmla="*/ 32 h 358"/>
                <a:gd name="T16" fmla="*/ 50 w 358"/>
                <a:gd name="T17" fmla="*/ 56 h 358"/>
                <a:gd name="T18" fmla="*/ 38 w 358"/>
                <a:gd name="T19" fmla="*/ 68 h 358"/>
                <a:gd name="T20" fmla="*/ 18 w 358"/>
                <a:gd name="T21" fmla="*/ 100 h 358"/>
                <a:gd name="T22" fmla="*/ 6 w 358"/>
                <a:gd name="T23" fmla="*/ 132 h 358"/>
                <a:gd name="T24" fmla="*/ 0 w 358"/>
                <a:gd name="T25" fmla="*/ 166 h 358"/>
                <a:gd name="T26" fmla="*/ 0 w 358"/>
                <a:gd name="T27" fmla="*/ 200 h 358"/>
                <a:gd name="T28" fmla="*/ 8 w 358"/>
                <a:gd name="T29" fmla="*/ 234 h 358"/>
                <a:gd name="T30" fmla="*/ 22 w 358"/>
                <a:gd name="T31" fmla="*/ 266 h 358"/>
                <a:gd name="T32" fmla="*/ 42 w 358"/>
                <a:gd name="T33" fmla="*/ 296 h 358"/>
                <a:gd name="T34" fmla="*/ 54 w 358"/>
                <a:gd name="T35" fmla="*/ 308 h 358"/>
                <a:gd name="T36" fmla="*/ 84 w 358"/>
                <a:gd name="T37" fmla="*/ 330 h 358"/>
                <a:gd name="T38" fmla="*/ 116 w 358"/>
                <a:gd name="T39" fmla="*/ 346 h 358"/>
                <a:gd name="T40" fmla="*/ 148 w 358"/>
                <a:gd name="T41" fmla="*/ 356 h 358"/>
                <a:gd name="T42" fmla="*/ 182 w 358"/>
                <a:gd name="T43" fmla="*/ 358 h 358"/>
                <a:gd name="T44" fmla="*/ 216 w 358"/>
                <a:gd name="T45" fmla="*/ 354 h 358"/>
                <a:gd name="T46" fmla="*/ 250 w 358"/>
                <a:gd name="T47" fmla="*/ 344 h 358"/>
                <a:gd name="T48" fmla="*/ 280 w 358"/>
                <a:gd name="T49" fmla="*/ 326 h 358"/>
                <a:gd name="T50" fmla="*/ 308 w 358"/>
                <a:gd name="T51" fmla="*/ 302 h 358"/>
                <a:gd name="T52" fmla="*/ 320 w 358"/>
                <a:gd name="T53" fmla="*/ 288 h 358"/>
                <a:gd name="T54" fmla="*/ 340 w 358"/>
                <a:gd name="T55" fmla="*/ 258 h 358"/>
                <a:gd name="T56" fmla="*/ 352 w 358"/>
                <a:gd name="T57" fmla="*/ 226 h 358"/>
                <a:gd name="T58" fmla="*/ 358 w 358"/>
                <a:gd name="T59" fmla="*/ 192 h 358"/>
                <a:gd name="T60" fmla="*/ 356 w 358"/>
                <a:gd name="T61" fmla="*/ 158 h 358"/>
                <a:gd name="T62" fmla="*/ 350 w 358"/>
                <a:gd name="T63" fmla="*/ 124 h 358"/>
                <a:gd name="T64" fmla="*/ 336 w 358"/>
                <a:gd name="T65" fmla="*/ 92 h 358"/>
                <a:gd name="T66" fmla="*/ 316 w 358"/>
                <a:gd name="T67" fmla="*/ 6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8">
                  <a:moveTo>
                    <a:pt x="302" y="50"/>
                  </a:moveTo>
                  <a:lnTo>
                    <a:pt x="302" y="50"/>
                  </a:lnTo>
                  <a:lnTo>
                    <a:pt x="288" y="38"/>
                  </a:lnTo>
                  <a:lnTo>
                    <a:pt x="274" y="28"/>
                  </a:lnTo>
                  <a:lnTo>
                    <a:pt x="258" y="18"/>
                  </a:lnTo>
                  <a:lnTo>
                    <a:pt x="242" y="12"/>
                  </a:lnTo>
                  <a:lnTo>
                    <a:pt x="226" y="6"/>
                  </a:lnTo>
                  <a:lnTo>
                    <a:pt x="210" y="2"/>
                  </a:lnTo>
                  <a:lnTo>
                    <a:pt x="192" y="0"/>
                  </a:lnTo>
                  <a:lnTo>
                    <a:pt x="174" y="0"/>
                  </a:lnTo>
                  <a:lnTo>
                    <a:pt x="158" y="0"/>
                  </a:lnTo>
                  <a:lnTo>
                    <a:pt x="140" y="4"/>
                  </a:lnTo>
                  <a:lnTo>
                    <a:pt x="124" y="8"/>
                  </a:lnTo>
                  <a:lnTo>
                    <a:pt x="108" y="14"/>
                  </a:lnTo>
                  <a:lnTo>
                    <a:pt x="92" y="22"/>
                  </a:lnTo>
                  <a:lnTo>
                    <a:pt x="76" y="32"/>
                  </a:lnTo>
                  <a:lnTo>
                    <a:pt x="62" y="42"/>
                  </a:lnTo>
                  <a:lnTo>
                    <a:pt x="50" y="56"/>
                  </a:lnTo>
                  <a:lnTo>
                    <a:pt x="50" y="56"/>
                  </a:lnTo>
                  <a:lnTo>
                    <a:pt x="38" y="68"/>
                  </a:lnTo>
                  <a:lnTo>
                    <a:pt x="26" y="84"/>
                  </a:lnTo>
                  <a:lnTo>
                    <a:pt x="18" y="100"/>
                  </a:lnTo>
                  <a:lnTo>
                    <a:pt x="12" y="116"/>
                  </a:lnTo>
                  <a:lnTo>
                    <a:pt x="6" y="132"/>
                  </a:lnTo>
                  <a:lnTo>
                    <a:pt x="2" y="148"/>
                  </a:lnTo>
                  <a:lnTo>
                    <a:pt x="0" y="166"/>
                  </a:lnTo>
                  <a:lnTo>
                    <a:pt x="0" y="182"/>
                  </a:lnTo>
                  <a:lnTo>
                    <a:pt x="0" y="200"/>
                  </a:lnTo>
                  <a:lnTo>
                    <a:pt x="4" y="218"/>
                  </a:lnTo>
                  <a:lnTo>
                    <a:pt x="8" y="234"/>
                  </a:lnTo>
                  <a:lnTo>
                    <a:pt x="14" y="250"/>
                  </a:lnTo>
                  <a:lnTo>
                    <a:pt x="22" y="266"/>
                  </a:lnTo>
                  <a:lnTo>
                    <a:pt x="32" y="280"/>
                  </a:lnTo>
                  <a:lnTo>
                    <a:pt x="42" y="296"/>
                  </a:lnTo>
                  <a:lnTo>
                    <a:pt x="54" y="308"/>
                  </a:lnTo>
                  <a:lnTo>
                    <a:pt x="54" y="308"/>
                  </a:lnTo>
                  <a:lnTo>
                    <a:pt x="68" y="320"/>
                  </a:lnTo>
                  <a:lnTo>
                    <a:pt x="84" y="330"/>
                  </a:lnTo>
                  <a:lnTo>
                    <a:pt x="100" y="340"/>
                  </a:lnTo>
                  <a:lnTo>
                    <a:pt x="116" y="346"/>
                  </a:lnTo>
                  <a:lnTo>
                    <a:pt x="132" y="352"/>
                  </a:lnTo>
                  <a:lnTo>
                    <a:pt x="148" y="356"/>
                  </a:lnTo>
                  <a:lnTo>
                    <a:pt x="166" y="358"/>
                  </a:lnTo>
                  <a:lnTo>
                    <a:pt x="182" y="358"/>
                  </a:lnTo>
                  <a:lnTo>
                    <a:pt x="200" y="356"/>
                  </a:lnTo>
                  <a:lnTo>
                    <a:pt x="216" y="354"/>
                  </a:lnTo>
                  <a:lnTo>
                    <a:pt x="234" y="350"/>
                  </a:lnTo>
                  <a:lnTo>
                    <a:pt x="250" y="344"/>
                  </a:lnTo>
                  <a:lnTo>
                    <a:pt x="266" y="336"/>
                  </a:lnTo>
                  <a:lnTo>
                    <a:pt x="280" y="326"/>
                  </a:lnTo>
                  <a:lnTo>
                    <a:pt x="296" y="316"/>
                  </a:lnTo>
                  <a:lnTo>
                    <a:pt x="308" y="302"/>
                  </a:lnTo>
                  <a:lnTo>
                    <a:pt x="308" y="302"/>
                  </a:lnTo>
                  <a:lnTo>
                    <a:pt x="320" y="288"/>
                  </a:lnTo>
                  <a:lnTo>
                    <a:pt x="330" y="274"/>
                  </a:lnTo>
                  <a:lnTo>
                    <a:pt x="340" y="258"/>
                  </a:lnTo>
                  <a:lnTo>
                    <a:pt x="346" y="242"/>
                  </a:lnTo>
                  <a:lnTo>
                    <a:pt x="352" y="226"/>
                  </a:lnTo>
                  <a:lnTo>
                    <a:pt x="356" y="210"/>
                  </a:lnTo>
                  <a:lnTo>
                    <a:pt x="358" y="192"/>
                  </a:lnTo>
                  <a:lnTo>
                    <a:pt x="358" y="174"/>
                  </a:lnTo>
                  <a:lnTo>
                    <a:pt x="356" y="158"/>
                  </a:lnTo>
                  <a:lnTo>
                    <a:pt x="354" y="140"/>
                  </a:lnTo>
                  <a:lnTo>
                    <a:pt x="350" y="124"/>
                  </a:lnTo>
                  <a:lnTo>
                    <a:pt x="344" y="108"/>
                  </a:lnTo>
                  <a:lnTo>
                    <a:pt x="336" y="92"/>
                  </a:lnTo>
                  <a:lnTo>
                    <a:pt x="326" y="76"/>
                  </a:lnTo>
                  <a:lnTo>
                    <a:pt x="316" y="62"/>
                  </a:lnTo>
                  <a:lnTo>
                    <a:pt x="302" y="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52"/>
            <p:cNvSpPr>
              <a:spLocks/>
            </p:cNvSpPr>
            <p:nvPr/>
          </p:nvSpPr>
          <p:spPr bwMode="auto">
            <a:xfrm>
              <a:off x="5432425" y="601663"/>
              <a:ext cx="415925" cy="415925"/>
            </a:xfrm>
            <a:custGeom>
              <a:avLst/>
              <a:gdLst>
                <a:gd name="T0" fmla="*/ 222 w 262"/>
                <a:gd name="T1" fmla="*/ 36 h 262"/>
                <a:gd name="T2" fmla="*/ 200 w 262"/>
                <a:gd name="T3" fmla="*/ 20 h 262"/>
                <a:gd name="T4" fmla="*/ 178 w 262"/>
                <a:gd name="T5" fmla="*/ 8 h 262"/>
                <a:gd name="T6" fmla="*/ 152 w 262"/>
                <a:gd name="T7" fmla="*/ 2 h 262"/>
                <a:gd name="T8" fmla="*/ 128 w 262"/>
                <a:gd name="T9" fmla="*/ 0 h 262"/>
                <a:gd name="T10" fmla="*/ 102 w 262"/>
                <a:gd name="T11" fmla="*/ 4 h 262"/>
                <a:gd name="T12" fmla="*/ 78 w 262"/>
                <a:gd name="T13" fmla="*/ 10 h 262"/>
                <a:gd name="T14" fmla="*/ 56 w 262"/>
                <a:gd name="T15" fmla="*/ 24 h 262"/>
                <a:gd name="T16" fmla="*/ 36 w 262"/>
                <a:gd name="T17" fmla="*/ 40 h 262"/>
                <a:gd name="T18" fmla="*/ 28 w 262"/>
                <a:gd name="T19" fmla="*/ 50 h 262"/>
                <a:gd name="T20" fmla="*/ 14 w 262"/>
                <a:gd name="T21" fmla="*/ 72 h 262"/>
                <a:gd name="T22" fmla="*/ 4 w 262"/>
                <a:gd name="T23" fmla="*/ 96 h 262"/>
                <a:gd name="T24" fmla="*/ 0 w 262"/>
                <a:gd name="T25" fmla="*/ 122 h 262"/>
                <a:gd name="T26" fmla="*/ 2 w 262"/>
                <a:gd name="T27" fmla="*/ 146 h 262"/>
                <a:gd name="T28" fmla="*/ 6 w 262"/>
                <a:gd name="T29" fmla="*/ 170 h 262"/>
                <a:gd name="T30" fmla="*/ 16 w 262"/>
                <a:gd name="T31" fmla="*/ 194 h 262"/>
                <a:gd name="T32" fmla="*/ 32 w 262"/>
                <a:gd name="T33" fmla="*/ 216 h 262"/>
                <a:gd name="T34" fmla="*/ 40 w 262"/>
                <a:gd name="T35" fmla="*/ 226 h 262"/>
                <a:gd name="T36" fmla="*/ 62 w 262"/>
                <a:gd name="T37" fmla="*/ 242 h 262"/>
                <a:gd name="T38" fmla="*/ 84 w 262"/>
                <a:gd name="T39" fmla="*/ 254 h 262"/>
                <a:gd name="T40" fmla="*/ 108 w 262"/>
                <a:gd name="T41" fmla="*/ 260 h 262"/>
                <a:gd name="T42" fmla="*/ 134 w 262"/>
                <a:gd name="T43" fmla="*/ 262 h 262"/>
                <a:gd name="T44" fmla="*/ 158 w 262"/>
                <a:gd name="T45" fmla="*/ 258 h 262"/>
                <a:gd name="T46" fmla="*/ 182 w 262"/>
                <a:gd name="T47" fmla="*/ 250 h 262"/>
                <a:gd name="T48" fmla="*/ 206 w 262"/>
                <a:gd name="T49" fmla="*/ 238 h 262"/>
                <a:gd name="T50" fmla="*/ 226 w 262"/>
                <a:gd name="T51" fmla="*/ 222 h 262"/>
                <a:gd name="T52" fmla="*/ 234 w 262"/>
                <a:gd name="T53" fmla="*/ 212 h 262"/>
                <a:gd name="T54" fmla="*/ 248 w 262"/>
                <a:gd name="T55" fmla="*/ 190 h 262"/>
                <a:gd name="T56" fmla="*/ 256 w 262"/>
                <a:gd name="T57" fmla="*/ 166 h 262"/>
                <a:gd name="T58" fmla="*/ 262 w 262"/>
                <a:gd name="T59" fmla="*/ 140 h 262"/>
                <a:gd name="T60" fmla="*/ 260 w 262"/>
                <a:gd name="T61" fmla="*/ 116 h 262"/>
                <a:gd name="T62" fmla="*/ 256 w 262"/>
                <a:gd name="T63" fmla="*/ 90 h 262"/>
                <a:gd name="T64" fmla="*/ 246 w 262"/>
                <a:gd name="T65" fmla="*/ 68 h 262"/>
                <a:gd name="T66" fmla="*/ 230 w 262"/>
                <a:gd name="T67" fmla="*/ 4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2">
                  <a:moveTo>
                    <a:pt x="222" y="36"/>
                  </a:moveTo>
                  <a:lnTo>
                    <a:pt x="222" y="36"/>
                  </a:lnTo>
                  <a:lnTo>
                    <a:pt x="210" y="28"/>
                  </a:lnTo>
                  <a:lnTo>
                    <a:pt x="200" y="20"/>
                  </a:lnTo>
                  <a:lnTo>
                    <a:pt x="188" y="14"/>
                  </a:lnTo>
                  <a:lnTo>
                    <a:pt x="178" y="8"/>
                  </a:lnTo>
                  <a:lnTo>
                    <a:pt x="166" y="4"/>
                  </a:lnTo>
                  <a:lnTo>
                    <a:pt x="152" y="2"/>
                  </a:lnTo>
                  <a:lnTo>
                    <a:pt x="140" y="0"/>
                  </a:lnTo>
                  <a:lnTo>
                    <a:pt x="128" y="0"/>
                  </a:lnTo>
                  <a:lnTo>
                    <a:pt x="116" y="2"/>
                  </a:lnTo>
                  <a:lnTo>
                    <a:pt x="102" y="4"/>
                  </a:lnTo>
                  <a:lnTo>
                    <a:pt x="90" y="6"/>
                  </a:lnTo>
                  <a:lnTo>
                    <a:pt x="78" y="10"/>
                  </a:lnTo>
                  <a:lnTo>
                    <a:pt x="68" y="16"/>
                  </a:lnTo>
                  <a:lnTo>
                    <a:pt x="56" y="24"/>
                  </a:lnTo>
                  <a:lnTo>
                    <a:pt x="46" y="32"/>
                  </a:lnTo>
                  <a:lnTo>
                    <a:pt x="36" y="40"/>
                  </a:lnTo>
                  <a:lnTo>
                    <a:pt x="36" y="40"/>
                  </a:lnTo>
                  <a:lnTo>
                    <a:pt x="28" y="50"/>
                  </a:lnTo>
                  <a:lnTo>
                    <a:pt x="20" y="62"/>
                  </a:lnTo>
                  <a:lnTo>
                    <a:pt x="14" y="72"/>
                  </a:lnTo>
                  <a:lnTo>
                    <a:pt x="8" y="84"/>
                  </a:lnTo>
                  <a:lnTo>
                    <a:pt x="4" y="96"/>
                  </a:lnTo>
                  <a:lnTo>
                    <a:pt x="2" y="108"/>
                  </a:lnTo>
                  <a:lnTo>
                    <a:pt x="0" y="122"/>
                  </a:lnTo>
                  <a:lnTo>
                    <a:pt x="0" y="134"/>
                  </a:lnTo>
                  <a:lnTo>
                    <a:pt x="2" y="146"/>
                  </a:lnTo>
                  <a:lnTo>
                    <a:pt x="4" y="158"/>
                  </a:lnTo>
                  <a:lnTo>
                    <a:pt x="6" y="170"/>
                  </a:lnTo>
                  <a:lnTo>
                    <a:pt x="10" y="182"/>
                  </a:lnTo>
                  <a:lnTo>
                    <a:pt x="16" y="194"/>
                  </a:lnTo>
                  <a:lnTo>
                    <a:pt x="24" y="206"/>
                  </a:lnTo>
                  <a:lnTo>
                    <a:pt x="32" y="216"/>
                  </a:lnTo>
                  <a:lnTo>
                    <a:pt x="40" y="226"/>
                  </a:lnTo>
                  <a:lnTo>
                    <a:pt x="40" y="226"/>
                  </a:lnTo>
                  <a:lnTo>
                    <a:pt x="50" y="234"/>
                  </a:lnTo>
                  <a:lnTo>
                    <a:pt x="62" y="242"/>
                  </a:lnTo>
                  <a:lnTo>
                    <a:pt x="72" y="248"/>
                  </a:lnTo>
                  <a:lnTo>
                    <a:pt x="84" y="254"/>
                  </a:lnTo>
                  <a:lnTo>
                    <a:pt x="96" y="258"/>
                  </a:lnTo>
                  <a:lnTo>
                    <a:pt x="108" y="260"/>
                  </a:lnTo>
                  <a:lnTo>
                    <a:pt x="122" y="262"/>
                  </a:lnTo>
                  <a:lnTo>
                    <a:pt x="134" y="262"/>
                  </a:lnTo>
                  <a:lnTo>
                    <a:pt x="146" y="260"/>
                  </a:lnTo>
                  <a:lnTo>
                    <a:pt x="158" y="258"/>
                  </a:lnTo>
                  <a:lnTo>
                    <a:pt x="170" y="256"/>
                  </a:lnTo>
                  <a:lnTo>
                    <a:pt x="182" y="250"/>
                  </a:lnTo>
                  <a:lnTo>
                    <a:pt x="194" y="246"/>
                  </a:lnTo>
                  <a:lnTo>
                    <a:pt x="206" y="238"/>
                  </a:lnTo>
                  <a:lnTo>
                    <a:pt x="216" y="230"/>
                  </a:lnTo>
                  <a:lnTo>
                    <a:pt x="226" y="222"/>
                  </a:lnTo>
                  <a:lnTo>
                    <a:pt x="226" y="222"/>
                  </a:lnTo>
                  <a:lnTo>
                    <a:pt x="234" y="212"/>
                  </a:lnTo>
                  <a:lnTo>
                    <a:pt x="242" y="200"/>
                  </a:lnTo>
                  <a:lnTo>
                    <a:pt x="248" y="190"/>
                  </a:lnTo>
                  <a:lnTo>
                    <a:pt x="252" y="178"/>
                  </a:lnTo>
                  <a:lnTo>
                    <a:pt x="256" y="166"/>
                  </a:lnTo>
                  <a:lnTo>
                    <a:pt x="260" y="154"/>
                  </a:lnTo>
                  <a:lnTo>
                    <a:pt x="262" y="140"/>
                  </a:lnTo>
                  <a:lnTo>
                    <a:pt x="262" y="128"/>
                  </a:lnTo>
                  <a:lnTo>
                    <a:pt x="260" y="116"/>
                  </a:lnTo>
                  <a:lnTo>
                    <a:pt x="258" y="104"/>
                  </a:lnTo>
                  <a:lnTo>
                    <a:pt x="256" y="90"/>
                  </a:lnTo>
                  <a:lnTo>
                    <a:pt x="250" y="80"/>
                  </a:lnTo>
                  <a:lnTo>
                    <a:pt x="246" y="68"/>
                  </a:lnTo>
                  <a:lnTo>
                    <a:pt x="238" y="56"/>
                  </a:lnTo>
                  <a:lnTo>
                    <a:pt x="230" y="46"/>
                  </a:lnTo>
                  <a:lnTo>
                    <a:pt x="22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smtClean="0"/>
                <a:t>8</a:t>
              </a:r>
              <a:endParaRPr lang="en-US" sz="2400" b="1" dirty="0"/>
            </a:p>
          </p:txBody>
        </p:sp>
      </p:grpSp>
      <p:grpSp>
        <p:nvGrpSpPr>
          <p:cNvPr id="107" name="Group 106"/>
          <p:cNvGrpSpPr/>
          <p:nvPr/>
        </p:nvGrpSpPr>
        <p:grpSpPr>
          <a:xfrm>
            <a:off x="9298388" y="578792"/>
            <a:ext cx="2705381" cy="1022996"/>
            <a:chOff x="817764" y="877524"/>
            <a:chExt cx="2705381" cy="1022996"/>
          </a:xfrm>
        </p:grpSpPr>
        <p:sp>
          <p:nvSpPr>
            <p:cNvPr id="108" name="TextBox 107"/>
            <p:cNvSpPr txBox="1"/>
            <p:nvPr/>
          </p:nvSpPr>
          <p:spPr>
            <a:xfrm>
              <a:off x="817764" y="877524"/>
              <a:ext cx="2705381" cy="461665"/>
            </a:xfrm>
            <a:prstGeom prst="rect">
              <a:avLst/>
            </a:prstGeom>
            <a:noFill/>
          </p:spPr>
          <p:txBody>
            <a:bodyPr wrap="square" rtlCol="0">
              <a:spAutoFit/>
            </a:bodyPr>
            <a:lstStyle/>
            <a:p>
              <a:r>
                <a:rPr lang="en-US" sz="2400" b="1" dirty="0" smtClean="0">
                  <a:latin typeface="+mj-lt"/>
                </a:rPr>
                <a:t>RESEARCH</a:t>
              </a:r>
              <a:endParaRPr lang="en-US" sz="2400" b="1" dirty="0">
                <a:latin typeface="+mj-lt"/>
              </a:endParaRPr>
            </a:p>
          </p:txBody>
        </p:sp>
        <p:sp>
          <p:nvSpPr>
            <p:cNvPr id="109" name="TextBox 108"/>
            <p:cNvSpPr txBox="1"/>
            <p:nvPr/>
          </p:nvSpPr>
          <p:spPr>
            <a:xfrm>
              <a:off x="845704" y="1254189"/>
              <a:ext cx="2621675" cy="646331"/>
            </a:xfrm>
            <a:prstGeom prst="rect">
              <a:avLst/>
            </a:prstGeom>
            <a:noFill/>
          </p:spPr>
          <p:txBody>
            <a:bodyPr wrap="square" rtlCol="0">
              <a:spAutoFit/>
            </a:bodyPr>
            <a:lstStyle/>
            <a:p>
              <a:r>
                <a:rPr lang="en-US" dirty="0" smtClean="0"/>
                <a:t>Laws, Regulations, MSBA Updates</a:t>
              </a:r>
              <a:endParaRPr lang="en-US" dirty="0"/>
            </a:p>
          </p:txBody>
        </p:sp>
      </p:grpSp>
      <p:grpSp>
        <p:nvGrpSpPr>
          <p:cNvPr id="110" name="Group 109"/>
          <p:cNvGrpSpPr/>
          <p:nvPr/>
        </p:nvGrpSpPr>
        <p:grpSpPr>
          <a:xfrm>
            <a:off x="9360346" y="1870892"/>
            <a:ext cx="2705381" cy="1310459"/>
            <a:chOff x="1177878" y="852214"/>
            <a:chExt cx="2705381" cy="1310459"/>
          </a:xfrm>
        </p:grpSpPr>
        <p:sp>
          <p:nvSpPr>
            <p:cNvPr id="111" name="TextBox 110"/>
            <p:cNvSpPr txBox="1"/>
            <p:nvPr/>
          </p:nvSpPr>
          <p:spPr>
            <a:xfrm>
              <a:off x="1177878" y="852214"/>
              <a:ext cx="2705381" cy="461665"/>
            </a:xfrm>
            <a:prstGeom prst="rect">
              <a:avLst/>
            </a:prstGeom>
            <a:noFill/>
          </p:spPr>
          <p:txBody>
            <a:bodyPr wrap="square" rtlCol="0">
              <a:spAutoFit/>
            </a:bodyPr>
            <a:lstStyle/>
            <a:p>
              <a:r>
                <a:rPr lang="en-US" sz="2400" b="1" dirty="0" smtClean="0">
                  <a:latin typeface="+mj-lt"/>
                </a:rPr>
                <a:t>Discuss</a:t>
              </a:r>
              <a:endParaRPr lang="en-US" sz="2400" b="1" dirty="0">
                <a:latin typeface="+mj-lt"/>
              </a:endParaRPr>
            </a:p>
          </p:txBody>
        </p:sp>
        <p:sp>
          <p:nvSpPr>
            <p:cNvPr id="112" name="TextBox 111"/>
            <p:cNvSpPr txBox="1"/>
            <p:nvPr/>
          </p:nvSpPr>
          <p:spPr>
            <a:xfrm>
              <a:off x="1186710" y="1239343"/>
              <a:ext cx="2595734" cy="923330"/>
            </a:xfrm>
            <a:prstGeom prst="rect">
              <a:avLst/>
            </a:prstGeom>
            <a:noFill/>
          </p:spPr>
          <p:txBody>
            <a:bodyPr wrap="square" rtlCol="0">
              <a:spAutoFit/>
            </a:bodyPr>
            <a:lstStyle/>
            <a:p>
              <a:r>
                <a:rPr lang="en-US" dirty="0" smtClean="0"/>
                <a:t>Applicability, Board’s position, effects of implementation. </a:t>
              </a:r>
              <a:endParaRPr lang="en-US" dirty="0"/>
            </a:p>
          </p:txBody>
        </p:sp>
      </p:grpSp>
      <p:grpSp>
        <p:nvGrpSpPr>
          <p:cNvPr id="113" name="Group 112"/>
          <p:cNvGrpSpPr/>
          <p:nvPr/>
        </p:nvGrpSpPr>
        <p:grpSpPr>
          <a:xfrm>
            <a:off x="9393003" y="3374092"/>
            <a:ext cx="2705381" cy="1310459"/>
            <a:chOff x="972457" y="867060"/>
            <a:chExt cx="2705381" cy="1310459"/>
          </a:xfrm>
        </p:grpSpPr>
        <p:sp>
          <p:nvSpPr>
            <p:cNvPr id="114" name="TextBox 113"/>
            <p:cNvSpPr txBox="1"/>
            <p:nvPr/>
          </p:nvSpPr>
          <p:spPr>
            <a:xfrm>
              <a:off x="972457" y="867060"/>
              <a:ext cx="2705381" cy="461665"/>
            </a:xfrm>
            <a:prstGeom prst="rect">
              <a:avLst/>
            </a:prstGeom>
            <a:noFill/>
          </p:spPr>
          <p:txBody>
            <a:bodyPr wrap="square" rtlCol="0">
              <a:spAutoFit/>
            </a:bodyPr>
            <a:lstStyle/>
            <a:p>
              <a:r>
                <a:rPr lang="en-US" sz="2400" b="1" dirty="0" smtClean="0">
                  <a:latin typeface="+mj-lt"/>
                </a:rPr>
                <a:t>Draft</a:t>
              </a:r>
              <a:endParaRPr lang="en-US" sz="2400" b="1" dirty="0">
                <a:latin typeface="+mj-lt"/>
              </a:endParaRPr>
            </a:p>
          </p:txBody>
        </p:sp>
        <p:sp>
          <p:nvSpPr>
            <p:cNvPr id="115" name="TextBox 114"/>
            <p:cNvSpPr txBox="1"/>
            <p:nvPr/>
          </p:nvSpPr>
          <p:spPr>
            <a:xfrm>
              <a:off x="981289" y="1254189"/>
              <a:ext cx="2486090" cy="923330"/>
            </a:xfrm>
            <a:prstGeom prst="rect">
              <a:avLst/>
            </a:prstGeom>
            <a:noFill/>
          </p:spPr>
          <p:txBody>
            <a:bodyPr wrap="square" rtlCol="0">
              <a:spAutoFit/>
            </a:bodyPr>
            <a:lstStyle/>
            <a:p>
              <a:r>
                <a:rPr lang="en-US" dirty="0" smtClean="0"/>
                <a:t>Superintendent or designee drafts policy to present to board</a:t>
              </a:r>
              <a:endParaRPr lang="en-US" dirty="0"/>
            </a:p>
          </p:txBody>
        </p:sp>
      </p:grpSp>
      <p:grpSp>
        <p:nvGrpSpPr>
          <p:cNvPr id="125" name="Group 124"/>
          <p:cNvGrpSpPr/>
          <p:nvPr/>
        </p:nvGrpSpPr>
        <p:grpSpPr>
          <a:xfrm>
            <a:off x="9268363" y="5003580"/>
            <a:ext cx="2696549" cy="1310459"/>
            <a:chOff x="972457" y="867060"/>
            <a:chExt cx="4603090" cy="1310459"/>
          </a:xfrm>
        </p:grpSpPr>
        <p:sp>
          <p:nvSpPr>
            <p:cNvPr id="126" name="TextBox 125"/>
            <p:cNvSpPr txBox="1"/>
            <p:nvPr/>
          </p:nvSpPr>
          <p:spPr>
            <a:xfrm>
              <a:off x="972457" y="867060"/>
              <a:ext cx="4243832" cy="461665"/>
            </a:xfrm>
            <a:prstGeom prst="rect">
              <a:avLst/>
            </a:prstGeom>
            <a:noFill/>
          </p:spPr>
          <p:txBody>
            <a:bodyPr wrap="square" rtlCol="0">
              <a:spAutoFit/>
            </a:bodyPr>
            <a:lstStyle/>
            <a:p>
              <a:r>
                <a:rPr lang="en-US" sz="2400" b="1" dirty="0" smtClean="0">
                  <a:latin typeface="+mj-lt"/>
                </a:rPr>
                <a:t>Readings</a:t>
              </a:r>
              <a:endParaRPr lang="en-US" sz="2400" b="1" dirty="0">
                <a:latin typeface="+mj-lt"/>
              </a:endParaRPr>
            </a:p>
          </p:txBody>
        </p:sp>
        <p:sp>
          <p:nvSpPr>
            <p:cNvPr id="127" name="TextBox 126"/>
            <p:cNvSpPr txBox="1"/>
            <p:nvPr/>
          </p:nvSpPr>
          <p:spPr>
            <a:xfrm>
              <a:off x="981287" y="1254189"/>
              <a:ext cx="4594260" cy="923330"/>
            </a:xfrm>
            <a:prstGeom prst="rect">
              <a:avLst/>
            </a:prstGeom>
            <a:noFill/>
          </p:spPr>
          <p:txBody>
            <a:bodyPr wrap="square" rtlCol="0">
              <a:spAutoFit/>
            </a:bodyPr>
            <a:lstStyle/>
            <a:p>
              <a:r>
                <a:rPr lang="en-US" dirty="0" smtClean="0"/>
                <a:t>Board will read, suggest revisions, and read again if necessary</a:t>
              </a:r>
              <a:endParaRPr lang="en-US" dirty="0"/>
            </a:p>
          </p:txBody>
        </p:sp>
      </p:grpSp>
      <p:sp>
        <p:nvSpPr>
          <p:cNvPr id="128" name="Rectangle 127"/>
          <p:cNvSpPr/>
          <p:nvPr/>
        </p:nvSpPr>
        <p:spPr>
          <a:xfrm>
            <a:off x="-8387" y="-11611"/>
            <a:ext cx="934107" cy="68696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b="1" dirty="0" smtClean="0"/>
              <a:t>8 PART POLICY DEVELOPMENT CYCLE</a:t>
            </a:r>
            <a:endParaRPr lang="en-US" sz="2400" b="1" dirty="0"/>
          </a:p>
        </p:txBody>
      </p:sp>
      <p:grpSp>
        <p:nvGrpSpPr>
          <p:cNvPr id="132" name="Group 131"/>
          <p:cNvGrpSpPr/>
          <p:nvPr/>
        </p:nvGrpSpPr>
        <p:grpSpPr>
          <a:xfrm>
            <a:off x="1274475" y="549485"/>
            <a:ext cx="2705381" cy="1587458"/>
            <a:chOff x="972457" y="867060"/>
            <a:chExt cx="2705381" cy="1587458"/>
          </a:xfrm>
        </p:grpSpPr>
        <p:sp>
          <p:nvSpPr>
            <p:cNvPr id="133" name="TextBox 132"/>
            <p:cNvSpPr txBox="1"/>
            <p:nvPr/>
          </p:nvSpPr>
          <p:spPr>
            <a:xfrm>
              <a:off x="972457" y="867060"/>
              <a:ext cx="2705381" cy="461665"/>
            </a:xfrm>
            <a:prstGeom prst="rect">
              <a:avLst/>
            </a:prstGeom>
            <a:noFill/>
          </p:spPr>
          <p:txBody>
            <a:bodyPr wrap="square" rtlCol="0">
              <a:spAutoFit/>
            </a:bodyPr>
            <a:lstStyle/>
            <a:p>
              <a:r>
                <a:rPr lang="en-US" sz="2400" b="1" dirty="0" smtClean="0">
                  <a:latin typeface="+mj-lt"/>
                </a:rPr>
                <a:t>Monitor &amp; Revise</a:t>
              </a:r>
              <a:endParaRPr lang="en-US" sz="2400" b="1" dirty="0">
                <a:latin typeface="+mj-lt"/>
              </a:endParaRPr>
            </a:p>
          </p:txBody>
        </p:sp>
        <p:sp>
          <p:nvSpPr>
            <p:cNvPr id="134" name="TextBox 133"/>
            <p:cNvSpPr txBox="1"/>
            <p:nvPr/>
          </p:nvSpPr>
          <p:spPr>
            <a:xfrm>
              <a:off x="981288" y="1254189"/>
              <a:ext cx="2696549" cy="1200329"/>
            </a:xfrm>
            <a:prstGeom prst="rect">
              <a:avLst/>
            </a:prstGeom>
            <a:noFill/>
          </p:spPr>
          <p:txBody>
            <a:bodyPr wrap="square" rtlCol="0">
              <a:spAutoFit/>
            </a:bodyPr>
            <a:lstStyle/>
            <a:p>
              <a:r>
                <a:rPr lang="en-US" dirty="0" smtClean="0"/>
                <a:t>Board and superintendent  evaluate policy to determine need for revision.</a:t>
              </a:r>
              <a:endParaRPr lang="en-US" dirty="0"/>
            </a:p>
          </p:txBody>
        </p:sp>
      </p:grpSp>
      <p:grpSp>
        <p:nvGrpSpPr>
          <p:cNvPr id="135" name="Group 134"/>
          <p:cNvGrpSpPr/>
          <p:nvPr/>
        </p:nvGrpSpPr>
        <p:grpSpPr>
          <a:xfrm>
            <a:off x="1274475" y="2195740"/>
            <a:ext cx="2705381" cy="1587458"/>
            <a:chOff x="1177878" y="852214"/>
            <a:chExt cx="2705381" cy="1587458"/>
          </a:xfrm>
        </p:grpSpPr>
        <p:sp>
          <p:nvSpPr>
            <p:cNvPr id="136" name="TextBox 135"/>
            <p:cNvSpPr txBox="1"/>
            <p:nvPr/>
          </p:nvSpPr>
          <p:spPr>
            <a:xfrm>
              <a:off x="1177878" y="852214"/>
              <a:ext cx="2705381" cy="461665"/>
            </a:xfrm>
            <a:prstGeom prst="rect">
              <a:avLst/>
            </a:prstGeom>
            <a:noFill/>
          </p:spPr>
          <p:txBody>
            <a:bodyPr wrap="square" rtlCol="0">
              <a:spAutoFit/>
            </a:bodyPr>
            <a:lstStyle/>
            <a:p>
              <a:r>
                <a:rPr lang="en-US" sz="2400" b="1" dirty="0" smtClean="0">
                  <a:latin typeface="+mj-lt"/>
                </a:rPr>
                <a:t>Implement</a:t>
              </a:r>
              <a:endParaRPr lang="en-US" sz="2400" b="1" dirty="0">
                <a:latin typeface="+mj-lt"/>
              </a:endParaRPr>
            </a:p>
          </p:txBody>
        </p:sp>
        <p:sp>
          <p:nvSpPr>
            <p:cNvPr id="137" name="TextBox 136"/>
            <p:cNvSpPr txBox="1"/>
            <p:nvPr/>
          </p:nvSpPr>
          <p:spPr>
            <a:xfrm>
              <a:off x="1186710" y="1239343"/>
              <a:ext cx="2595734" cy="1200329"/>
            </a:xfrm>
            <a:prstGeom prst="rect">
              <a:avLst/>
            </a:prstGeom>
            <a:noFill/>
          </p:spPr>
          <p:txBody>
            <a:bodyPr wrap="square" rtlCol="0">
              <a:spAutoFit/>
            </a:bodyPr>
            <a:lstStyle/>
            <a:p>
              <a:r>
                <a:rPr lang="en-US" dirty="0" smtClean="0"/>
                <a:t>Superintendent or designee develops procedures to support the policy.</a:t>
              </a:r>
              <a:endParaRPr lang="en-US" dirty="0"/>
            </a:p>
          </p:txBody>
        </p:sp>
      </p:grpSp>
      <p:grpSp>
        <p:nvGrpSpPr>
          <p:cNvPr id="138" name="Group 137"/>
          <p:cNvGrpSpPr/>
          <p:nvPr/>
        </p:nvGrpSpPr>
        <p:grpSpPr>
          <a:xfrm>
            <a:off x="1274475" y="3841995"/>
            <a:ext cx="2705381" cy="1033460"/>
            <a:chOff x="972457" y="867060"/>
            <a:chExt cx="2705381" cy="1033460"/>
          </a:xfrm>
        </p:grpSpPr>
        <p:sp>
          <p:nvSpPr>
            <p:cNvPr id="139" name="TextBox 138"/>
            <p:cNvSpPr txBox="1"/>
            <p:nvPr/>
          </p:nvSpPr>
          <p:spPr>
            <a:xfrm>
              <a:off x="972457" y="867060"/>
              <a:ext cx="2705381" cy="461665"/>
            </a:xfrm>
            <a:prstGeom prst="rect">
              <a:avLst/>
            </a:prstGeom>
            <a:noFill/>
          </p:spPr>
          <p:txBody>
            <a:bodyPr wrap="square" rtlCol="0">
              <a:spAutoFit/>
            </a:bodyPr>
            <a:lstStyle/>
            <a:p>
              <a:r>
                <a:rPr lang="en-US" sz="2400" b="1" dirty="0" smtClean="0">
                  <a:latin typeface="+mj-lt"/>
                </a:rPr>
                <a:t>Disseminate</a:t>
              </a:r>
              <a:endParaRPr lang="en-US" sz="2400" b="1" dirty="0">
                <a:latin typeface="+mj-lt"/>
              </a:endParaRPr>
            </a:p>
          </p:txBody>
        </p:sp>
        <p:sp>
          <p:nvSpPr>
            <p:cNvPr id="140" name="TextBox 139"/>
            <p:cNvSpPr txBox="1"/>
            <p:nvPr/>
          </p:nvSpPr>
          <p:spPr>
            <a:xfrm>
              <a:off x="981289" y="1254189"/>
              <a:ext cx="2486090" cy="646331"/>
            </a:xfrm>
            <a:prstGeom prst="rect">
              <a:avLst/>
            </a:prstGeom>
            <a:noFill/>
          </p:spPr>
          <p:txBody>
            <a:bodyPr wrap="square" rtlCol="0">
              <a:spAutoFit/>
            </a:bodyPr>
            <a:lstStyle/>
            <a:p>
              <a:r>
                <a:rPr lang="en-US" dirty="0" smtClean="0"/>
                <a:t>To all employees and stakeholders</a:t>
              </a:r>
              <a:endParaRPr lang="en-US" dirty="0"/>
            </a:p>
          </p:txBody>
        </p:sp>
      </p:grpSp>
      <p:grpSp>
        <p:nvGrpSpPr>
          <p:cNvPr id="141" name="Group 140"/>
          <p:cNvGrpSpPr/>
          <p:nvPr/>
        </p:nvGrpSpPr>
        <p:grpSpPr>
          <a:xfrm>
            <a:off x="1322100" y="4942243"/>
            <a:ext cx="3425878" cy="1332129"/>
            <a:chOff x="972457" y="867060"/>
            <a:chExt cx="5848077" cy="1332129"/>
          </a:xfrm>
        </p:grpSpPr>
        <p:sp>
          <p:nvSpPr>
            <p:cNvPr id="142" name="TextBox 141"/>
            <p:cNvSpPr txBox="1"/>
            <p:nvPr/>
          </p:nvSpPr>
          <p:spPr>
            <a:xfrm>
              <a:off x="972457" y="867060"/>
              <a:ext cx="4243832" cy="461665"/>
            </a:xfrm>
            <a:prstGeom prst="rect">
              <a:avLst/>
            </a:prstGeom>
            <a:noFill/>
          </p:spPr>
          <p:txBody>
            <a:bodyPr wrap="square" rtlCol="0">
              <a:spAutoFit/>
            </a:bodyPr>
            <a:lstStyle/>
            <a:p>
              <a:r>
                <a:rPr lang="en-US" sz="2400" b="1" dirty="0" smtClean="0">
                  <a:latin typeface="+mj-lt"/>
                </a:rPr>
                <a:t>Adoption</a:t>
              </a:r>
              <a:endParaRPr lang="en-US" sz="2400" b="1" dirty="0">
                <a:latin typeface="+mj-lt"/>
              </a:endParaRPr>
            </a:p>
          </p:txBody>
        </p:sp>
        <p:sp>
          <p:nvSpPr>
            <p:cNvPr id="143" name="TextBox 142"/>
            <p:cNvSpPr txBox="1"/>
            <p:nvPr/>
          </p:nvSpPr>
          <p:spPr>
            <a:xfrm>
              <a:off x="972457" y="1275859"/>
              <a:ext cx="5848077" cy="923330"/>
            </a:xfrm>
            <a:prstGeom prst="rect">
              <a:avLst/>
            </a:prstGeom>
            <a:noFill/>
          </p:spPr>
          <p:txBody>
            <a:bodyPr wrap="square" rtlCol="0">
              <a:spAutoFit/>
            </a:bodyPr>
            <a:lstStyle/>
            <a:p>
              <a:r>
                <a:rPr lang="en-US" dirty="0" smtClean="0"/>
                <a:t>Board Votes to adopt in open meeting and adoption is recorded in minutes.</a:t>
              </a:r>
              <a:endParaRPr lang="en-US" dirty="0"/>
            </a:p>
          </p:txBody>
        </p:sp>
      </p:grpSp>
      <p:pic>
        <p:nvPicPr>
          <p:cNvPr id="144" name="Picture 1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3571" y="1993639"/>
            <a:ext cx="2902475" cy="2902475"/>
          </a:xfrm>
          <a:prstGeom prst="rect">
            <a:avLst/>
          </a:prstGeom>
        </p:spPr>
      </p:pic>
    </p:spTree>
    <p:extLst>
      <p:ext uri="{BB962C8B-B14F-4D97-AF65-F5344CB8AC3E}">
        <p14:creationId xmlns:p14="http://schemas.microsoft.com/office/powerpoint/2010/main" val="462584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gtEl>
                                        <p:attrNameLst>
                                          <p:attrName>style.visibility</p:attrName>
                                        </p:attrNameLst>
                                      </p:cBhvr>
                                      <p:to>
                                        <p:strVal val="visible"/>
                                      </p:to>
                                    </p:set>
                                    <p:animEffect transition="in" filter="fade">
                                      <p:cBhvr>
                                        <p:cTn id="18" dur="500"/>
                                        <p:tgtEl>
                                          <p:spTgt spid="1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par>
                                <p:cTn id="24" presetID="10" presetClass="entr" presetSubtype="0" fill="hold" nodeType="with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fade">
                                      <p:cBhvr>
                                        <p:cTn id="26" dur="500"/>
                                        <p:tgtEl>
                                          <p:spTgt spid="1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par>
                                <p:cTn id="32" presetID="10" presetClass="entr" presetSubtype="0" fill="hold" nodeType="withEffect">
                                  <p:stCondLst>
                                    <p:cond delay="0"/>
                                  </p:stCondLst>
                                  <p:childTnLst>
                                    <p:set>
                                      <p:cBhvr>
                                        <p:cTn id="33" dur="1" fill="hold">
                                          <p:stCondLst>
                                            <p:cond delay="0"/>
                                          </p:stCondLst>
                                        </p:cTn>
                                        <p:tgtEl>
                                          <p:spTgt spid="125"/>
                                        </p:tgtEl>
                                        <p:attrNameLst>
                                          <p:attrName>style.visibility</p:attrName>
                                        </p:attrNameLst>
                                      </p:cBhvr>
                                      <p:to>
                                        <p:strVal val="visible"/>
                                      </p:to>
                                    </p:set>
                                    <p:animEffect transition="in" filter="fade">
                                      <p:cBhvr>
                                        <p:cTn id="34" dur="500"/>
                                        <p:tgtEl>
                                          <p:spTgt spid="1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500"/>
                                        <p:tgtEl>
                                          <p:spTgt spid="87"/>
                                        </p:tgtEl>
                                      </p:cBhvr>
                                    </p:animEffect>
                                  </p:childTnLst>
                                </p:cTn>
                              </p:par>
                              <p:par>
                                <p:cTn id="40" presetID="10" presetClass="entr" presetSubtype="0" fill="hold" nodeType="withEffect">
                                  <p:stCondLst>
                                    <p:cond delay="0"/>
                                  </p:stCondLst>
                                  <p:childTnLst>
                                    <p:set>
                                      <p:cBhvr>
                                        <p:cTn id="41" dur="1" fill="hold">
                                          <p:stCondLst>
                                            <p:cond delay="0"/>
                                          </p:stCondLst>
                                        </p:cTn>
                                        <p:tgtEl>
                                          <p:spTgt spid="141"/>
                                        </p:tgtEl>
                                        <p:attrNameLst>
                                          <p:attrName>style.visibility</p:attrName>
                                        </p:attrNameLst>
                                      </p:cBhvr>
                                      <p:to>
                                        <p:strVal val="visible"/>
                                      </p:to>
                                    </p:set>
                                    <p:animEffect transition="in" filter="fade">
                                      <p:cBhvr>
                                        <p:cTn id="42" dur="500"/>
                                        <p:tgtEl>
                                          <p:spTgt spid="1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fade">
                                      <p:cBhvr>
                                        <p:cTn id="47" dur="500"/>
                                        <p:tgtEl>
                                          <p:spTgt spid="92"/>
                                        </p:tgtEl>
                                      </p:cBhvr>
                                    </p:animEffect>
                                  </p:childTnLst>
                                </p:cTn>
                              </p:par>
                              <p:par>
                                <p:cTn id="48" presetID="10" presetClass="entr" presetSubtype="0" fill="hold" nodeType="withEffect">
                                  <p:stCondLst>
                                    <p:cond delay="0"/>
                                  </p:stCondLst>
                                  <p:childTnLst>
                                    <p:set>
                                      <p:cBhvr>
                                        <p:cTn id="49" dur="1" fill="hold">
                                          <p:stCondLst>
                                            <p:cond delay="0"/>
                                          </p:stCondLst>
                                        </p:cTn>
                                        <p:tgtEl>
                                          <p:spTgt spid="138"/>
                                        </p:tgtEl>
                                        <p:attrNameLst>
                                          <p:attrName>style.visibility</p:attrName>
                                        </p:attrNameLst>
                                      </p:cBhvr>
                                      <p:to>
                                        <p:strVal val="visible"/>
                                      </p:to>
                                    </p:set>
                                    <p:animEffect transition="in" filter="fade">
                                      <p:cBhvr>
                                        <p:cTn id="50" dur="500"/>
                                        <p:tgtEl>
                                          <p:spTgt spid="13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fade">
                                      <p:cBhvr>
                                        <p:cTn id="55" dur="500"/>
                                        <p:tgtEl>
                                          <p:spTgt spid="97"/>
                                        </p:tgtEl>
                                      </p:cBhvr>
                                    </p:animEffect>
                                  </p:childTnLst>
                                </p:cTn>
                              </p:par>
                              <p:par>
                                <p:cTn id="56" presetID="10" presetClass="entr" presetSubtype="0" fill="hold" nodeType="withEffect">
                                  <p:stCondLst>
                                    <p:cond delay="0"/>
                                  </p:stCondLst>
                                  <p:childTnLst>
                                    <p:set>
                                      <p:cBhvr>
                                        <p:cTn id="57" dur="1" fill="hold">
                                          <p:stCondLst>
                                            <p:cond delay="0"/>
                                          </p:stCondLst>
                                        </p:cTn>
                                        <p:tgtEl>
                                          <p:spTgt spid="135"/>
                                        </p:tgtEl>
                                        <p:attrNameLst>
                                          <p:attrName>style.visibility</p:attrName>
                                        </p:attrNameLst>
                                      </p:cBhvr>
                                      <p:to>
                                        <p:strVal val="visible"/>
                                      </p:to>
                                    </p:set>
                                    <p:animEffect transition="in" filter="fade">
                                      <p:cBhvr>
                                        <p:cTn id="58" dur="500"/>
                                        <p:tgtEl>
                                          <p:spTgt spid="1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fade">
                                      <p:cBhvr>
                                        <p:cTn id="63" dur="500"/>
                                        <p:tgtEl>
                                          <p:spTgt spid="102"/>
                                        </p:tgtEl>
                                      </p:cBhvr>
                                    </p:animEffect>
                                  </p:childTnLst>
                                </p:cTn>
                              </p:par>
                              <p:par>
                                <p:cTn id="64" presetID="10" presetClass="entr" presetSubtype="0" fill="hold" nodeType="withEffect">
                                  <p:stCondLst>
                                    <p:cond delay="0"/>
                                  </p:stCondLst>
                                  <p:childTnLst>
                                    <p:set>
                                      <p:cBhvr>
                                        <p:cTn id="65" dur="1" fill="hold">
                                          <p:stCondLst>
                                            <p:cond delay="0"/>
                                          </p:stCondLst>
                                        </p:cTn>
                                        <p:tgtEl>
                                          <p:spTgt spid="132"/>
                                        </p:tgtEl>
                                        <p:attrNameLst>
                                          <p:attrName>style.visibility</p:attrName>
                                        </p:attrNameLst>
                                      </p:cBhvr>
                                      <p:to>
                                        <p:strVal val="visible"/>
                                      </p:to>
                                    </p:set>
                                    <p:animEffect transition="in" filter="fade">
                                      <p:cBhvr>
                                        <p:cTn id="66"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0"/>
            <a:ext cx="10439400" cy="6370975"/>
          </a:xfrm>
          <a:prstGeom prst="rect">
            <a:avLst/>
          </a:prstGeom>
          <a:noFill/>
        </p:spPr>
        <p:txBody>
          <a:bodyPr wrap="square" rtlCol="0">
            <a:spAutoFit/>
          </a:bodyPr>
          <a:lstStyle/>
          <a:p>
            <a:pPr>
              <a:spcAft>
                <a:spcPts val="1200"/>
              </a:spcAft>
            </a:pPr>
            <a:r>
              <a:rPr lang="en-US" sz="4200" b="1" dirty="0" smtClean="0">
                <a:latin typeface="Baskerville Old Face" panose="02020602080505020303" pitchFamily="18" charset="0"/>
              </a:rPr>
              <a:t>Even though policies are the work of the Board:</a:t>
            </a:r>
          </a:p>
          <a:p>
            <a:pPr marL="571500" indent="-571500">
              <a:spcAft>
                <a:spcPts val="1200"/>
              </a:spcAft>
              <a:buFont typeface="Arial" panose="020B0604020202020204" pitchFamily="34" charset="0"/>
              <a:buChar char="•"/>
            </a:pPr>
            <a:r>
              <a:rPr lang="en-US" sz="4200" dirty="0" smtClean="0">
                <a:latin typeface="Baskerville Old Face" panose="02020602080505020303" pitchFamily="18" charset="0"/>
              </a:rPr>
              <a:t>It is important to include and consult others, such as the Business Manager, in policy development.</a:t>
            </a:r>
          </a:p>
          <a:p>
            <a:pPr marL="571500" indent="-571500">
              <a:spcAft>
                <a:spcPts val="1200"/>
              </a:spcAft>
              <a:buFont typeface="Arial" panose="020B0604020202020204" pitchFamily="34" charset="0"/>
              <a:buChar char="•"/>
            </a:pPr>
            <a:r>
              <a:rPr lang="en-US" sz="4200" dirty="0" smtClean="0">
                <a:latin typeface="Baskerville Old Face" panose="02020602080505020303" pitchFamily="18" charset="0"/>
              </a:rPr>
              <a:t>Many policy sections contain fiscal/business management related policies. Other sections have policies that indirectly affect these areas.</a:t>
            </a:r>
          </a:p>
          <a:p>
            <a:pPr marL="571500" indent="-571500">
              <a:spcAft>
                <a:spcPts val="1200"/>
              </a:spcAft>
              <a:buFont typeface="Arial" panose="020B0604020202020204" pitchFamily="34" charset="0"/>
              <a:buChar char="•"/>
            </a:pPr>
            <a:r>
              <a:rPr lang="en-US" sz="4200" dirty="0" smtClean="0">
                <a:latin typeface="Baskerville Old Face" panose="02020602080505020303" pitchFamily="18" charset="0"/>
              </a:rPr>
              <a:t>Therefore, many of your district policies will impact YOU.</a:t>
            </a:r>
            <a:endParaRPr lang="en-US" sz="4200" dirty="0">
              <a:latin typeface="Baskerville Old Face" panose="02020602080505020303" pitchFamily="18" charset="0"/>
            </a:endParaRPr>
          </a:p>
        </p:txBody>
      </p:sp>
    </p:spTree>
    <p:extLst>
      <p:ext uri="{BB962C8B-B14F-4D97-AF65-F5344CB8AC3E}">
        <p14:creationId xmlns:p14="http://schemas.microsoft.com/office/powerpoint/2010/main" val="2994270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53" y="1"/>
            <a:ext cx="11470105" cy="981074"/>
          </a:xfrm>
        </p:spPr>
        <p:txBody>
          <a:bodyPr>
            <a:normAutofit/>
          </a:bodyPr>
          <a:lstStyle/>
          <a:p>
            <a:r>
              <a:rPr lang="en-US" sz="4400" dirty="0">
                <a:latin typeface="Baskerville Old Face" panose="02020602080505020303" pitchFamily="18" charset="0"/>
                <a:ea typeface="Verdana" panose="020B0604030504040204" pitchFamily="34" charset="0"/>
                <a:cs typeface="Verdana" panose="020B0604030504040204" pitchFamily="34" charset="0"/>
              </a:rPr>
              <a:t>Policies </a:t>
            </a:r>
            <a:r>
              <a:rPr lang="en-US" sz="4400" dirty="0" smtClean="0">
                <a:latin typeface="Baskerville Old Face" panose="02020602080505020303" pitchFamily="18" charset="0"/>
                <a:ea typeface="Verdana" panose="020B0604030504040204" pitchFamily="34" charset="0"/>
                <a:cs typeface="Verdana" panose="020B0604030504040204" pitchFamily="34" charset="0"/>
              </a:rPr>
              <a:t>That Matter to</a:t>
            </a:r>
            <a:r>
              <a:rPr lang="en-US" sz="4400" dirty="0" smtClean="0">
                <a:solidFill>
                  <a:schemeClr val="tx1"/>
                </a:solidFill>
                <a:latin typeface="Baskerville Old Face" panose="02020602080505020303" pitchFamily="18" charset="0"/>
                <a:ea typeface="Verdana" panose="020B0604030504040204" pitchFamily="34" charset="0"/>
                <a:cs typeface="Verdana" panose="020B0604030504040204" pitchFamily="34" charset="0"/>
              </a:rPr>
              <a:t> </a:t>
            </a:r>
            <a:r>
              <a:rPr lang="en-US" sz="4400" dirty="0" smtClean="0">
                <a:latin typeface="Baskerville Old Face" panose="02020602080505020303" pitchFamily="18" charset="0"/>
                <a:ea typeface="Verdana" panose="020B0604030504040204" pitchFamily="34" charset="0"/>
                <a:cs typeface="Verdana" panose="020B0604030504040204" pitchFamily="34" charset="0"/>
              </a:rPr>
              <a:t>YOU</a:t>
            </a:r>
            <a:endParaRPr lang="en-US" sz="4400" dirty="0">
              <a:latin typeface="Baskerville Old Face" panose="02020602080505020303" pitchFamily="18" charset="0"/>
              <a:ea typeface="Verdana" panose="020B0604030504040204" pitchFamily="34" charset="0"/>
              <a:cs typeface="Verdana" panose="020B0604030504040204" pitchFamily="34" charset="0"/>
            </a:endParaRPr>
          </a:p>
        </p:txBody>
      </p:sp>
      <p:graphicFrame>
        <p:nvGraphicFramePr>
          <p:cNvPr id="5" name="Content Placeholder 4"/>
          <p:cNvGraphicFramePr>
            <a:graphicFrameLocks noGrp="1"/>
          </p:cNvGraphicFramePr>
          <p:nvPr>
            <p:ph idx="1"/>
            <p:extLst/>
          </p:nvPr>
        </p:nvGraphicFramePr>
        <p:xfrm>
          <a:off x="245659" y="981075"/>
          <a:ext cx="11805313" cy="5624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793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3400" y="0"/>
            <a:ext cx="10299700" cy="6832640"/>
          </a:xfrm>
          <a:prstGeom prst="rect">
            <a:avLst/>
          </a:prstGeom>
          <a:noFill/>
        </p:spPr>
        <p:txBody>
          <a:bodyPr wrap="square" rtlCol="0">
            <a:spAutoFit/>
          </a:bodyPr>
          <a:lstStyle/>
          <a:p>
            <a:pPr>
              <a:spcAft>
                <a:spcPts val="2400"/>
              </a:spcAft>
            </a:pPr>
            <a:r>
              <a:rPr lang="en-US" sz="4200" b="1" dirty="0" smtClean="0">
                <a:latin typeface="Baskerville Old Face" panose="02020602080505020303" pitchFamily="18" charset="0"/>
              </a:rPr>
              <a:t>What are Procedures?</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Procedures offer steps or instructions for how to complete your policies in the district. They are an established or official way of doing a task.</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Though they work together, policies and procedures are generally separate.</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Think of procedures as detailed directions to your destination.</a:t>
            </a:r>
            <a:endParaRPr lang="en-US" sz="4200" dirty="0">
              <a:latin typeface="Baskerville Old Face" panose="02020602080505020303" pitchFamily="18" charset="0"/>
            </a:endParaRPr>
          </a:p>
        </p:txBody>
      </p:sp>
    </p:spTree>
    <p:extLst>
      <p:ext uri="{BB962C8B-B14F-4D97-AF65-F5344CB8AC3E}">
        <p14:creationId xmlns:p14="http://schemas.microsoft.com/office/powerpoint/2010/main" val="113977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215900"/>
            <a:ext cx="10299700" cy="5847755"/>
          </a:xfrm>
          <a:prstGeom prst="rect">
            <a:avLst/>
          </a:prstGeom>
          <a:noFill/>
        </p:spPr>
        <p:txBody>
          <a:bodyPr wrap="square" rtlCol="0">
            <a:spAutoFit/>
          </a:bodyPr>
          <a:lstStyle/>
          <a:p>
            <a:pPr>
              <a:spcAft>
                <a:spcPts val="2400"/>
              </a:spcAft>
            </a:pPr>
            <a:r>
              <a:rPr lang="en-US" sz="4200" b="1" dirty="0" smtClean="0">
                <a:latin typeface="Baskerville Old Face" panose="02020602080505020303" pitchFamily="18" charset="0"/>
              </a:rPr>
              <a:t>Why are Policies and Procedures Important?</a:t>
            </a:r>
          </a:p>
          <a:p>
            <a:pPr marL="571500" indent="-571500">
              <a:spcAft>
                <a:spcPts val="2400"/>
              </a:spcAft>
              <a:buFont typeface="Arial" panose="020B0604020202020204" pitchFamily="34" charset="0"/>
              <a:buChar char="•"/>
            </a:pPr>
            <a:r>
              <a:rPr lang="en-US" sz="4200" dirty="0">
                <a:latin typeface="Baskerville Old Face" panose="02020602080505020303" pitchFamily="18" charset="0"/>
              </a:rPr>
              <a:t>Establish responsibility and accountability.</a:t>
            </a:r>
          </a:p>
          <a:p>
            <a:pPr marL="571500" indent="-571500">
              <a:spcAft>
                <a:spcPts val="2400"/>
              </a:spcAft>
              <a:buFont typeface="Arial" panose="020B0604020202020204" pitchFamily="34" charset="0"/>
              <a:buChar char="•"/>
            </a:pPr>
            <a:r>
              <a:rPr lang="en-US" sz="4200" dirty="0">
                <a:latin typeface="Baskerville Old Face" panose="02020602080505020303" pitchFamily="18" charset="0"/>
              </a:rPr>
              <a:t>Ensure compliance and reduce institutional risk.</a:t>
            </a:r>
          </a:p>
          <a:p>
            <a:pPr marL="571500" indent="-571500">
              <a:spcAft>
                <a:spcPts val="2400"/>
              </a:spcAft>
              <a:buFont typeface="Arial" panose="020B0604020202020204" pitchFamily="34" charset="0"/>
              <a:buChar char="•"/>
            </a:pPr>
            <a:r>
              <a:rPr lang="en-US" sz="4200" dirty="0">
                <a:latin typeface="Baskerville Old Face" panose="02020602080505020303" pitchFamily="18" charset="0"/>
              </a:rPr>
              <a:t>Establish and/or defend a legal basis for action.</a:t>
            </a:r>
          </a:p>
          <a:p>
            <a:pPr marL="571500" indent="-571500">
              <a:spcAft>
                <a:spcPts val="2400"/>
              </a:spcAft>
              <a:buFont typeface="Arial" panose="020B0604020202020204" pitchFamily="34" charset="0"/>
              <a:buChar char="•"/>
            </a:pPr>
            <a:r>
              <a:rPr lang="en-US" sz="4200" dirty="0">
                <a:latin typeface="Baskerville Old Face" panose="02020602080505020303" pitchFamily="18" charset="0"/>
              </a:rPr>
              <a:t>Provide clarification and </a:t>
            </a:r>
            <a:r>
              <a:rPr lang="en-US" sz="4200" dirty="0" smtClean="0">
                <a:latin typeface="Baskerville Old Face" panose="02020602080505020303" pitchFamily="18" charset="0"/>
              </a:rPr>
              <a:t>guidance.</a:t>
            </a:r>
            <a:endParaRPr lang="en-US" sz="4200" dirty="0">
              <a:latin typeface="Baskerville Old Face" panose="02020602080505020303" pitchFamily="18" charset="0"/>
            </a:endParaRPr>
          </a:p>
        </p:txBody>
      </p:sp>
    </p:spTree>
    <p:extLst>
      <p:ext uri="{BB962C8B-B14F-4D97-AF65-F5344CB8AC3E}">
        <p14:creationId xmlns:p14="http://schemas.microsoft.com/office/powerpoint/2010/main" val="40189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215900"/>
            <a:ext cx="10299700" cy="6155531"/>
          </a:xfrm>
          <a:prstGeom prst="rect">
            <a:avLst/>
          </a:prstGeom>
          <a:noFill/>
        </p:spPr>
        <p:txBody>
          <a:bodyPr wrap="square" rtlCol="0">
            <a:spAutoFit/>
          </a:bodyPr>
          <a:lstStyle/>
          <a:p>
            <a:pPr>
              <a:spcAft>
                <a:spcPts val="2400"/>
              </a:spcAft>
            </a:pPr>
            <a:r>
              <a:rPr lang="en-US" sz="4200" b="1" dirty="0" smtClean="0">
                <a:latin typeface="Baskerville Old Face" panose="02020602080505020303" pitchFamily="18" charset="0"/>
              </a:rPr>
              <a:t>Problems with Ineffective Policy</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Compliance problems with laws/regulations.</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School board and staff animosity.</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Reduced efficiency.</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Frustration of stakeholders.</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All of these can cost money and are hindrances to the district as a whole.</a:t>
            </a:r>
          </a:p>
        </p:txBody>
      </p:sp>
    </p:spTree>
    <p:extLst>
      <p:ext uri="{BB962C8B-B14F-4D97-AF65-F5344CB8AC3E}">
        <p14:creationId xmlns:p14="http://schemas.microsoft.com/office/powerpoint/2010/main" val="76681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8925" y="2695575"/>
            <a:ext cx="8172450" cy="1446550"/>
          </a:xfrm>
          <a:prstGeom prst="rect">
            <a:avLst/>
          </a:prstGeom>
          <a:noFill/>
        </p:spPr>
        <p:txBody>
          <a:bodyPr wrap="square" rtlCol="0">
            <a:spAutoFit/>
          </a:bodyPr>
          <a:lstStyle/>
          <a:p>
            <a:pPr algn="ctr"/>
            <a:r>
              <a:rPr lang="en-US" sz="8800" dirty="0" smtClean="0">
                <a:latin typeface="Baskerville Old Face" panose="02020602080505020303" pitchFamily="18" charset="0"/>
                <a:cs typeface="Times New Roman" panose="02020603050405020304" pitchFamily="18" charset="0"/>
              </a:rPr>
              <a:t>Relevant Policies</a:t>
            </a:r>
            <a:endParaRPr lang="en-US" sz="8800" dirty="0">
              <a:latin typeface="Baskerville Old Face" panose="02020602080505020303" pitchFamily="18" charset="0"/>
              <a:cs typeface="Times New Roman" panose="02020603050405020304" pitchFamily="18" charset="0"/>
            </a:endParaRPr>
          </a:p>
        </p:txBody>
      </p:sp>
    </p:spTree>
    <p:extLst>
      <p:ext uri="{BB962C8B-B14F-4D97-AF65-F5344CB8AC3E}">
        <p14:creationId xmlns:p14="http://schemas.microsoft.com/office/powerpoint/2010/main" val="68098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219200"/>
            <a:ext cx="10071100" cy="3785652"/>
          </a:xfrm>
          <a:prstGeom prst="rect">
            <a:avLst/>
          </a:prstGeom>
          <a:noFill/>
        </p:spPr>
        <p:txBody>
          <a:bodyPr wrap="square" rtlCol="0">
            <a:spAutoFit/>
          </a:bodyPr>
          <a:lstStyle/>
          <a:p>
            <a:pPr algn="ctr"/>
            <a:r>
              <a:rPr lang="en-US" sz="4800" b="1" dirty="0" smtClean="0">
                <a:solidFill>
                  <a:srgbClr val="FF0000"/>
                </a:solidFill>
                <a:latin typeface="Baskerville Old Face" panose="02020602080505020303" pitchFamily="18" charset="0"/>
              </a:rPr>
              <a:t>DISCLAIMER</a:t>
            </a:r>
            <a:r>
              <a:rPr lang="en-US" sz="4800" b="1" dirty="0" smtClean="0">
                <a:latin typeface="Baskerville Old Face" panose="02020602080505020303" pitchFamily="18" charset="0"/>
              </a:rPr>
              <a:t>: All policies mentioned are based off of MSBA Sample Policies. The policies in your district may or may not be the same as the ones listed. Please check you local policies.</a:t>
            </a:r>
            <a:endParaRPr lang="en-US" sz="4800" b="1" dirty="0">
              <a:latin typeface="Baskerville Old Face" panose="02020602080505020303" pitchFamily="18" charset="0"/>
            </a:endParaRPr>
          </a:p>
        </p:txBody>
      </p:sp>
    </p:spTree>
    <p:extLst>
      <p:ext uri="{BB962C8B-B14F-4D97-AF65-F5344CB8AC3E}">
        <p14:creationId xmlns:p14="http://schemas.microsoft.com/office/powerpoint/2010/main" val="361783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0"/>
            <a:ext cx="10325100" cy="6678751"/>
          </a:xfrm>
          <a:prstGeom prst="rect">
            <a:avLst/>
          </a:prstGeom>
          <a:noFill/>
        </p:spPr>
        <p:txBody>
          <a:bodyPr wrap="square" rtlCol="0">
            <a:spAutoFit/>
          </a:bodyPr>
          <a:lstStyle/>
          <a:p>
            <a:pPr algn="ctr"/>
            <a:r>
              <a:rPr lang="en-US" sz="3800" b="1" dirty="0" smtClean="0">
                <a:latin typeface="Baskerville Old Face" panose="02020602080505020303" pitchFamily="18" charset="0"/>
              </a:rPr>
              <a:t>DM – Fixed Assets Policy</a:t>
            </a:r>
          </a:p>
          <a:p>
            <a:pPr algn="ctr"/>
            <a:endParaRPr lang="en-US" dirty="0">
              <a:latin typeface="Baskerville Old Face" panose="02020602080505020303" pitchFamily="18" charset="0"/>
            </a:endParaRPr>
          </a:p>
          <a:p>
            <a:pPr>
              <a:spcAft>
                <a:spcPts val="1800"/>
              </a:spcAft>
            </a:pPr>
            <a:r>
              <a:rPr lang="en-US" sz="3800" dirty="0">
                <a:latin typeface="Baskerville Old Face" panose="02020602080505020303" pitchFamily="18" charset="0"/>
              </a:rPr>
              <a:t>Equipment will be valued at historical cost or fair market value at the date of donation or purchase</a:t>
            </a:r>
            <a:r>
              <a:rPr lang="en-US" sz="3800" dirty="0" smtClean="0">
                <a:latin typeface="Baskerville Old Face" panose="02020602080505020303" pitchFamily="18" charset="0"/>
              </a:rPr>
              <a:t>.</a:t>
            </a:r>
          </a:p>
          <a:p>
            <a:pPr>
              <a:spcAft>
                <a:spcPts val="1800"/>
              </a:spcAft>
            </a:pPr>
            <a:r>
              <a:rPr lang="en-US" sz="3800" dirty="0">
                <a:latin typeface="Baskerville Old Face" panose="02020602080505020303" pitchFamily="18" charset="0"/>
              </a:rPr>
              <a:t>All district owned land and buildings will be capitalized and recorded on the fixed assets inventory of the district</a:t>
            </a:r>
            <a:r>
              <a:rPr lang="en-US" sz="3800" dirty="0" smtClean="0">
                <a:latin typeface="Baskerville Old Face" panose="02020602080505020303" pitchFamily="18" charset="0"/>
              </a:rPr>
              <a:t>.</a:t>
            </a:r>
          </a:p>
          <a:p>
            <a:pPr>
              <a:spcAft>
                <a:spcPts val="1800"/>
              </a:spcAft>
            </a:pPr>
            <a:r>
              <a:rPr lang="en-US" sz="3800" dirty="0">
                <a:latin typeface="Baskerville Old Face" panose="02020602080505020303" pitchFamily="18" charset="0"/>
              </a:rPr>
              <a:t>The building level administrators are responsible for notifying the </a:t>
            </a:r>
            <a:r>
              <a:rPr lang="en-US" sz="3800" dirty="0" smtClean="0">
                <a:latin typeface="Baskerville Old Face" panose="02020602080505020303" pitchFamily="18" charset="0"/>
              </a:rPr>
              <a:t>Finance Director of </a:t>
            </a:r>
            <a:r>
              <a:rPr lang="en-US" sz="3800" dirty="0">
                <a:latin typeface="Baskerville Old Face" panose="02020602080505020303" pitchFamily="18" charset="0"/>
              </a:rPr>
              <a:t>any transfers, disposals, donations, and /or other adjustments to fixed assets at their location. </a:t>
            </a:r>
          </a:p>
        </p:txBody>
      </p:sp>
    </p:spTree>
    <p:extLst>
      <p:ext uri="{BB962C8B-B14F-4D97-AF65-F5344CB8AC3E}">
        <p14:creationId xmlns:p14="http://schemas.microsoft.com/office/powerpoint/2010/main" val="2627694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000" y="355600"/>
            <a:ext cx="10325100" cy="5509200"/>
          </a:xfrm>
          <a:prstGeom prst="rect">
            <a:avLst/>
          </a:prstGeom>
          <a:noFill/>
        </p:spPr>
        <p:txBody>
          <a:bodyPr wrap="square" rtlCol="0">
            <a:spAutoFit/>
          </a:bodyPr>
          <a:lstStyle/>
          <a:p>
            <a:pPr algn="ctr"/>
            <a:r>
              <a:rPr lang="en-US" sz="3800" b="1" dirty="0" smtClean="0">
                <a:latin typeface="Baskerville Old Face" panose="02020602080505020303" pitchFamily="18" charset="0"/>
              </a:rPr>
              <a:t>DJE - Purchasing</a:t>
            </a:r>
          </a:p>
          <a:p>
            <a:pPr algn="ctr"/>
            <a:endParaRPr lang="en-US" dirty="0">
              <a:latin typeface="Baskerville Old Face" panose="02020602080505020303" pitchFamily="18" charset="0"/>
            </a:endParaRPr>
          </a:p>
          <a:p>
            <a:pPr>
              <a:spcAft>
                <a:spcPts val="3600"/>
              </a:spcAft>
            </a:pPr>
            <a:r>
              <a:rPr lang="en-US" sz="3800" dirty="0">
                <a:latin typeface="Baskerville Old Face" panose="02020602080505020303" pitchFamily="18" charset="0"/>
              </a:rPr>
              <a:t>All purchases by this school district which will be paid for with public funds shall be made pursuant to the purchasing laws of the State of </a:t>
            </a:r>
            <a:r>
              <a:rPr lang="en-US" sz="3800" dirty="0" smtClean="0">
                <a:latin typeface="Baskerville Old Face" panose="02020602080505020303" pitchFamily="18" charset="0"/>
              </a:rPr>
              <a:t>Mississippi.</a:t>
            </a:r>
          </a:p>
          <a:p>
            <a:pPr>
              <a:spcAft>
                <a:spcPts val="3600"/>
              </a:spcAft>
            </a:pPr>
            <a:r>
              <a:rPr lang="en-US" sz="3800" dirty="0" smtClean="0">
                <a:latin typeface="Baskerville Old Face" panose="02020602080505020303" pitchFamily="18" charset="0"/>
              </a:rPr>
              <a:t>It </a:t>
            </a:r>
            <a:r>
              <a:rPr lang="en-US" sz="3800" dirty="0">
                <a:latin typeface="Baskerville Old Face" panose="02020602080505020303" pitchFamily="18" charset="0"/>
              </a:rPr>
              <a:t>is the intention </a:t>
            </a:r>
            <a:r>
              <a:rPr lang="en-US" sz="3800" dirty="0" smtClean="0">
                <a:latin typeface="Baskerville Old Face" panose="02020602080505020303" pitchFamily="18" charset="0"/>
              </a:rPr>
              <a:t>of the school board to purchase </a:t>
            </a:r>
            <a:r>
              <a:rPr lang="en-US" sz="3800" dirty="0">
                <a:latin typeface="Baskerville Old Face" panose="02020602080505020303" pitchFamily="18" charset="0"/>
              </a:rPr>
              <a:t>competitively without prejudice and to seek maximum educational value for each and every dollar expended. </a:t>
            </a:r>
          </a:p>
        </p:txBody>
      </p:sp>
    </p:spTree>
    <p:extLst>
      <p:ext uri="{BB962C8B-B14F-4D97-AF65-F5344CB8AC3E}">
        <p14:creationId xmlns:p14="http://schemas.microsoft.com/office/powerpoint/2010/main" val="233128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1500" y="254000"/>
            <a:ext cx="10185400" cy="5386090"/>
          </a:xfrm>
          <a:prstGeom prst="rect">
            <a:avLst/>
          </a:prstGeom>
          <a:noFill/>
        </p:spPr>
        <p:txBody>
          <a:bodyPr wrap="square" rtlCol="0">
            <a:spAutoFit/>
          </a:bodyPr>
          <a:lstStyle/>
          <a:p>
            <a:pPr>
              <a:spcAft>
                <a:spcPts val="2400"/>
              </a:spcAft>
            </a:pPr>
            <a:r>
              <a:rPr lang="en-US" sz="4400" dirty="0" smtClean="0">
                <a:latin typeface="Baskerville Old Face" panose="02020602080505020303" pitchFamily="18" charset="0"/>
              </a:rPr>
              <a:t>Goal of this presentation:</a:t>
            </a:r>
          </a:p>
          <a:p>
            <a:pPr marL="914400" indent="-914400">
              <a:spcAft>
                <a:spcPts val="2400"/>
              </a:spcAft>
              <a:buFont typeface="+mj-lt"/>
              <a:buAutoNum type="arabicPeriod"/>
            </a:pPr>
            <a:r>
              <a:rPr lang="en-US" sz="4400" dirty="0" smtClean="0">
                <a:latin typeface="Baskerville Old Face" panose="02020602080505020303" pitchFamily="18" charset="0"/>
              </a:rPr>
              <a:t>How policies are developed.</a:t>
            </a:r>
          </a:p>
          <a:p>
            <a:pPr marL="914400" indent="-914400">
              <a:spcAft>
                <a:spcPts val="2400"/>
              </a:spcAft>
              <a:buFont typeface="+mj-lt"/>
              <a:buAutoNum type="arabicPeriod"/>
            </a:pPr>
            <a:r>
              <a:rPr lang="en-US" sz="4400" dirty="0" smtClean="0">
                <a:latin typeface="Baskerville Old Face" panose="02020602080505020303" pitchFamily="18" charset="0"/>
              </a:rPr>
              <a:t>Importance of effective policies.</a:t>
            </a:r>
          </a:p>
          <a:p>
            <a:pPr marL="914400" indent="-914400">
              <a:spcAft>
                <a:spcPts val="2400"/>
              </a:spcAft>
              <a:buFont typeface="+mj-lt"/>
              <a:buAutoNum type="arabicPeriod"/>
            </a:pPr>
            <a:r>
              <a:rPr lang="en-US" sz="4400" dirty="0" smtClean="0">
                <a:latin typeface="Baskerville Old Face" panose="02020602080505020303" pitchFamily="18" charset="0"/>
              </a:rPr>
              <a:t>Why policies matter to you.</a:t>
            </a:r>
          </a:p>
          <a:p>
            <a:pPr marL="914400" indent="-914400">
              <a:spcAft>
                <a:spcPts val="2400"/>
              </a:spcAft>
              <a:buFont typeface="+mj-lt"/>
              <a:buAutoNum type="arabicPeriod"/>
            </a:pPr>
            <a:r>
              <a:rPr lang="en-US" sz="4400" dirty="0" smtClean="0">
                <a:latin typeface="Baskerville Old Face" panose="02020602080505020303" pitchFamily="18" charset="0"/>
              </a:rPr>
              <a:t>Specific policies that apply to your job responsibilities.</a:t>
            </a:r>
          </a:p>
        </p:txBody>
      </p:sp>
    </p:spTree>
    <p:extLst>
      <p:ext uri="{BB962C8B-B14F-4D97-AF65-F5344CB8AC3E}">
        <p14:creationId xmlns:p14="http://schemas.microsoft.com/office/powerpoint/2010/main" val="4098521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0"/>
            <a:ext cx="10325100" cy="6247864"/>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DJEAB – Purchasing Procedures – Education Enhancement Funds</a:t>
            </a:r>
            <a:endParaRPr lang="en-US" dirty="0">
              <a:latin typeface="Baskerville Old Face" panose="02020602080505020303" pitchFamily="18" charset="0"/>
            </a:endParaRPr>
          </a:p>
          <a:p>
            <a:pPr>
              <a:spcAft>
                <a:spcPts val="1200"/>
              </a:spcAft>
            </a:pPr>
            <a:r>
              <a:rPr lang="en-US" sz="3800" dirty="0">
                <a:latin typeface="Baskerville Old Face" panose="02020602080505020303" pitchFamily="18" charset="0"/>
              </a:rPr>
              <a:t>Each school shall issue procurement cards or credentials for a digital solution provided by the Department of Finance and Administration </a:t>
            </a:r>
            <a:r>
              <a:rPr lang="en-US" sz="3800" dirty="0" smtClean="0">
                <a:latin typeface="Baskerville Old Face" panose="02020602080505020303" pitchFamily="18" charset="0"/>
              </a:rPr>
              <a:t>for </a:t>
            </a:r>
            <a:r>
              <a:rPr lang="en-US" sz="3800" dirty="0">
                <a:latin typeface="Baskerville Old Face" panose="02020602080505020303" pitchFamily="18" charset="0"/>
              </a:rPr>
              <a:t>the use of teachers and necessary support </a:t>
            </a:r>
            <a:r>
              <a:rPr lang="en-US" sz="3800" dirty="0" smtClean="0">
                <a:latin typeface="Baskerville Old Face" panose="02020602080505020303" pitchFamily="18" charset="0"/>
              </a:rPr>
              <a:t>personnel.</a:t>
            </a:r>
          </a:p>
          <a:p>
            <a:pPr>
              <a:spcAft>
                <a:spcPts val="1800"/>
              </a:spcAft>
            </a:pPr>
            <a:r>
              <a:rPr lang="en-US" sz="3800" dirty="0" smtClean="0">
                <a:latin typeface="Baskerville Old Face" panose="02020602080505020303" pitchFamily="18" charset="0"/>
              </a:rPr>
              <a:t>All </a:t>
            </a:r>
            <a:r>
              <a:rPr lang="en-US" sz="3800" dirty="0">
                <a:latin typeface="Baskerville Old Face" panose="02020602080505020303" pitchFamily="18" charset="0"/>
              </a:rPr>
              <a:t>purchases shall be in accordance with state law.  Teachers shall utilize these funds in a manner that addresses individual classroom needs and supports the overall goals of the </a:t>
            </a:r>
            <a:r>
              <a:rPr lang="en-US" sz="3800" dirty="0" smtClean="0">
                <a:latin typeface="Baskerville Old Face" panose="02020602080505020303" pitchFamily="18" charset="0"/>
              </a:rPr>
              <a:t>school.</a:t>
            </a:r>
            <a:endParaRPr lang="en-US" sz="3800" dirty="0">
              <a:latin typeface="Baskerville Old Face" panose="02020602080505020303" pitchFamily="18" charset="0"/>
            </a:endParaRPr>
          </a:p>
        </p:txBody>
      </p:sp>
    </p:spTree>
    <p:extLst>
      <p:ext uri="{BB962C8B-B14F-4D97-AF65-F5344CB8AC3E}">
        <p14:creationId xmlns:p14="http://schemas.microsoft.com/office/powerpoint/2010/main" val="1856016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190500"/>
            <a:ext cx="10325100" cy="5893921"/>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DJEA – Purchasing Authority</a:t>
            </a:r>
            <a:endParaRPr lang="en-US" dirty="0" smtClean="0">
              <a:latin typeface="Baskerville Old Face" panose="02020602080505020303" pitchFamily="18" charset="0"/>
            </a:endParaRPr>
          </a:p>
          <a:p>
            <a:pPr>
              <a:spcAft>
                <a:spcPts val="3000"/>
              </a:spcAft>
            </a:pPr>
            <a:r>
              <a:rPr lang="en-US" sz="3800" dirty="0" smtClean="0">
                <a:latin typeface="Baskerville Old Face" panose="02020602080505020303" pitchFamily="18" charset="0"/>
              </a:rPr>
              <a:t>This policy describes who is considered a purchasing agent and it allows the district to designate who are purchasing agents in their district such as the superintendent, the assistant superintendent, the business manager, principals, etc.</a:t>
            </a:r>
          </a:p>
          <a:p>
            <a:pPr>
              <a:spcAft>
                <a:spcPts val="3000"/>
              </a:spcAft>
            </a:pPr>
            <a:r>
              <a:rPr lang="en-US" sz="3800" dirty="0" smtClean="0">
                <a:latin typeface="Baskerville Old Face" panose="02020602080505020303" pitchFamily="18" charset="0"/>
              </a:rPr>
              <a:t>The policy also covers all bonding requirements and citations to the relevant Mississippi law and Attorney General’s Opinions.</a:t>
            </a:r>
            <a:endParaRPr lang="en-US" sz="3800" dirty="0">
              <a:latin typeface="Baskerville Old Face" panose="02020602080505020303" pitchFamily="18" charset="0"/>
            </a:endParaRPr>
          </a:p>
        </p:txBody>
      </p:sp>
    </p:spTree>
    <p:extLst>
      <p:ext uri="{BB962C8B-B14F-4D97-AF65-F5344CB8AC3E}">
        <p14:creationId xmlns:p14="http://schemas.microsoft.com/office/powerpoint/2010/main" val="2385162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58750"/>
            <a:ext cx="10439400" cy="6555641"/>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DFK – Gifts and Bequests to School Districts (Donations)</a:t>
            </a:r>
            <a:endParaRPr lang="en-US" dirty="0" smtClean="0">
              <a:latin typeface="Baskerville Old Face" panose="02020602080505020303" pitchFamily="18" charset="0"/>
            </a:endParaRPr>
          </a:p>
          <a:p>
            <a:pPr>
              <a:spcAft>
                <a:spcPts val="1800"/>
              </a:spcAft>
            </a:pPr>
            <a:r>
              <a:rPr lang="en-US" sz="3800" dirty="0" smtClean="0">
                <a:latin typeface="Baskerville Old Face" panose="02020602080505020303" pitchFamily="18" charset="0"/>
              </a:rPr>
              <a:t>This is the main gifts policy for school districts. It covers how the district can accept gifts, how gifts can be donated, and what gifts cannot be accepted.</a:t>
            </a:r>
          </a:p>
          <a:p>
            <a:pPr>
              <a:spcAft>
                <a:spcPts val="1800"/>
              </a:spcAft>
            </a:pPr>
            <a:r>
              <a:rPr lang="en-US" sz="3800" dirty="0" smtClean="0">
                <a:latin typeface="Baskerville Old Face" panose="02020602080505020303" pitchFamily="18" charset="0"/>
              </a:rPr>
              <a:t>The policy also gives a breakdown of how to record gifts given to the district.</a:t>
            </a:r>
          </a:p>
          <a:p>
            <a:pPr>
              <a:spcAft>
                <a:spcPts val="1800"/>
              </a:spcAft>
            </a:pPr>
            <a:r>
              <a:rPr lang="en-US" sz="3800" dirty="0" smtClean="0">
                <a:latin typeface="Baskerville Old Face" panose="02020602080505020303" pitchFamily="18" charset="0"/>
              </a:rPr>
              <a:t>The policy also contains a second on crowdfunding and what steps must be followed in order for a teacher to use crowdfunding methods.</a:t>
            </a:r>
            <a:endParaRPr lang="en-US" sz="3800" dirty="0">
              <a:latin typeface="Baskerville Old Face" panose="02020602080505020303" pitchFamily="18" charset="0"/>
            </a:endParaRPr>
          </a:p>
        </p:txBody>
      </p:sp>
    </p:spTree>
    <p:extLst>
      <p:ext uri="{BB962C8B-B14F-4D97-AF65-F5344CB8AC3E}">
        <p14:creationId xmlns:p14="http://schemas.microsoft.com/office/powerpoint/2010/main" val="316858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39700"/>
            <a:ext cx="10439400" cy="6263253"/>
          </a:xfrm>
          <a:prstGeom prst="rect">
            <a:avLst/>
          </a:prstGeom>
          <a:noFill/>
        </p:spPr>
        <p:txBody>
          <a:bodyPr wrap="square" rtlCol="0">
            <a:spAutoFit/>
          </a:bodyPr>
          <a:lstStyle/>
          <a:p>
            <a:pPr algn="ctr">
              <a:spcAft>
                <a:spcPts val="1200"/>
              </a:spcAft>
            </a:pPr>
            <a:r>
              <a:rPr lang="en-US" sz="3800" b="1" dirty="0">
                <a:latin typeface="Baskerville Old Face" panose="02020602080505020303" pitchFamily="18" charset="0"/>
              </a:rPr>
              <a:t>J</a:t>
            </a:r>
            <a:r>
              <a:rPr lang="en-US" sz="3800" b="1" dirty="0" smtClean="0">
                <a:latin typeface="Baskerville Old Face" panose="02020602080505020303" pitchFamily="18" charset="0"/>
              </a:rPr>
              <a:t>K – Fund Raising - Students</a:t>
            </a:r>
            <a:endParaRPr lang="en-US" dirty="0" smtClean="0">
              <a:latin typeface="Baskerville Old Face" panose="02020602080505020303" pitchFamily="18" charset="0"/>
            </a:endParaRPr>
          </a:p>
          <a:p>
            <a:pPr>
              <a:spcAft>
                <a:spcPts val="1200"/>
              </a:spcAft>
            </a:pPr>
            <a:r>
              <a:rPr lang="en-US" sz="3700" dirty="0">
                <a:latin typeface="Baskerville Old Face" panose="02020602080505020303" pitchFamily="18" charset="0"/>
              </a:rPr>
              <a:t>Any proceeds of </a:t>
            </a:r>
            <a:r>
              <a:rPr lang="en-US" sz="3700" dirty="0" smtClean="0">
                <a:latin typeface="Baskerville Old Face" panose="02020602080505020303" pitchFamily="18" charset="0"/>
              </a:rPr>
              <a:t>fund-raising </a:t>
            </a:r>
            <a:r>
              <a:rPr lang="en-US" sz="3700" dirty="0">
                <a:latin typeface="Baskerville Old Face" panose="02020602080505020303" pitchFamily="18" charset="0"/>
              </a:rPr>
              <a:t>activities shall be treated as activity funds and shall be accounted for as are other activity funds</a:t>
            </a:r>
            <a:r>
              <a:rPr lang="en-US" sz="3700" dirty="0" smtClean="0">
                <a:latin typeface="Baskerville Old Face" panose="02020602080505020303" pitchFamily="18" charset="0"/>
              </a:rPr>
              <a:t>.</a:t>
            </a:r>
          </a:p>
          <a:p>
            <a:pPr>
              <a:spcAft>
                <a:spcPts val="1200"/>
              </a:spcAft>
            </a:pPr>
            <a:r>
              <a:rPr lang="en-US" sz="3700" dirty="0">
                <a:latin typeface="Baskerville Old Face" panose="02020602080505020303" pitchFamily="18" charset="0"/>
              </a:rPr>
              <a:t>The Board prohibits the collection of money in school or on school property or at any school sponsored event by a student for personal benefit. </a:t>
            </a:r>
            <a:endParaRPr lang="en-US" sz="3700" dirty="0" smtClean="0">
              <a:latin typeface="Baskerville Old Face" panose="02020602080505020303" pitchFamily="18" charset="0"/>
            </a:endParaRPr>
          </a:p>
          <a:p>
            <a:pPr>
              <a:spcAft>
                <a:spcPts val="1200"/>
              </a:spcAft>
            </a:pPr>
            <a:r>
              <a:rPr lang="en-US" sz="3700" dirty="0">
                <a:latin typeface="Baskerville Old Face" panose="02020602080505020303" pitchFamily="18" charset="0"/>
              </a:rPr>
              <a:t>Any arrangement between a local school and company supplying merchandise, such as school pictures, class rings and caps and gowns, shall be by written </a:t>
            </a:r>
            <a:r>
              <a:rPr lang="en-US" sz="3700" dirty="0" smtClean="0">
                <a:latin typeface="Baskerville Old Face" panose="02020602080505020303" pitchFamily="18" charset="0"/>
              </a:rPr>
              <a:t>contract.</a:t>
            </a:r>
            <a:endParaRPr lang="en-US" sz="3700" dirty="0">
              <a:latin typeface="Baskerville Old Face" panose="02020602080505020303" pitchFamily="18" charset="0"/>
            </a:endParaRPr>
          </a:p>
        </p:txBody>
      </p:sp>
    </p:spTree>
    <p:extLst>
      <p:ext uri="{BB962C8B-B14F-4D97-AF65-F5344CB8AC3E}">
        <p14:creationId xmlns:p14="http://schemas.microsoft.com/office/powerpoint/2010/main" val="1662781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749300"/>
            <a:ext cx="10299700" cy="4678204"/>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DO – School Properties Disposal Procedure</a:t>
            </a:r>
            <a:endParaRPr lang="en-US" dirty="0" smtClean="0">
              <a:latin typeface="Baskerville Old Face" panose="02020602080505020303" pitchFamily="18" charset="0"/>
            </a:endParaRPr>
          </a:p>
          <a:p>
            <a:pPr>
              <a:spcAft>
                <a:spcPts val="3600"/>
              </a:spcAft>
            </a:pPr>
            <a:r>
              <a:rPr lang="en-US" sz="3800" dirty="0" smtClean="0">
                <a:latin typeface="Baskerville Old Face" panose="02020602080505020303" pitchFamily="18" charset="0"/>
              </a:rPr>
              <a:t>As it relates to school property disposal, this district will comply with all applicable provisions of Mississippi law including:</a:t>
            </a:r>
          </a:p>
          <a:p>
            <a:pPr marL="571500" indent="-571500">
              <a:spcAft>
                <a:spcPts val="3600"/>
              </a:spcAft>
              <a:buFont typeface="Arial" panose="020B0604020202020204" pitchFamily="34" charset="0"/>
              <a:buChar char="•"/>
            </a:pPr>
            <a:r>
              <a:rPr lang="en-US" sz="3800" dirty="0" smtClean="0">
                <a:latin typeface="Baskerville Old Face" panose="02020602080505020303" pitchFamily="18" charset="0"/>
              </a:rPr>
              <a:t>37-7-451</a:t>
            </a:r>
          </a:p>
          <a:p>
            <a:pPr marL="571500" indent="-571500">
              <a:spcAft>
                <a:spcPts val="3600"/>
              </a:spcAft>
              <a:buFont typeface="Arial" panose="020B0604020202020204" pitchFamily="34" charset="0"/>
              <a:buChar char="•"/>
            </a:pPr>
            <a:r>
              <a:rPr lang="en-US" sz="3800" dirty="0" smtClean="0">
                <a:latin typeface="Baskerville Old Face" panose="02020602080505020303" pitchFamily="18" charset="0"/>
              </a:rPr>
              <a:t>37-7-47 through 37-7-485</a:t>
            </a:r>
            <a:endParaRPr lang="en-US" sz="3800" dirty="0">
              <a:latin typeface="Baskerville Old Face" panose="02020602080505020303" pitchFamily="18" charset="0"/>
            </a:endParaRPr>
          </a:p>
        </p:txBody>
      </p:sp>
    </p:spTree>
    <p:extLst>
      <p:ext uri="{BB962C8B-B14F-4D97-AF65-F5344CB8AC3E}">
        <p14:creationId xmlns:p14="http://schemas.microsoft.com/office/powerpoint/2010/main" val="237508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114300"/>
            <a:ext cx="10325100" cy="6478697"/>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DJED – Bids and Quotations</a:t>
            </a:r>
            <a:endParaRPr lang="en-US" dirty="0" smtClean="0">
              <a:latin typeface="Baskerville Old Face" panose="02020602080505020303" pitchFamily="18" charset="0"/>
            </a:endParaRPr>
          </a:p>
          <a:p>
            <a:pPr>
              <a:spcAft>
                <a:spcPts val="3000"/>
              </a:spcAft>
            </a:pPr>
            <a:r>
              <a:rPr lang="en-US" sz="3800" dirty="0">
                <a:latin typeface="Baskerville Old Face" panose="02020602080505020303" pitchFamily="18" charset="0"/>
              </a:rPr>
              <a:t>The superintendent, any employee or agent of this school board, who appropriates or authorizes the expenditure of any money to an object not authorized by law, shall be liable personally for up to the full amount of the appropriation or </a:t>
            </a:r>
            <a:r>
              <a:rPr lang="en-US" sz="3800" dirty="0" smtClean="0">
                <a:latin typeface="Baskerville Old Face" panose="02020602080505020303" pitchFamily="18" charset="0"/>
              </a:rPr>
              <a:t>expenditure.</a:t>
            </a:r>
          </a:p>
          <a:p>
            <a:pPr>
              <a:spcAft>
                <a:spcPts val="3000"/>
              </a:spcAft>
            </a:pPr>
            <a:r>
              <a:rPr lang="en-US" sz="3800" dirty="0">
                <a:latin typeface="Baskerville Old Face" panose="02020602080505020303" pitchFamily="18" charset="0"/>
              </a:rPr>
              <a:t>No individual member of this school board, or agent of this school board shall let contracts or purchase commodities or equipment except in the manner provided by </a:t>
            </a:r>
            <a:r>
              <a:rPr lang="en-US" sz="3800" dirty="0" smtClean="0">
                <a:latin typeface="Baskerville Old Face" panose="02020602080505020303" pitchFamily="18" charset="0"/>
              </a:rPr>
              <a:t>law.</a:t>
            </a:r>
            <a:endParaRPr lang="en-US" sz="3800" dirty="0">
              <a:latin typeface="Baskerville Old Face" panose="02020602080505020303" pitchFamily="18" charset="0"/>
            </a:endParaRPr>
          </a:p>
        </p:txBody>
      </p:sp>
    </p:spTree>
    <p:extLst>
      <p:ext uri="{BB962C8B-B14F-4D97-AF65-F5344CB8AC3E}">
        <p14:creationId xmlns:p14="http://schemas.microsoft.com/office/powerpoint/2010/main" val="303104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114300"/>
            <a:ext cx="10325100" cy="5893921"/>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DK – Student Activities Fund Management</a:t>
            </a:r>
            <a:endParaRPr lang="en-US" dirty="0" smtClean="0">
              <a:latin typeface="Baskerville Old Face" panose="02020602080505020303" pitchFamily="18" charset="0"/>
            </a:endParaRPr>
          </a:p>
          <a:p>
            <a:pPr>
              <a:spcAft>
                <a:spcPts val="3000"/>
              </a:spcAft>
            </a:pPr>
            <a:r>
              <a:rPr lang="en-US" sz="3800" dirty="0" smtClean="0">
                <a:latin typeface="Baskerville Old Face" panose="02020602080505020303" pitchFamily="18" charset="0"/>
              </a:rPr>
              <a:t>Activity funds shall be spent in accordance with MS </a:t>
            </a:r>
            <a:r>
              <a:rPr lang="en-US" sz="3800" dirty="0">
                <a:latin typeface="Baskerville Old Face" panose="02020602080505020303" pitchFamily="18" charset="0"/>
              </a:rPr>
              <a:t>law and </a:t>
            </a:r>
            <a:r>
              <a:rPr lang="en-US" sz="3800" dirty="0" smtClean="0">
                <a:latin typeface="Baskerville Old Face" panose="02020602080505020303" pitchFamily="18" charset="0"/>
              </a:rPr>
              <a:t>each school </a:t>
            </a:r>
            <a:r>
              <a:rPr lang="en-US" sz="3800" dirty="0">
                <a:latin typeface="Baskerville Old Face" panose="02020602080505020303" pitchFamily="18" charset="0"/>
              </a:rPr>
              <a:t>may maintain its own bank account for the receipt and disbursement of activity funds</a:t>
            </a:r>
            <a:r>
              <a:rPr lang="en-US" sz="3800" dirty="0" smtClean="0">
                <a:latin typeface="Baskerville Old Face" panose="02020602080505020303" pitchFamily="18" charset="0"/>
              </a:rPr>
              <a:t>.</a:t>
            </a:r>
          </a:p>
          <a:p>
            <a:pPr>
              <a:spcAft>
                <a:spcPts val="3000"/>
              </a:spcAft>
            </a:pPr>
            <a:r>
              <a:rPr lang="en-US" sz="3800" dirty="0" smtClean="0">
                <a:latin typeface="Baskerville Old Face" panose="02020602080505020303" pitchFamily="18" charset="0"/>
              </a:rPr>
              <a:t>This policy covers areas such as receipts, disbursements, reporting to the central office, fund-raising, purchasing, and all other aspects of student fund management within the school district.</a:t>
            </a:r>
          </a:p>
        </p:txBody>
      </p:sp>
    </p:spTree>
    <p:extLst>
      <p:ext uri="{BB962C8B-B14F-4D97-AF65-F5344CB8AC3E}">
        <p14:creationId xmlns:p14="http://schemas.microsoft.com/office/powerpoint/2010/main" val="3905692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114300"/>
            <a:ext cx="10325100" cy="6478697"/>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DJ – Expenditure of Funds</a:t>
            </a:r>
            <a:endParaRPr lang="en-US" dirty="0" smtClean="0">
              <a:latin typeface="Baskerville Old Face" panose="02020602080505020303" pitchFamily="18" charset="0"/>
            </a:endParaRPr>
          </a:p>
          <a:p>
            <a:pPr>
              <a:spcAft>
                <a:spcPts val="3000"/>
              </a:spcAft>
            </a:pPr>
            <a:r>
              <a:rPr lang="en-US" sz="3800" dirty="0">
                <a:latin typeface="Baskerville Old Face" panose="02020602080505020303" pitchFamily="18" charset="0"/>
              </a:rPr>
              <a:t>The minimum education program allotments of this school district and the funds derived from the supplemental school district tax levies authorized by law shall be used exclusively for the support, maintenance and operation of the </a:t>
            </a:r>
            <a:r>
              <a:rPr lang="en-US" sz="3800" dirty="0" smtClean="0">
                <a:latin typeface="Baskerville Old Face" panose="02020602080505020303" pitchFamily="18" charset="0"/>
              </a:rPr>
              <a:t>schools.</a:t>
            </a:r>
          </a:p>
          <a:p>
            <a:pPr>
              <a:spcAft>
                <a:spcPts val="3000"/>
              </a:spcAft>
            </a:pPr>
            <a:r>
              <a:rPr lang="en-US" sz="3800" dirty="0" smtClean="0">
                <a:latin typeface="Baskerville Old Face" panose="02020602080505020303" pitchFamily="18" charset="0"/>
              </a:rPr>
              <a:t>It </a:t>
            </a:r>
            <a:r>
              <a:rPr lang="en-US" sz="3800" dirty="0">
                <a:latin typeface="Baskerville Old Face" panose="02020602080505020303" pitchFamily="18" charset="0"/>
              </a:rPr>
              <a:t>shall be unlawful for any contract to be entered into or any obligation incurred or expenditure made in excess of the resources available for such fiscal year. </a:t>
            </a:r>
            <a:endParaRPr lang="en-US" sz="3800" dirty="0" smtClean="0">
              <a:latin typeface="Baskerville Old Face" panose="02020602080505020303" pitchFamily="18" charset="0"/>
            </a:endParaRPr>
          </a:p>
        </p:txBody>
      </p:sp>
    </p:spTree>
    <p:extLst>
      <p:ext uri="{BB962C8B-B14F-4D97-AF65-F5344CB8AC3E}">
        <p14:creationId xmlns:p14="http://schemas.microsoft.com/office/powerpoint/2010/main" val="633954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114300"/>
            <a:ext cx="10325100" cy="5155257"/>
          </a:xfrm>
          <a:prstGeom prst="rect">
            <a:avLst/>
          </a:prstGeom>
          <a:noFill/>
        </p:spPr>
        <p:txBody>
          <a:bodyPr wrap="square" rtlCol="0">
            <a:spAutoFit/>
          </a:bodyPr>
          <a:lstStyle/>
          <a:p>
            <a:pPr algn="ctr">
              <a:spcAft>
                <a:spcPts val="3000"/>
              </a:spcAft>
            </a:pPr>
            <a:r>
              <a:rPr lang="en-US" sz="3800" b="1" dirty="0" smtClean="0">
                <a:latin typeface="Baskerville Old Face" panose="02020602080505020303" pitchFamily="18" charset="0"/>
              </a:rPr>
              <a:t>EB – Building and Grounds Management</a:t>
            </a:r>
            <a:endParaRPr lang="en-US" dirty="0" smtClean="0">
              <a:latin typeface="Baskerville Old Face" panose="02020602080505020303" pitchFamily="18" charset="0"/>
            </a:endParaRPr>
          </a:p>
          <a:p>
            <a:pPr>
              <a:spcAft>
                <a:spcPts val="3000"/>
              </a:spcAft>
            </a:pPr>
            <a:r>
              <a:rPr lang="en-US" sz="3800" dirty="0">
                <a:latin typeface="Baskerville Old Face" panose="02020602080505020303" pitchFamily="18" charset="0"/>
              </a:rPr>
              <a:t>When adequate space, furnishings, personnel, equipment, etc., are not available for implementation of the approved instructional and/or ancillary programs of the district, it shall be the responsibility of the superintendent and his/her staff to report said deficiencies to the board and to work cooperatively with the board in remedying said deficiencies.</a:t>
            </a:r>
            <a:endParaRPr lang="en-US" sz="3800" dirty="0" smtClean="0">
              <a:latin typeface="Baskerville Old Face" panose="02020602080505020303" pitchFamily="18" charset="0"/>
            </a:endParaRPr>
          </a:p>
        </p:txBody>
      </p:sp>
    </p:spTree>
    <p:extLst>
      <p:ext uri="{BB962C8B-B14F-4D97-AF65-F5344CB8AC3E}">
        <p14:creationId xmlns:p14="http://schemas.microsoft.com/office/powerpoint/2010/main" val="3927497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114300"/>
            <a:ext cx="10325100" cy="6278642"/>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EBH – School Facility Rental</a:t>
            </a:r>
            <a:endParaRPr lang="en-US" dirty="0" smtClean="0">
              <a:latin typeface="Baskerville Old Face" panose="02020602080505020303" pitchFamily="18" charset="0"/>
            </a:endParaRPr>
          </a:p>
          <a:p>
            <a:pPr>
              <a:spcAft>
                <a:spcPts val="3000"/>
              </a:spcAft>
            </a:pPr>
            <a:r>
              <a:rPr lang="en-US" sz="3800" dirty="0" smtClean="0">
                <a:latin typeface="Baskerville Old Face" panose="02020602080505020303" pitchFamily="18" charset="0"/>
              </a:rPr>
              <a:t>This policy establishes guidelines for anytime a school facility needs to be used or rented.</a:t>
            </a:r>
          </a:p>
          <a:p>
            <a:pPr>
              <a:spcAft>
                <a:spcPts val="3000"/>
              </a:spcAft>
            </a:pPr>
            <a:r>
              <a:rPr lang="en-US" sz="3800" dirty="0" smtClean="0">
                <a:latin typeface="Baskerville Old Face" panose="02020602080505020303" pitchFamily="18" charset="0"/>
              </a:rPr>
              <a:t>It lists what school facilities may be used for and what they cannot. (Ex. Cannot be used for gambling)</a:t>
            </a:r>
          </a:p>
          <a:p>
            <a:pPr>
              <a:spcAft>
                <a:spcPts val="3000"/>
              </a:spcAft>
            </a:pPr>
            <a:r>
              <a:rPr lang="en-US" sz="3800" dirty="0" smtClean="0">
                <a:latin typeface="Baskerville Old Face" panose="02020602080505020303" pitchFamily="18" charset="0"/>
              </a:rPr>
              <a:t>Provides other guidelines such as how long the facilities may be used for, who is liable for any damage, charges, supervision, insurance requirements, and any special requirements.</a:t>
            </a:r>
          </a:p>
        </p:txBody>
      </p:sp>
    </p:spTree>
    <p:extLst>
      <p:ext uri="{BB962C8B-B14F-4D97-AF65-F5344CB8AC3E}">
        <p14:creationId xmlns:p14="http://schemas.microsoft.com/office/powerpoint/2010/main" val="8749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0"/>
            <a:ext cx="10299700" cy="6617196"/>
          </a:xfrm>
          <a:prstGeom prst="rect">
            <a:avLst/>
          </a:prstGeom>
          <a:noFill/>
        </p:spPr>
        <p:txBody>
          <a:bodyPr wrap="square" rtlCol="0">
            <a:spAutoFit/>
          </a:bodyPr>
          <a:lstStyle/>
          <a:p>
            <a:pPr>
              <a:spcAft>
                <a:spcPts val="2400"/>
              </a:spcAft>
            </a:pPr>
            <a:r>
              <a:rPr lang="en-US" sz="4300" b="1" dirty="0" smtClean="0">
                <a:latin typeface="Baskerville Old Face" panose="02020602080505020303" pitchFamily="18" charset="0"/>
              </a:rPr>
              <a:t>Mississippi School Boards Association Policies</a:t>
            </a:r>
          </a:p>
          <a:p>
            <a:pPr marL="571500" indent="-571500">
              <a:spcAft>
                <a:spcPts val="2400"/>
              </a:spcAft>
              <a:buFont typeface="Arial" panose="020B0604020202020204" pitchFamily="34" charset="0"/>
              <a:buChar char="•"/>
            </a:pPr>
            <a:r>
              <a:rPr lang="en-US" sz="4300" dirty="0" smtClean="0">
                <a:latin typeface="Baskerville Old Face" panose="02020602080505020303" pitchFamily="18" charset="0"/>
              </a:rPr>
              <a:t>We help school districts across the state develop and implement their policies.</a:t>
            </a:r>
          </a:p>
          <a:p>
            <a:pPr marL="571500" indent="-571500">
              <a:spcAft>
                <a:spcPts val="2400"/>
              </a:spcAft>
              <a:buFont typeface="Arial" panose="020B0604020202020204" pitchFamily="34" charset="0"/>
              <a:buChar char="•"/>
            </a:pPr>
            <a:r>
              <a:rPr lang="en-US" sz="4300" dirty="0" smtClean="0">
                <a:latin typeface="Baskerville Old Face" panose="02020602080505020303" pitchFamily="18" charset="0"/>
              </a:rPr>
              <a:t>This presentation will be based off of our sample polices.</a:t>
            </a:r>
          </a:p>
          <a:p>
            <a:pPr marL="571500" indent="-571500">
              <a:spcAft>
                <a:spcPts val="2400"/>
              </a:spcAft>
              <a:buFont typeface="Arial" panose="020B0604020202020204" pitchFamily="34" charset="0"/>
              <a:buChar char="•"/>
            </a:pPr>
            <a:r>
              <a:rPr lang="en-US" sz="4300" dirty="0" smtClean="0">
                <a:latin typeface="Baskerville Old Face" panose="02020602080505020303" pitchFamily="18" charset="0"/>
              </a:rPr>
              <a:t>School boards can use or samples, add to our samples, or develop their own.</a:t>
            </a:r>
          </a:p>
          <a:p>
            <a:pPr marL="571500" indent="-571500">
              <a:spcAft>
                <a:spcPts val="2400"/>
              </a:spcAft>
              <a:buFont typeface="Arial" panose="020B0604020202020204" pitchFamily="34" charset="0"/>
              <a:buChar char="•"/>
            </a:pPr>
            <a:r>
              <a:rPr lang="en-US" sz="4300" dirty="0" smtClean="0">
                <a:latin typeface="Baskerville Old Face" panose="02020602080505020303" pitchFamily="18" charset="0"/>
              </a:rPr>
              <a:t>Check your district’s policies.</a:t>
            </a:r>
          </a:p>
        </p:txBody>
      </p:sp>
    </p:spTree>
    <p:extLst>
      <p:ext uri="{BB962C8B-B14F-4D97-AF65-F5344CB8AC3E}">
        <p14:creationId xmlns:p14="http://schemas.microsoft.com/office/powerpoint/2010/main" val="1848757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114300"/>
            <a:ext cx="10325100" cy="5893921"/>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EBHA – Use of School Property</a:t>
            </a:r>
            <a:endParaRPr lang="en-US" dirty="0" smtClean="0">
              <a:latin typeface="Baskerville Old Face" panose="02020602080505020303" pitchFamily="18" charset="0"/>
            </a:endParaRPr>
          </a:p>
          <a:p>
            <a:pPr>
              <a:spcAft>
                <a:spcPts val="3000"/>
              </a:spcAft>
            </a:pPr>
            <a:r>
              <a:rPr lang="en-US" sz="3800" dirty="0" smtClean="0">
                <a:latin typeface="Baskerville Old Face" panose="02020602080505020303" pitchFamily="18" charset="0"/>
              </a:rPr>
              <a:t>This policy is similar to EBH, but covers those instances when the property may be simply used as opposed to rented.</a:t>
            </a:r>
          </a:p>
          <a:p>
            <a:pPr>
              <a:spcAft>
                <a:spcPts val="3000"/>
              </a:spcAft>
            </a:pPr>
            <a:r>
              <a:rPr lang="en-US" sz="3800" dirty="0">
                <a:latin typeface="Baskerville Old Face" panose="02020602080505020303" pitchFamily="18" charset="0"/>
              </a:rPr>
              <a:t>Local citizens are </a:t>
            </a:r>
            <a:r>
              <a:rPr lang="en-US" sz="3800" dirty="0" smtClean="0">
                <a:latin typeface="Baskerville Old Face" panose="02020602080505020303" pitchFamily="18" charset="0"/>
              </a:rPr>
              <a:t>encouraged </a:t>
            </a:r>
            <a:r>
              <a:rPr lang="en-US" sz="3800" dirty="0">
                <a:latin typeface="Baskerville Old Face" panose="02020602080505020303" pitchFamily="18" charset="0"/>
              </a:rPr>
              <a:t>to use the property for other reasonable general public use including religious, political, literary, community, cultural, scientific, mechanical, agricultural, or parental involvement purposes.</a:t>
            </a:r>
            <a:endParaRPr lang="en-US" sz="3800" dirty="0" smtClean="0">
              <a:latin typeface="Baskerville Old Face" panose="02020602080505020303" pitchFamily="18" charset="0"/>
            </a:endParaRPr>
          </a:p>
        </p:txBody>
      </p:sp>
    </p:spTree>
    <p:extLst>
      <p:ext uri="{BB962C8B-B14F-4D97-AF65-F5344CB8AC3E}">
        <p14:creationId xmlns:p14="http://schemas.microsoft.com/office/powerpoint/2010/main" val="198759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114300"/>
            <a:ext cx="10325100" cy="6478697"/>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EBI – Long Range Maintenance of Buildings or Grounds</a:t>
            </a:r>
            <a:endParaRPr lang="en-US" dirty="0" smtClean="0">
              <a:latin typeface="Baskerville Old Face" panose="02020602080505020303" pitchFamily="18" charset="0"/>
            </a:endParaRPr>
          </a:p>
          <a:p>
            <a:pPr>
              <a:spcAft>
                <a:spcPts val="3000"/>
              </a:spcAft>
            </a:pPr>
            <a:r>
              <a:rPr lang="en-US" sz="3800" dirty="0">
                <a:latin typeface="Baskerville Old Face" panose="02020602080505020303" pitchFamily="18" charset="0"/>
              </a:rPr>
              <a:t>The superintendent shall be the custodian of real and personal school property and to manage, control and care for same, both during the school term and during vacation</a:t>
            </a:r>
            <a:r>
              <a:rPr lang="en-US" sz="3800" dirty="0" smtClean="0">
                <a:latin typeface="Baskerville Old Face" panose="02020602080505020303" pitchFamily="18" charset="0"/>
              </a:rPr>
              <a:t>.</a:t>
            </a:r>
          </a:p>
          <a:p>
            <a:pPr>
              <a:spcAft>
                <a:spcPts val="3000"/>
              </a:spcAft>
            </a:pPr>
            <a:r>
              <a:rPr lang="en-US" sz="3800" dirty="0">
                <a:latin typeface="Baskerville Old Face" panose="02020602080505020303" pitchFamily="18" charset="0"/>
              </a:rPr>
              <a:t>The grounds shall be adequately maintained for the educational and recreational program of the students and the overall requirements for providing such grounds shall be continually reviewed. </a:t>
            </a:r>
            <a:endParaRPr lang="en-US" sz="3800" dirty="0" smtClean="0">
              <a:latin typeface="Baskerville Old Face" panose="02020602080505020303" pitchFamily="18" charset="0"/>
            </a:endParaRPr>
          </a:p>
        </p:txBody>
      </p:sp>
    </p:spTree>
    <p:extLst>
      <p:ext uri="{BB962C8B-B14F-4D97-AF65-F5344CB8AC3E}">
        <p14:creationId xmlns:p14="http://schemas.microsoft.com/office/powerpoint/2010/main" val="2053671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114300"/>
            <a:ext cx="10325100" cy="6478697"/>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EDA – Student Transportation</a:t>
            </a:r>
            <a:endParaRPr lang="en-US" dirty="0" smtClean="0">
              <a:latin typeface="Baskerville Old Face" panose="02020602080505020303" pitchFamily="18" charset="0"/>
            </a:endParaRPr>
          </a:p>
          <a:p>
            <a:pPr>
              <a:spcAft>
                <a:spcPts val="3000"/>
              </a:spcAft>
            </a:pPr>
            <a:r>
              <a:rPr lang="en-US" sz="3800" dirty="0">
                <a:latin typeface="Baskerville Old Face" panose="02020602080505020303" pitchFamily="18" charset="0"/>
              </a:rPr>
              <a:t>School transportation services will be provided for students to and from school and for transporting students to and from curricular and extracurricular activities sponsored by the district, transporting from one school or facility to another, school-sponsored field trips that are extensions of classroom learning experiences. </a:t>
            </a:r>
          </a:p>
          <a:p>
            <a:pPr>
              <a:spcAft>
                <a:spcPts val="3000"/>
              </a:spcAft>
            </a:pPr>
            <a:r>
              <a:rPr lang="en-US" sz="3800" dirty="0" smtClean="0">
                <a:latin typeface="Baskerville Old Face" panose="02020602080505020303" pitchFamily="18" charset="0"/>
              </a:rPr>
              <a:t>Covers other areas such as student conduct, Title I funds, children in foster care, and bus drivers.</a:t>
            </a:r>
          </a:p>
        </p:txBody>
      </p:sp>
    </p:spTree>
    <p:extLst>
      <p:ext uri="{BB962C8B-B14F-4D97-AF65-F5344CB8AC3E}">
        <p14:creationId xmlns:p14="http://schemas.microsoft.com/office/powerpoint/2010/main" val="1521428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114300"/>
            <a:ext cx="10325100" cy="7063472"/>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EDAA – Student Transportation Management School-Owned Buses</a:t>
            </a:r>
            <a:endParaRPr lang="en-US" dirty="0" smtClean="0">
              <a:latin typeface="Baskerville Old Face" panose="02020602080505020303" pitchFamily="18" charset="0"/>
            </a:endParaRPr>
          </a:p>
          <a:p>
            <a:pPr>
              <a:spcAft>
                <a:spcPts val="1800"/>
              </a:spcAft>
            </a:pPr>
            <a:r>
              <a:rPr lang="en-US" sz="3800" dirty="0" smtClean="0">
                <a:latin typeface="Baskerville Old Face" panose="02020602080505020303" pitchFamily="18" charset="0"/>
              </a:rPr>
              <a:t>The </a:t>
            </a:r>
            <a:r>
              <a:rPr lang="en-US" sz="3800" dirty="0">
                <a:latin typeface="Baskerville Old Face" panose="02020602080505020303" pitchFamily="18" charset="0"/>
              </a:rPr>
              <a:t>school board is authorized </a:t>
            </a:r>
            <a:r>
              <a:rPr lang="en-US" sz="3800" dirty="0" smtClean="0">
                <a:latin typeface="Baskerville Old Face" panose="02020602080505020303" pitchFamily="18" charset="0"/>
              </a:rPr>
              <a:t>to </a:t>
            </a:r>
            <a:r>
              <a:rPr lang="en-US" sz="3800" dirty="0">
                <a:latin typeface="Baskerville Old Face" panose="02020602080505020303" pitchFamily="18" charset="0"/>
              </a:rPr>
              <a:t>expend </a:t>
            </a:r>
            <a:r>
              <a:rPr lang="en-US" sz="3800" dirty="0" smtClean="0">
                <a:latin typeface="Baskerville Old Face" panose="02020602080505020303" pitchFamily="18" charset="0"/>
              </a:rPr>
              <a:t>necessary amounts from </a:t>
            </a:r>
            <a:r>
              <a:rPr lang="en-US" sz="3800" dirty="0">
                <a:latin typeface="Baskerville Old Face" panose="02020602080505020303" pitchFamily="18" charset="0"/>
              </a:rPr>
              <a:t>the available transportation funds of </a:t>
            </a:r>
            <a:r>
              <a:rPr lang="en-US" sz="3800" dirty="0" smtClean="0">
                <a:latin typeface="Baskerville Old Face" panose="02020602080505020303" pitchFamily="18" charset="0"/>
              </a:rPr>
              <a:t>for </a:t>
            </a:r>
            <a:r>
              <a:rPr lang="en-US" sz="3800" dirty="0">
                <a:latin typeface="Baskerville Old Face" panose="02020602080505020303" pitchFamily="18" charset="0"/>
              </a:rPr>
              <a:t>the purchase of such transportation equipment, the servicing, repair and maintenance thereof and for the payment of the salaries of persons employed to drive or operate such transportation </a:t>
            </a:r>
            <a:r>
              <a:rPr lang="en-US" sz="3800" dirty="0" smtClean="0">
                <a:latin typeface="Baskerville Old Face" panose="02020602080505020303" pitchFamily="18" charset="0"/>
              </a:rPr>
              <a:t>equipment.</a:t>
            </a:r>
          </a:p>
          <a:p>
            <a:pPr>
              <a:spcAft>
                <a:spcPts val="1800"/>
              </a:spcAft>
            </a:pPr>
            <a:r>
              <a:rPr lang="en-US" sz="3800" dirty="0">
                <a:latin typeface="Baskerville Old Face" panose="02020602080505020303" pitchFamily="18" charset="0"/>
              </a:rPr>
              <a:t>Each bus driver has a valid bus driver certificate and a commercial driver's license and operates the bus according to all specified safety </a:t>
            </a:r>
            <a:r>
              <a:rPr lang="en-US" sz="3800" dirty="0" smtClean="0">
                <a:latin typeface="Baskerville Old Face" panose="02020602080505020303" pitchFamily="18" charset="0"/>
              </a:rPr>
              <a:t>procedures.</a:t>
            </a:r>
          </a:p>
        </p:txBody>
      </p:sp>
    </p:spTree>
    <p:extLst>
      <p:ext uri="{BB962C8B-B14F-4D97-AF65-F5344CB8AC3E}">
        <p14:creationId xmlns:p14="http://schemas.microsoft.com/office/powerpoint/2010/main" val="1404854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114300"/>
            <a:ext cx="10325100" cy="6324808"/>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EDAE – Use of Private Vehicles for School Purposes</a:t>
            </a:r>
            <a:endParaRPr lang="en-US" dirty="0" smtClean="0">
              <a:latin typeface="Baskerville Old Face" panose="02020602080505020303" pitchFamily="18" charset="0"/>
            </a:endParaRPr>
          </a:p>
          <a:p>
            <a:pPr>
              <a:spcAft>
                <a:spcPts val="1800"/>
              </a:spcAft>
            </a:pPr>
            <a:r>
              <a:rPr lang="en-US" sz="3800" dirty="0" smtClean="0">
                <a:latin typeface="Baskerville Old Face" panose="02020602080505020303" pitchFamily="18" charset="0"/>
              </a:rPr>
              <a:t>The </a:t>
            </a:r>
            <a:r>
              <a:rPr lang="en-US" sz="3800" dirty="0">
                <a:latin typeface="Baskerville Old Face" panose="02020602080505020303" pitchFamily="18" charset="0"/>
              </a:rPr>
              <a:t>school district discourages the use of privately owned vehicles for transporting students on behalf of the </a:t>
            </a:r>
            <a:r>
              <a:rPr lang="en-US" sz="3800" dirty="0" smtClean="0">
                <a:latin typeface="Baskerville Old Face" panose="02020602080505020303" pitchFamily="18" charset="0"/>
              </a:rPr>
              <a:t>school. District vehicles must be used if one is available.</a:t>
            </a:r>
          </a:p>
          <a:p>
            <a:pPr>
              <a:spcAft>
                <a:spcPts val="1800"/>
              </a:spcAft>
            </a:pPr>
            <a:r>
              <a:rPr lang="en-US" sz="3800" dirty="0" smtClean="0">
                <a:latin typeface="Baskerville Old Face" panose="02020602080505020303" pitchFamily="18" charset="0"/>
              </a:rPr>
              <a:t>The policy also covers provisions that must be followed if a private vehicle must be used such as the employee must maintain liability insurance, driving record must be clean, and the limits of passengers.</a:t>
            </a:r>
          </a:p>
        </p:txBody>
      </p:sp>
    </p:spTree>
    <p:extLst>
      <p:ext uri="{BB962C8B-B14F-4D97-AF65-F5344CB8AC3E}">
        <p14:creationId xmlns:p14="http://schemas.microsoft.com/office/powerpoint/2010/main" val="3527620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114300"/>
            <a:ext cx="10325100" cy="6786473"/>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EDC – Bus Safety Program</a:t>
            </a:r>
            <a:endParaRPr lang="en-US" dirty="0" smtClean="0">
              <a:latin typeface="Baskerville Old Face" panose="02020602080505020303" pitchFamily="18" charset="0"/>
            </a:endParaRPr>
          </a:p>
          <a:p>
            <a:pPr>
              <a:spcAft>
                <a:spcPts val="1800"/>
              </a:spcAft>
            </a:pPr>
            <a:r>
              <a:rPr lang="en-US" sz="3800" dirty="0" smtClean="0">
                <a:latin typeface="Baskerville Old Face" panose="02020602080505020303" pitchFamily="18" charset="0"/>
              </a:rPr>
              <a:t>School buses may only be used for purposes that are in connection with the school.</a:t>
            </a:r>
          </a:p>
          <a:p>
            <a:pPr>
              <a:spcAft>
                <a:spcPts val="1800"/>
              </a:spcAft>
            </a:pPr>
            <a:r>
              <a:rPr lang="en-US" sz="3800" dirty="0" smtClean="0">
                <a:latin typeface="Baskerville Old Face" panose="02020602080505020303" pitchFamily="18" charset="0"/>
              </a:rPr>
              <a:t>School buses cannot exceed 45 mph while on regular routes and 65 mph while on highways.</a:t>
            </a:r>
          </a:p>
          <a:p>
            <a:pPr>
              <a:spcAft>
                <a:spcPts val="1800"/>
              </a:spcAft>
            </a:pPr>
            <a:r>
              <a:rPr lang="en-US" sz="3800" dirty="0" smtClean="0">
                <a:latin typeface="Baskerville Old Face" panose="02020602080505020303" pitchFamily="18" charset="0"/>
              </a:rPr>
              <a:t>The district shall </a:t>
            </a:r>
            <a:r>
              <a:rPr lang="en-US" sz="3800" dirty="0">
                <a:latin typeface="Baskerville Old Face" panose="02020602080505020303" pitchFamily="18" charset="0"/>
              </a:rPr>
              <a:t>have </a:t>
            </a:r>
            <a:r>
              <a:rPr lang="en-US" sz="3800" dirty="0" smtClean="0">
                <a:latin typeface="Baskerville Old Face" panose="02020602080505020303" pitchFamily="18" charset="0"/>
              </a:rPr>
              <a:t>vehicles </a:t>
            </a:r>
            <a:r>
              <a:rPr lang="en-US" sz="3800" dirty="0">
                <a:latin typeface="Baskerville Old Face" panose="02020602080505020303" pitchFamily="18" charset="0"/>
              </a:rPr>
              <a:t>inspected according to the laws of the state and according to the regulations of the State Board of </a:t>
            </a:r>
            <a:r>
              <a:rPr lang="en-US" sz="3800" dirty="0" smtClean="0">
                <a:latin typeface="Baskerville Old Face" panose="02020602080505020303" pitchFamily="18" charset="0"/>
              </a:rPr>
              <a:t>Education.</a:t>
            </a:r>
          </a:p>
          <a:p>
            <a:pPr>
              <a:spcAft>
                <a:spcPts val="1800"/>
              </a:spcAft>
            </a:pPr>
            <a:r>
              <a:rPr lang="en-US" sz="3800" dirty="0" smtClean="0">
                <a:latin typeface="Baskerville Old Face" panose="02020602080505020303" pitchFamily="18" charset="0"/>
              </a:rPr>
              <a:t>Bus drivers shall follow all traffic laws and regulations.</a:t>
            </a:r>
          </a:p>
        </p:txBody>
      </p:sp>
    </p:spTree>
    <p:extLst>
      <p:ext uri="{BB962C8B-B14F-4D97-AF65-F5344CB8AC3E}">
        <p14:creationId xmlns:p14="http://schemas.microsoft.com/office/powerpoint/2010/main" val="182236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114300"/>
            <a:ext cx="10325100" cy="6663363"/>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EDDA – Special Use of School Buses</a:t>
            </a:r>
            <a:endParaRPr lang="en-US" dirty="0" smtClean="0">
              <a:latin typeface="Baskerville Old Face" panose="02020602080505020303" pitchFamily="18" charset="0"/>
            </a:endParaRPr>
          </a:p>
          <a:p>
            <a:pPr>
              <a:spcAft>
                <a:spcPts val="1800"/>
              </a:spcAft>
            </a:pPr>
            <a:r>
              <a:rPr lang="en-US" sz="3800" dirty="0" smtClean="0">
                <a:latin typeface="Baskerville Old Face" panose="02020602080505020303" pitchFamily="18" charset="0"/>
              </a:rPr>
              <a:t>Mississippi law specifies the special reasons that school buses may be used for, including:</a:t>
            </a:r>
          </a:p>
          <a:p>
            <a:pPr marL="571500" indent="-571500">
              <a:spcAft>
                <a:spcPts val="1800"/>
              </a:spcAft>
              <a:buFont typeface="Arial" panose="020B0604020202020204" pitchFamily="34" charset="0"/>
              <a:buChar char="•"/>
            </a:pPr>
            <a:r>
              <a:rPr lang="en-US" sz="3800" dirty="0" smtClean="0">
                <a:latin typeface="Baskerville Old Face" panose="02020602080505020303" pitchFamily="18" charset="0"/>
              </a:rPr>
              <a:t>Athletic events</a:t>
            </a:r>
          </a:p>
          <a:p>
            <a:pPr marL="571500" indent="-571500">
              <a:spcAft>
                <a:spcPts val="1800"/>
              </a:spcAft>
              <a:buFont typeface="Arial" panose="020B0604020202020204" pitchFamily="34" charset="0"/>
              <a:buChar char="•"/>
            </a:pPr>
            <a:r>
              <a:rPr lang="en-US" sz="3800" dirty="0" smtClean="0">
                <a:latin typeface="Baskerville Old Face" panose="02020602080505020303" pitchFamily="18" charset="0"/>
              </a:rPr>
              <a:t>Events of boys and girls clubs, Future </a:t>
            </a:r>
            <a:r>
              <a:rPr lang="en-US" sz="3800" dirty="0">
                <a:latin typeface="Baskerville Old Face" panose="02020602080505020303" pitchFamily="18" charset="0"/>
              </a:rPr>
              <a:t>F</a:t>
            </a:r>
            <a:r>
              <a:rPr lang="en-US" sz="3800" dirty="0" smtClean="0">
                <a:latin typeface="Baskerville Old Face" panose="02020602080505020303" pitchFamily="18" charset="0"/>
              </a:rPr>
              <a:t>armers of America, and 4-H clubs</a:t>
            </a:r>
          </a:p>
          <a:p>
            <a:pPr marL="571500" indent="-571500">
              <a:spcAft>
                <a:spcPts val="1800"/>
              </a:spcAft>
              <a:buFont typeface="Arial" panose="020B0604020202020204" pitchFamily="34" charset="0"/>
              <a:buChar char="•"/>
            </a:pPr>
            <a:r>
              <a:rPr lang="en-US" sz="3800" dirty="0" smtClean="0">
                <a:latin typeface="Baskerville Old Face" panose="02020602080505020303" pitchFamily="18" charset="0"/>
              </a:rPr>
              <a:t>Jury functions due to emergency</a:t>
            </a:r>
          </a:p>
          <a:p>
            <a:pPr marL="571500" indent="-571500">
              <a:spcAft>
                <a:spcPts val="1800"/>
              </a:spcAft>
              <a:buFont typeface="Arial" panose="020B0604020202020204" pitchFamily="34" charset="0"/>
              <a:buChar char="•"/>
            </a:pPr>
            <a:r>
              <a:rPr lang="en-US" sz="3800" dirty="0" smtClean="0">
                <a:latin typeface="Baskerville Old Face" panose="02020602080505020303" pitchFamily="18" charset="0"/>
              </a:rPr>
              <a:t>Commemorative event held on a military base.</a:t>
            </a:r>
          </a:p>
          <a:p>
            <a:pPr marL="571500" indent="-571500">
              <a:spcAft>
                <a:spcPts val="1800"/>
              </a:spcAft>
              <a:buFont typeface="Arial" panose="020B0604020202020204" pitchFamily="34" charset="0"/>
              <a:buChar char="•"/>
            </a:pPr>
            <a:r>
              <a:rPr lang="en-US" sz="3800" dirty="0" smtClean="0">
                <a:latin typeface="Baskerville Old Face" panose="02020602080505020303" pitchFamily="18" charset="0"/>
              </a:rPr>
              <a:t>Special events in connection with the school.</a:t>
            </a:r>
          </a:p>
        </p:txBody>
      </p:sp>
    </p:spTree>
    <p:extLst>
      <p:ext uri="{BB962C8B-B14F-4D97-AF65-F5344CB8AC3E}">
        <p14:creationId xmlns:p14="http://schemas.microsoft.com/office/powerpoint/2010/main" val="1855257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114300"/>
            <a:ext cx="10325100" cy="6324808"/>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EDDAA – Transporting Students to Events in Vehicles Other than Buses</a:t>
            </a:r>
            <a:endParaRPr lang="en-US" dirty="0" smtClean="0">
              <a:latin typeface="Baskerville Old Face" panose="02020602080505020303" pitchFamily="18" charset="0"/>
            </a:endParaRPr>
          </a:p>
          <a:p>
            <a:pPr>
              <a:spcAft>
                <a:spcPts val="1800"/>
              </a:spcAft>
            </a:pPr>
            <a:r>
              <a:rPr lang="en-US" sz="3800" dirty="0">
                <a:latin typeface="Baskerville Old Face" panose="02020602080505020303" pitchFamily="18" charset="0"/>
              </a:rPr>
              <a:t>While students are being transported for trips to and from school sites or agricultural education sites or for trips to and from agricultural education-related events or competitions, school buses are to be used whenever practical</a:t>
            </a:r>
            <a:r>
              <a:rPr lang="en-US" sz="3800" dirty="0" smtClean="0">
                <a:latin typeface="Baskerville Old Face" panose="02020602080505020303" pitchFamily="18" charset="0"/>
              </a:rPr>
              <a:t>.</a:t>
            </a:r>
          </a:p>
          <a:p>
            <a:pPr>
              <a:spcAft>
                <a:spcPts val="1800"/>
              </a:spcAft>
            </a:pPr>
            <a:r>
              <a:rPr lang="en-US" sz="3800" dirty="0" smtClean="0">
                <a:latin typeface="Baskerville Old Face" panose="02020602080505020303" pitchFamily="18" charset="0"/>
              </a:rPr>
              <a:t>If students are transported in vehicles other than buses, this policy provides for the provisions to do so that are covered under Mississippi law.</a:t>
            </a:r>
          </a:p>
        </p:txBody>
      </p:sp>
    </p:spTree>
    <p:extLst>
      <p:ext uri="{BB962C8B-B14F-4D97-AF65-F5344CB8AC3E}">
        <p14:creationId xmlns:p14="http://schemas.microsoft.com/office/powerpoint/2010/main" val="2956661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25360"/>
            <a:ext cx="10299700" cy="6832640"/>
          </a:xfrm>
          <a:prstGeom prst="rect">
            <a:avLst/>
          </a:prstGeom>
          <a:noFill/>
        </p:spPr>
        <p:txBody>
          <a:bodyPr wrap="square" rtlCol="0">
            <a:spAutoFit/>
          </a:bodyPr>
          <a:lstStyle/>
          <a:p>
            <a:pPr>
              <a:spcAft>
                <a:spcPts val="2400"/>
              </a:spcAft>
            </a:pPr>
            <a:r>
              <a:rPr lang="en-US" sz="4200" b="1" dirty="0" smtClean="0">
                <a:latin typeface="Baskerville Old Face" panose="02020602080505020303" pitchFamily="18" charset="0"/>
              </a:rPr>
              <a:t>Where can I find my policy?</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Just about every district has a policy website with MSBA. The URL is your district’s name .msbapolicy.org.</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For example: Clinton would be Clinton.msbapolicy.org.</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The policy sections will be on the left hand side or you can search under “District Policies”</a:t>
            </a:r>
          </a:p>
        </p:txBody>
      </p:sp>
    </p:spTree>
    <p:extLst>
      <p:ext uri="{BB962C8B-B14F-4D97-AF65-F5344CB8AC3E}">
        <p14:creationId xmlns:p14="http://schemas.microsoft.com/office/powerpoint/2010/main" val="873234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93900" y="330200"/>
            <a:ext cx="9601200" cy="5632311"/>
          </a:xfrm>
          <a:prstGeom prst="rect">
            <a:avLst/>
          </a:prstGeom>
          <a:noFill/>
        </p:spPr>
        <p:txBody>
          <a:bodyPr wrap="square" rtlCol="0">
            <a:spAutoFit/>
          </a:bodyPr>
          <a:lstStyle/>
          <a:p>
            <a:pPr algn="ctr"/>
            <a:r>
              <a:rPr lang="en-US" sz="7200" u="sng" dirty="0" smtClean="0">
                <a:latin typeface="Baskerville Old Face" panose="02020602080505020303" pitchFamily="18" charset="0"/>
              </a:rPr>
              <a:t>REMEMBER</a:t>
            </a:r>
            <a:endParaRPr lang="en-US" sz="7200" dirty="0" smtClean="0">
              <a:latin typeface="Baskerville Old Face" panose="02020602080505020303" pitchFamily="18" charset="0"/>
            </a:endParaRPr>
          </a:p>
          <a:p>
            <a:pPr algn="ctr"/>
            <a:r>
              <a:rPr lang="en-US" sz="7200" dirty="0" smtClean="0">
                <a:latin typeface="Baskerville Old Face" panose="02020602080505020303" pitchFamily="18" charset="0"/>
              </a:rPr>
              <a:t>Even though it is important for </a:t>
            </a:r>
            <a:r>
              <a:rPr lang="en-US" sz="7200" b="1" dirty="0" smtClean="0">
                <a:latin typeface="Baskerville Old Face" panose="02020602080505020303" pitchFamily="18" charset="0"/>
              </a:rPr>
              <a:t>YOU</a:t>
            </a:r>
            <a:r>
              <a:rPr lang="en-US" sz="7200" dirty="0" smtClean="0">
                <a:latin typeface="Baskerville Old Face" panose="02020602080505020303" pitchFamily="18" charset="0"/>
              </a:rPr>
              <a:t> to follow school board policies, </a:t>
            </a:r>
          </a:p>
        </p:txBody>
      </p:sp>
    </p:spTree>
    <p:extLst>
      <p:ext uri="{BB962C8B-B14F-4D97-AF65-F5344CB8AC3E}">
        <p14:creationId xmlns:p14="http://schemas.microsoft.com/office/powerpoint/2010/main" val="327348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292100"/>
            <a:ext cx="10299700" cy="5078313"/>
          </a:xfrm>
          <a:prstGeom prst="rect">
            <a:avLst/>
          </a:prstGeom>
          <a:noFill/>
        </p:spPr>
        <p:txBody>
          <a:bodyPr wrap="square" rtlCol="0">
            <a:spAutoFit/>
          </a:bodyPr>
          <a:lstStyle/>
          <a:p>
            <a:pPr>
              <a:spcAft>
                <a:spcPts val="2400"/>
              </a:spcAft>
            </a:pPr>
            <a:r>
              <a:rPr lang="en-US" sz="4400" b="1" dirty="0" smtClean="0">
                <a:latin typeface="Baskerville Old Face" panose="02020602080505020303" pitchFamily="18" charset="0"/>
              </a:rPr>
              <a:t>In a Nutshell: What is Important?</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Knowledge of </a:t>
            </a:r>
            <a:r>
              <a:rPr lang="en-US" sz="4400" b="1" u="sng" dirty="0" smtClean="0">
                <a:latin typeface="Baskerville Old Face" panose="02020602080505020303" pitchFamily="18" charset="0"/>
              </a:rPr>
              <a:t>YOUR</a:t>
            </a:r>
            <a:r>
              <a:rPr lang="en-US" sz="4400" dirty="0" smtClean="0">
                <a:latin typeface="Baskerville Old Face" panose="02020602080505020303" pitchFamily="18" charset="0"/>
              </a:rPr>
              <a:t> board policies and the sections that matter.</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Knowledge and Understanding of laws and regulations.</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Competent and dedicated staff.</a:t>
            </a:r>
          </a:p>
        </p:txBody>
      </p:sp>
    </p:spTree>
    <p:extLst>
      <p:ext uri="{BB962C8B-B14F-4D97-AF65-F5344CB8AC3E}">
        <p14:creationId xmlns:p14="http://schemas.microsoft.com/office/powerpoint/2010/main" val="4289332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700" y="25360"/>
            <a:ext cx="10299700" cy="6832640"/>
          </a:xfrm>
          <a:prstGeom prst="rect">
            <a:avLst/>
          </a:prstGeom>
          <a:noFill/>
        </p:spPr>
        <p:txBody>
          <a:bodyPr wrap="square" rtlCol="0">
            <a:spAutoFit/>
          </a:bodyPr>
          <a:lstStyle/>
          <a:p>
            <a:pPr>
              <a:spcAft>
                <a:spcPts val="2400"/>
              </a:spcAft>
            </a:pPr>
            <a:r>
              <a:rPr lang="en-US" sz="4200" b="1" dirty="0" smtClean="0">
                <a:latin typeface="Baskerville Old Face" panose="02020602080505020303" pitchFamily="18" charset="0"/>
              </a:rPr>
              <a:t>Ultimately it is about CHILDREN</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Everything you do in your district will impact the children in your schools.</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By following policy you can ensure that the district operates effectively.</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Operating outside of school board policies can cause frustration for the district diverting time and resources away from educating children.</a:t>
            </a:r>
          </a:p>
        </p:txBody>
      </p:sp>
    </p:spTree>
    <p:extLst>
      <p:ext uri="{BB962C8B-B14F-4D97-AF65-F5344CB8AC3E}">
        <p14:creationId xmlns:p14="http://schemas.microsoft.com/office/powerpoint/2010/main" val="641204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175" y="836023"/>
            <a:ext cx="9836331" cy="830997"/>
          </a:xfrm>
          <a:prstGeom prst="rect">
            <a:avLst/>
          </a:prstGeom>
          <a:noFill/>
        </p:spPr>
        <p:txBody>
          <a:bodyPr wrap="square" rtlCol="0" anchor="ctr" anchorCtr="0">
            <a:spAutoFit/>
          </a:bodyPr>
          <a:lstStyle/>
          <a:p>
            <a:pPr algn="ctr"/>
            <a:r>
              <a:rPr lang="en-US" sz="4800" b="1" dirty="0" smtClean="0">
                <a:latin typeface="Times New Roman" panose="02020603050405020304" pitchFamily="18" charset="0"/>
                <a:cs typeface="Times New Roman" panose="02020603050405020304" pitchFamily="18" charset="0"/>
              </a:rPr>
              <a:t>Questions?</a:t>
            </a:r>
            <a:endParaRPr lang="en-US" sz="4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276823" y="1967466"/>
            <a:ext cx="3097036" cy="3383573"/>
          </a:xfrm>
          <a:prstGeom prst="rect">
            <a:avLst/>
          </a:prstGeom>
        </p:spPr>
      </p:pic>
    </p:spTree>
    <p:extLst>
      <p:ext uri="{BB962C8B-B14F-4D97-AF65-F5344CB8AC3E}">
        <p14:creationId xmlns:p14="http://schemas.microsoft.com/office/powerpoint/2010/main" val="183705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127000"/>
            <a:ext cx="10299700" cy="6432530"/>
          </a:xfrm>
          <a:prstGeom prst="rect">
            <a:avLst/>
          </a:prstGeom>
          <a:noFill/>
        </p:spPr>
        <p:txBody>
          <a:bodyPr wrap="square" rtlCol="0">
            <a:spAutoFit/>
          </a:bodyPr>
          <a:lstStyle/>
          <a:p>
            <a:pPr>
              <a:spcAft>
                <a:spcPts val="2400"/>
              </a:spcAft>
            </a:pPr>
            <a:r>
              <a:rPr lang="en-US" sz="4400" b="1" dirty="0" smtClean="0">
                <a:latin typeface="Baskerville Old Face" panose="02020602080505020303" pitchFamily="18" charset="0"/>
              </a:rPr>
              <a:t>In a Nutshell: What is Important?</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Always make sure you are following your policies and that your actions are based in school board policy.</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Policies change from year to year and can even change from month to month.</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Make sure you are staying up to date with all changes.</a:t>
            </a:r>
          </a:p>
        </p:txBody>
      </p:sp>
    </p:spTree>
    <p:extLst>
      <p:ext uri="{BB962C8B-B14F-4D97-AF65-F5344CB8AC3E}">
        <p14:creationId xmlns:p14="http://schemas.microsoft.com/office/powerpoint/2010/main" val="44834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127000"/>
            <a:ext cx="10299700" cy="6432530"/>
          </a:xfrm>
          <a:prstGeom prst="rect">
            <a:avLst/>
          </a:prstGeom>
          <a:noFill/>
        </p:spPr>
        <p:txBody>
          <a:bodyPr wrap="square" rtlCol="0">
            <a:spAutoFit/>
          </a:bodyPr>
          <a:lstStyle/>
          <a:p>
            <a:pPr>
              <a:spcAft>
                <a:spcPts val="2400"/>
              </a:spcAft>
            </a:pPr>
            <a:r>
              <a:rPr lang="en-US" sz="4400" b="1" dirty="0" smtClean="0">
                <a:latin typeface="Baskerville Old Face" panose="02020602080505020303" pitchFamily="18" charset="0"/>
              </a:rPr>
              <a:t>Why do policies change?</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New laws or amendments to already standing laws at both the state and federal levels.</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New mandates by regulatory agencies such as the Mississippi Department of Education.</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Changes in district specific practices.</a:t>
            </a:r>
          </a:p>
        </p:txBody>
      </p:sp>
    </p:spTree>
    <p:extLst>
      <p:ext uri="{BB962C8B-B14F-4D97-AF65-F5344CB8AC3E}">
        <p14:creationId xmlns:p14="http://schemas.microsoft.com/office/powerpoint/2010/main" val="143830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127000"/>
            <a:ext cx="10299700" cy="5755422"/>
          </a:xfrm>
          <a:prstGeom prst="rect">
            <a:avLst/>
          </a:prstGeom>
          <a:noFill/>
        </p:spPr>
        <p:txBody>
          <a:bodyPr wrap="square" rtlCol="0">
            <a:spAutoFit/>
          </a:bodyPr>
          <a:lstStyle/>
          <a:p>
            <a:pPr>
              <a:spcAft>
                <a:spcPts val="2400"/>
              </a:spcAft>
            </a:pPr>
            <a:r>
              <a:rPr lang="en-US" sz="4400" b="1" dirty="0" smtClean="0">
                <a:latin typeface="Baskerville Old Face" panose="02020602080505020303" pitchFamily="18" charset="0"/>
              </a:rPr>
              <a:t>Why do policies change?</a:t>
            </a:r>
          </a:p>
          <a:p>
            <a:pPr>
              <a:spcAft>
                <a:spcPts val="2400"/>
              </a:spcAft>
            </a:pPr>
            <a:r>
              <a:rPr lang="en-US" sz="4400" dirty="0" smtClean="0">
                <a:latin typeface="Baskerville Old Face" panose="02020602080505020303" pitchFamily="18" charset="0"/>
              </a:rPr>
              <a:t>We (MSBA) sends out policy updates twice a year:</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Once in May in order to reflect the changes in the recent legislative session.</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Once in September to reflect all other regulatory or required amendments.</a:t>
            </a:r>
          </a:p>
        </p:txBody>
      </p:sp>
    </p:spTree>
    <p:extLst>
      <p:ext uri="{BB962C8B-B14F-4D97-AF65-F5344CB8AC3E}">
        <p14:creationId xmlns:p14="http://schemas.microsoft.com/office/powerpoint/2010/main" val="219632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3400" y="0"/>
            <a:ext cx="10299700" cy="6524863"/>
          </a:xfrm>
          <a:prstGeom prst="rect">
            <a:avLst/>
          </a:prstGeom>
          <a:noFill/>
        </p:spPr>
        <p:txBody>
          <a:bodyPr wrap="square" rtlCol="0">
            <a:spAutoFit/>
          </a:bodyPr>
          <a:lstStyle/>
          <a:p>
            <a:pPr>
              <a:spcAft>
                <a:spcPts val="2400"/>
              </a:spcAft>
            </a:pPr>
            <a:r>
              <a:rPr lang="en-US" sz="4200" b="1" dirty="0" smtClean="0">
                <a:latin typeface="Baskerville Old Face" panose="02020602080505020303" pitchFamily="18" charset="0"/>
              </a:rPr>
              <a:t>What is Policy?</a:t>
            </a:r>
          </a:p>
          <a:p>
            <a:pPr marL="571500" indent="-571500">
              <a:spcAft>
                <a:spcPts val="2400"/>
              </a:spcAft>
              <a:buFont typeface="Arial" panose="020B0604020202020204" pitchFamily="34" charset="0"/>
              <a:buChar char="•"/>
            </a:pPr>
            <a:r>
              <a:rPr lang="en-US" sz="4200" dirty="0">
                <a:latin typeface="Baskerville Old Face" panose="02020602080505020303" pitchFamily="18" charset="0"/>
              </a:rPr>
              <a:t>Policy is a clear statement that sets forth the purpose and </a:t>
            </a:r>
            <a:r>
              <a:rPr lang="en-US" sz="4200" dirty="0" smtClean="0">
                <a:latin typeface="Baskerville Old Face" panose="02020602080505020303" pitchFamily="18" charset="0"/>
              </a:rPr>
              <a:t>prescribes the </a:t>
            </a:r>
            <a:r>
              <a:rPr lang="en-US" sz="4200" dirty="0">
                <a:latin typeface="Baskerville Old Face" panose="02020602080505020303" pitchFamily="18" charset="0"/>
              </a:rPr>
              <a:t>organization and programs of the school district. </a:t>
            </a:r>
            <a:endParaRPr lang="en-US" sz="4200" dirty="0" smtClean="0">
              <a:latin typeface="Baskerville Old Face" panose="02020602080505020303" pitchFamily="18" charset="0"/>
            </a:endParaRPr>
          </a:p>
          <a:p>
            <a:pPr marL="571500" indent="-571500">
              <a:spcAft>
                <a:spcPts val="2400"/>
              </a:spcAft>
              <a:buFont typeface="Arial" panose="020B0604020202020204" pitchFamily="34" charset="0"/>
              <a:buChar char="•"/>
            </a:pPr>
            <a:r>
              <a:rPr lang="en-US" sz="4200" dirty="0">
                <a:latin typeface="Baskerville Old Face" panose="02020602080505020303" pitchFamily="18" charset="0"/>
              </a:rPr>
              <a:t>The school district school board policies shall be considered a framework within which the Superintendent and the school </a:t>
            </a:r>
            <a:r>
              <a:rPr lang="en-US" sz="4200" dirty="0" smtClean="0">
                <a:latin typeface="Baskerville Old Face" panose="02020602080505020303" pitchFamily="18" charset="0"/>
              </a:rPr>
              <a:t>staff (YOU) </a:t>
            </a:r>
            <a:r>
              <a:rPr lang="en-US" sz="4200" dirty="0">
                <a:latin typeface="Baskerville Old Face" panose="02020602080505020303" pitchFamily="18" charset="0"/>
              </a:rPr>
              <a:t>are expected to discharge their assigned duties through course of action.</a:t>
            </a:r>
          </a:p>
        </p:txBody>
      </p:sp>
    </p:spTree>
    <p:extLst>
      <p:ext uri="{BB962C8B-B14F-4D97-AF65-F5344CB8AC3E}">
        <p14:creationId xmlns:p14="http://schemas.microsoft.com/office/powerpoint/2010/main" val="255326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0"/>
            <a:ext cx="10439400" cy="6832640"/>
          </a:xfrm>
          <a:prstGeom prst="rect">
            <a:avLst/>
          </a:prstGeom>
          <a:noFill/>
        </p:spPr>
        <p:txBody>
          <a:bodyPr wrap="square" rtlCol="0">
            <a:spAutoFit/>
          </a:bodyPr>
          <a:lstStyle/>
          <a:p>
            <a:pPr>
              <a:spcAft>
                <a:spcPts val="2400"/>
              </a:spcAft>
            </a:pPr>
            <a:r>
              <a:rPr lang="en-US" sz="4200" b="1" dirty="0" smtClean="0">
                <a:latin typeface="Baskerville Old Face" panose="02020602080505020303" pitchFamily="18" charset="0"/>
              </a:rPr>
              <a:t>How are policies developed?</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Only the school board can develop policies. Policy is the sole work of the board. It is up to the Superintendent to carry out those policies.</a:t>
            </a:r>
          </a:p>
          <a:p>
            <a:pPr marL="571500" indent="-571500">
              <a:spcAft>
                <a:spcPts val="2400"/>
              </a:spcAft>
              <a:buFont typeface="Arial" panose="020B0604020202020204" pitchFamily="34" charset="0"/>
              <a:buChar char="•"/>
            </a:pPr>
            <a:r>
              <a:rPr lang="en-US" sz="4200" b="1" dirty="0" smtClean="0">
                <a:latin typeface="Baskerville Old Face" panose="02020602080505020303" pitchFamily="18" charset="0"/>
              </a:rPr>
              <a:t>ALL</a:t>
            </a:r>
            <a:r>
              <a:rPr lang="en-US" sz="4200" dirty="0" smtClean="0">
                <a:latin typeface="Baskerville Old Face" panose="02020602080505020303" pitchFamily="18" charset="0"/>
              </a:rPr>
              <a:t> </a:t>
            </a:r>
            <a:r>
              <a:rPr lang="en-US" sz="4200" dirty="0">
                <a:latin typeface="Baskerville Old Face" panose="02020602080505020303" pitchFamily="18" charset="0"/>
              </a:rPr>
              <a:t>Policies are required to be Board adopted</a:t>
            </a:r>
            <a:r>
              <a:rPr lang="en-US" sz="4200" dirty="0" smtClean="0">
                <a:latin typeface="Baskerville Old Face" panose="02020602080505020303" pitchFamily="18" charset="0"/>
              </a:rPr>
              <a:t>!</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No department or </a:t>
            </a:r>
            <a:r>
              <a:rPr lang="en-US" sz="4200" dirty="0">
                <a:latin typeface="Baskerville Old Face" panose="02020602080505020303" pitchFamily="18" charset="0"/>
              </a:rPr>
              <a:t>individual </a:t>
            </a:r>
            <a:r>
              <a:rPr lang="en-US" sz="4200" dirty="0" smtClean="0">
                <a:latin typeface="Baskerville Old Face" panose="02020602080505020303" pitchFamily="18" charset="0"/>
              </a:rPr>
              <a:t>may </a:t>
            </a:r>
            <a:r>
              <a:rPr lang="en-US" sz="4200" dirty="0">
                <a:latin typeface="Baskerville Old Face" panose="02020602080505020303" pitchFamily="18" charset="0"/>
              </a:rPr>
              <a:t>implement a policy that is not adopted by the board</a:t>
            </a:r>
            <a:r>
              <a:rPr lang="en-US" sz="4200" dirty="0" smtClean="0">
                <a:latin typeface="Baskerville Old Face" panose="02020602080505020303" pitchFamily="18" charset="0"/>
              </a:rPr>
              <a:t>.</a:t>
            </a:r>
            <a:endParaRPr lang="en-US" sz="4200" dirty="0">
              <a:latin typeface="Baskerville Old Face" panose="02020602080505020303" pitchFamily="18" charset="0"/>
            </a:endParaRPr>
          </a:p>
        </p:txBody>
      </p:sp>
    </p:spTree>
    <p:extLst>
      <p:ext uri="{BB962C8B-B14F-4D97-AF65-F5344CB8AC3E}">
        <p14:creationId xmlns:p14="http://schemas.microsoft.com/office/powerpoint/2010/main" val="3040594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SBA Powerpoint TEMPLATE [Read-Only]" id="{86FB2537-CA03-4DB9-9EAF-AA63E70D448F}" vid="{77B2A20B-B444-4179-92A0-3B8448681F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MSBA Powerpoint TEMPLATE</Template>
  <TotalTime>67029</TotalTime>
  <Words>2430</Words>
  <Application>Microsoft Macintosh PowerPoint</Application>
  <PresentationFormat>Custom</PresentationFormat>
  <Paragraphs>220</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Department Policies and How They Impact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Policies That Matter to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Annual Conference (FAQ re: Policy)</dc:title>
  <dc:creator>AGilbert</dc:creator>
  <cp:lastModifiedBy>Sheryle Coaker</cp:lastModifiedBy>
  <cp:revision>266</cp:revision>
  <dcterms:created xsi:type="dcterms:W3CDTF">2019-01-04T15:15:33Z</dcterms:created>
  <dcterms:modified xsi:type="dcterms:W3CDTF">2023-03-13T16:36:55Z</dcterms:modified>
</cp:coreProperties>
</file>