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84" r:id="rId1"/>
  </p:sldMasterIdLst>
  <p:notesMasterIdLst>
    <p:notesMasterId r:id="rId19"/>
  </p:notesMasterIdLst>
  <p:sldIdLst>
    <p:sldId id="256" r:id="rId2"/>
    <p:sldId id="260" r:id="rId3"/>
    <p:sldId id="267" r:id="rId4"/>
    <p:sldId id="269" r:id="rId5"/>
    <p:sldId id="257" r:id="rId6"/>
    <p:sldId id="278" r:id="rId7"/>
    <p:sldId id="263" r:id="rId8"/>
    <p:sldId id="264" r:id="rId9"/>
    <p:sldId id="273" r:id="rId10"/>
    <p:sldId id="272" r:id="rId11"/>
    <p:sldId id="279" r:id="rId12"/>
    <p:sldId id="271" r:id="rId13"/>
    <p:sldId id="280" r:id="rId14"/>
    <p:sldId id="265" r:id="rId15"/>
    <p:sldId id="261" r:id="rId16"/>
    <p:sldId id="281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89"/>
    <p:restoredTop sz="94694"/>
  </p:normalViewPr>
  <p:slideViewPr>
    <p:cSldViewPr snapToGrid="0">
      <p:cViewPr varScale="1">
        <p:scale>
          <a:sx n="105" d="100"/>
          <a:sy n="105" d="100"/>
        </p:scale>
        <p:origin x="12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7" d="100"/>
          <a:sy n="97" d="100"/>
        </p:scale>
        <p:origin x="484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246FC-5B98-4488-A6A0-D3586883AB6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88C70C-BDB9-450A-92D3-272BC3AC5D32}">
      <dgm:prSet/>
      <dgm:spPr/>
      <dgm:t>
        <a:bodyPr/>
        <a:lstStyle/>
        <a:p>
          <a:r>
            <a:rPr lang="en-US" dirty="0"/>
            <a:t>The Oxford School District has nine travel cards – one of which is solely used by the Superintendent.</a:t>
          </a:r>
        </a:p>
      </dgm:t>
    </dgm:pt>
    <dgm:pt modelId="{4C791BD7-59AE-4958-9F58-9580277F29D1}" type="parTrans" cxnId="{8BC7E935-21B5-4C8B-A9C1-AAD979EA88E9}">
      <dgm:prSet/>
      <dgm:spPr/>
      <dgm:t>
        <a:bodyPr/>
        <a:lstStyle/>
        <a:p>
          <a:endParaRPr lang="en-US"/>
        </a:p>
      </dgm:t>
    </dgm:pt>
    <dgm:pt modelId="{CEEDCDC8-28DE-4B2E-B29A-23EFC48DD63E}" type="sibTrans" cxnId="{8BC7E935-21B5-4C8B-A9C1-AAD979EA88E9}">
      <dgm:prSet/>
      <dgm:spPr/>
      <dgm:t>
        <a:bodyPr/>
        <a:lstStyle/>
        <a:p>
          <a:endParaRPr lang="en-US"/>
        </a:p>
      </dgm:t>
    </dgm:pt>
    <dgm:pt modelId="{22B3F0BA-D3BE-46B1-941A-70A29CE1DFB4}">
      <dgm:prSet/>
      <dgm:spPr/>
      <dgm:t>
        <a:bodyPr/>
        <a:lstStyle/>
        <a:p>
          <a:r>
            <a:rPr lang="en-US" dirty="0"/>
            <a:t>Travel cards are physically signed out/in by the traveler prior to booking travel and taking the trip using a binder system with individual dividers and labeled tracking sheets.</a:t>
          </a:r>
        </a:p>
      </dgm:t>
    </dgm:pt>
    <dgm:pt modelId="{5E5D412C-6AB4-4450-919F-395399A7F0E0}" type="parTrans" cxnId="{A01DEA4F-7A47-4E28-AC65-F34F0A504BCE}">
      <dgm:prSet/>
      <dgm:spPr/>
      <dgm:t>
        <a:bodyPr/>
        <a:lstStyle/>
        <a:p>
          <a:endParaRPr lang="en-US"/>
        </a:p>
      </dgm:t>
    </dgm:pt>
    <dgm:pt modelId="{67B42954-1AB4-4EC0-A4A7-EA948A871418}" type="sibTrans" cxnId="{A01DEA4F-7A47-4E28-AC65-F34F0A504BCE}">
      <dgm:prSet/>
      <dgm:spPr/>
      <dgm:t>
        <a:bodyPr/>
        <a:lstStyle/>
        <a:p>
          <a:endParaRPr lang="en-US"/>
        </a:p>
      </dgm:t>
    </dgm:pt>
    <dgm:pt modelId="{0A6BBDAA-8CEF-3944-932F-E3F99FF489CD}" type="pres">
      <dgm:prSet presAssocID="{041246FC-5B98-4488-A6A0-D3586883AB6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1CDD42-944C-854D-B9C8-38E1AE6CE840}" type="pres">
      <dgm:prSet presAssocID="{2E88C70C-BDB9-450A-92D3-272BC3AC5D32}" presName="hierRoot1" presStyleCnt="0"/>
      <dgm:spPr/>
    </dgm:pt>
    <dgm:pt modelId="{EBE96D7E-1C4E-844A-916B-9C60C0DBC31F}" type="pres">
      <dgm:prSet presAssocID="{2E88C70C-BDB9-450A-92D3-272BC3AC5D32}" presName="composite" presStyleCnt="0"/>
      <dgm:spPr/>
    </dgm:pt>
    <dgm:pt modelId="{05AC4CA8-CC77-C044-AA59-0C0FA67AEA27}" type="pres">
      <dgm:prSet presAssocID="{2E88C70C-BDB9-450A-92D3-272BC3AC5D32}" presName="background" presStyleLbl="node0" presStyleIdx="0" presStyleCnt="2"/>
      <dgm:spPr/>
    </dgm:pt>
    <dgm:pt modelId="{FC0F27C8-31BB-644F-8360-C914BE56D77F}" type="pres">
      <dgm:prSet presAssocID="{2E88C70C-BDB9-450A-92D3-272BC3AC5D32}" presName="text" presStyleLbl="fgAcc0" presStyleIdx="0" presStyleCnt="2">
        <dgm:presLayoutVars>
          <dgm:chPref val="3"/>
        </dgm:presLayoutVars>
      </dgm:prSet>
      <dgm:spPr/>
    </dgm:pt>
    <dgm:pt modelId="{9111B9D7-A3C4-5B43-B2D2-CAC9EED9BF81}" type="pres">
      <dgm:prSet presAssocID="{2E88C70C-BDB9-450A-92D3-272BC3AC5D32}" presName="hierChild2" presStyleCnt="0"/>
      <dgm:spPr/>
    </dgm:pt>
    <dgm:pt modelId="{A20720BD-002B-9C4A-89FF-04B0C63485FD}" type="pres">
      <dgm:prSet presAssocID="{22B3F0BA-D3BE-46B1-941A-70A29CE1DFB4}" presName="hierRoot1" presStyleCnt="0"/>
      <dgm:spPr/>
    </dgm:pt>
    <dgm:pt modelId="{88392A4B-FC1E-2548-B125-2CFE74001CD3}" type="pres">
      <dgm:prSet presAssocID="{22B3F0BA-D3BE-46B1-941A-70A29CE1DFB4}" presName="composite" presStyleCnt="0"/>
      <dgm:spPr/>
    </dgm:pt>
    <dgm:pt modelId="{2BF8AFBF-4A3B-984E-B2B3-30EF8B78CE80}" type="pres">
      <dgm:prSet presAssocID="{22B3F0BA-D3BE-46B1-941A-70A29CE1DFB4}" presName="background" presStyleLbl="node0" presStyleIdx="1" presStyleCnt="2"/>
      <dgm:spPr/>
    </dgm:pt>
    <dgm:pt modelId="{FCD364FB-493E-5042-B4B0-7537FEC4C9E1}" type="pres">
      <dgm:prSet presAssocID="{22B3F0BA-D3BE-46B1-941A-70A29CE1DFB4}" presName="text" presStyleLbl="fgAcc0" presStyleIdx="1" presStyleCnt="2">
        <dgm:presLayoutVars>
          <dgm:chPref val="3"/>
        </dgm:presLayoutVars>
      </dgm:prSet>
      <dgm:spPr/>
    </dgm:pt>
    <dgm:pt modelId="{88805080-9D3C-F344-A374-FD0DD20C66E2}" type="pres">
      <dgm:prSet presAssocID="{22B3F0BA-D3BE-46B1-941A-70A29CE1DFB4}" presName="hierChild2" presStyleCnt="0"/>
      <dgm:spPr/>
    </dgm:pt>
  </dgm:ptLst>
  <dgm:cxnLst>
    <dgm:cxn modelId="{8BC7E935-21B5-4C8B-A9C1-AAD979EA88E9}" srcId="{041246FC-5B98-4488-A6A0-D3586883AB64}" destId="{2E88C70C-BDB9-450A-92D3-272BC3AC5D32}" srcOrd="0" destOrd="0" parTransId="{4C791BD7-59AE-4958-9F58-9580277F29D1}" sibTransId="{CEEDCDC8-28DE-4B2E-B29A-23EFC48DD63E}"/>
    <dgm:cxn modelId="{A01DEA4F-7A47-4E28-AC65-F34F0A504BCE}" srcId="{041246FC-5B98-4488-A6A0-D3586883AB64}" destId="{22B3F0BA-D3BE-46B1-941A-70A29CE1DFB4}" srcOrd="1" destOrd="0" parTransId="{5E5D412C-6AB4-4450-919F-395399A7F0E0}" sibTransId="{67B42954-1AB4-4EC0-A4A7-EA948A871418}"/>
    <dgm:cxn modelId="{783B2D59-E57C-6B48-A4B1-57FC4EA54EDA}" type="presOf" srcId="{22B3F0BA-D3BE-46B1-941A-70A29CE1DFB4}" destId="{FCD364FB-493E-5042-B4B0-7537FEC4C9E1}" srcOrd="0" destOrd="0" presId="urn:microsoft.com/office/officeart/2005/8/layout/hierarchy1"/>
    <dgm:cxn modelId="{A0BBFB8F-0B95-9D47-85B5-956739CE8439}" type="presOf" srcId="{041246FC-5B98-4488-A6A0-D3586883AB64}" destId="{0A6BBDAA-8CEF-3944-932F-E3F99FF489CD}" srcOrd="0" destOrd="0" presId="urn:microsoft.com/office/officeart/2005/8/layout/hierarchy1"/>
    <dgm:cxn modelId="{5F609ED2-3135-F04E-B877-1AF809878A75}" type="presOf" srcId="{2E88C70C-BDB9-450A-92D3-272BC3AC5D32}" destId="{FC0F27C8-31BB-644F-8360-C914BE56D77F}" srcOrd="0" destOrd="0" presId="urn:microsoft.com/office/officeart/2005/8/layout/hierarchy1"/>
    <dgm:cxn modelId="{9FFFA3A9-6A79-4649-A7E3-EDCDAFF3B369}" type="presParOf" srcId="{0A6BBDAA-8CEF-3944-932F-E3F99FF489CD}" destId="{6B1CDD42-944C-854D-B9C8-38E1AE6CE840}" srcOrd="0" destOrd="0" presId="urn:microsoft.com/office/officeart/2005/8/layout/hierarchy1"/>
    <dgm:cxn modelId="{0B99D4F1-C42F-BA40-AB07-09C8C4956E8F}" type="presParOf" srcId="{6B1CDD42-944C-854D-B9C8-38E1AE6CE840}" destId="{EBE96D7E-1C4E-844A-916B-9C60C0DBC31F}" srcOrd="0" destOrd="0" presId="urn:microsoft.com/office/officeart/2005/8/layout/hierarchy1"/>
    <dgm:cxn modelId="{92F85E55-A6F9-8345-9DD1-B7B41602C507}" type="presParOf" srcId="{EBE96D7E-1C4E-844A-916B-9C60C0DBC31F}" destId="{05AC4CA8-CC77-C044-AA59-0C0FA67AEA27}" srcOrd="0" destOrd="0" presId="urn:microsoft.com/office/officeart/2005/8/layout/hierarchy1"/>
    <dgm:cxn modelId="{847C4B06-7FB6-9946-8678-B5C175F6DC42}" type="presParOf" srcId="{EBE96D7E-1C4E-844A-916B-9C60C0DBC31F}" destId="{FC0F27C8-31BB-644F-8360-C914BE56D77F}" srcOrd="1" destOrd="0" presId="urn:microsoft.com/office/officeart/2005/8/layout/hierarchy1"/>
    <dgm:cxn modelId="{16A5DA66-7633-6542-930C-70F5AD78DB16}" type="presParOf" srcId="{6B1CDD42-944C-854D-B9C8-38E1AE6CE840}" destId="{9111B9D7-A3C4-5B43-B2D2-CAC9EED9BF81}" srcOrd="1" destOrd="0" presId="urn:microsoft.com/office/officeart/2005/8/layout/hierarchy1"/>
    <dgm:cxn modelId="{188E004E-7D62-544B-A182-86E97C90C479}" type="presParOf" srcId="{0A6BBDAA-8CEF-3944-932F-E3F99FF489CD}" destId="{A20720BD-002B-9C4A-89FF-04B0C63485FD}" srcOrd="1" destOrd="0" presId="urn:microsoft.com/office/officeart/2005/8/layout/hierarchy1"/>
    <dgm:cxn modelId="{5898E9A2-B784-C34E-9AAF-64417A63EADF}" type="presParOf" srcId="{A20720BD-002B-9C4A-89FF-04B0C63485FD}" destId="{88392A4B-FC1E-2548-B125-2CFE74001CD3}" srcOrd="0" destOrd="0" presId="urn:microsoft.com/office/officeart/2005/8/layout/hierarchy1"/>
    <dgm:cxn modelId="{1CF31EFD-5041-8C4B-A872-1E752A26655C}" type="presParOf" srcId="{88392A4B-FC1E-2548-B125-2CFE74001CD3}" destId="{2BF8AFBF-4A3B-984E-B2B3-30EF8B78CE80}" srcOrd="0" destOrd="0" presId="urn:microsoft.com/office/officeart/2005/8/layout/hierarchy1"/>
    <dgm:cxn modelId="{DFE9BB63-A13E-1045-8C0C-4E34EA7D866E}" type="presParOf" srcId="{88392A4B-FC1E-2548-B125-2CFE74001CD3}" destId="{FCD364FB-493E-5042-B4B0-7537FEC4C9E1}" srcOrd="1" destOrd="0" presId="urn:microsoft.com/office/officeart/2005/8/layout/hierarchy1"/>
    <dgm:cxn modelId="{5461571F-3D22-394D-936E-A9E22B3CEBAF}" type="presParOf" srcId="{A20720BD-002B-9C4A-89FF-04B0C63485FD}" destId="{88805080-9D3C-F344-A374-FD0DD20C66E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578767-56E4-42D6-ABA4-95FD73A25DCF}" type="doc">
      <dgm:prSet loTypeId="urn:microsoft.com/office/officeart/2016/7/layout/RepeatingBendingProcessNew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4C8473-6751-4E94-A419-44E1794F2D2A}">
      <dgm:prSet custT="1"/>
      <dgm:spPr/>
      <dgm:t>
        <a:bodyPr/>
        <a:lstStyle/>
        <a:p>
          <a:r>
            <a:rPr lang="en-US" sz="3600" b="1" u="sng" dirty="0"/>
            <a:t>Reconciling the Travel Cards</a:t>
          </a:r>
          <a:endParaRPr lang="en-US" sz="3600" dirty="0"/>
        </a:p>
      </dgm:t>
    </dgm:pt>
    <dgm:pt modelId="{47A88D8B-3EAA-4D85-A572-B083C43821E6}" type="parTrans" cxnId="{F465F62B-BBCE-4E59-A7AA-35291547A51F}">
      <dgm:prSet/>
      <dgm:spPr/>
      <dgm:t>
        <a:bodyPr/>
        <a:lstStyle/>
        <a:p>
          <a:endParaRPr lang="en-US"/>
        </a:p>
      </dgm:t>
    </dgm:pt>
    <dgm:pt modelId="{8430C6AB-AB32-40A6-8844-49ED1D4030B4}" type="sibTrans" cxnId="{F465F62B-BBCE-4E59-A7AA-35291547A51F}">
      <dgm:prSet/>
      <dgm:spPr>
        <a:ln w="25400">
          <a:solidFill>
            <a:schemeClr val="accent2"/>
          </a:solidFill>
        </a:ln>
      </dgm:spPr>
      <dgm:t>
        <a:bodyPr/>
        <a:lstStyle/>
        <a:p>
          <a:endParaRPr lang="en-US"/>
        </a:p>
      </dgm:t>
    </dgm:pt>
    <dgm:pt modelId="{B1E1F55B-6DCE-4963-8EE5-689BAE966DAD}">
      <dgm:prSet custT="1"/>
      <dgm:spPr/>
      <dgm:t>
        <a:bodyPr/>
        <a:lstStyle/>
        <a:p>
          <a:r>
            <a:rPr lang="en-US" sz="2800" dirty="0"/>
            <a:t>Administrative Assistant</a:t>
          </a:r>
        </a:p>
      </dgm:t>
    </dgm:pt>
    <dgm:pt modelId="{92303B63-9DB9-4ADA-A74C-6DDE03AC8F83}" type="parTrans" cxnId="{AABA34CC-AFEE-4DCF-92BF-96766152B36A}">
      <dgm:prSet/>
      <dgm:spPr/>
      <dgm:t>
        <a:bodyPr/>
        <a:lstStyle/>
        <a:p>
          <a:endParaRPr lang="en-US"/>
        </a:p>
      </dgm:t>
    </dgm:pt>
    <dgm:pt modelId="{B47CD9B7-05FD-43CF-9C76-52C01D87CF1B}" type="sibTrans" cxnId="{AABA34CC-AFEE-4DCF-92BF-96766152B36A}">
      <dgm:prSet/>
      <dgm:spPr>
        <a:ln w="22225">
          <a:solidFill>
            <a:schemeClr val="accent4"/>
          </a:solidFill>
        </a:ln>
      </dgm:spPr>
      <dgm:t>
        <a:bodyPr/>
        <a:lstStyle/>
        <a:p>
          <a:endParaRPr lang="en-US"/>
        </a:p>
      </dgm:t>
    </dgm:pt>
    <dgm:pt modelId="{A230AC9A-6F8C-294A-8A05-D7EF1A1857D4}">
      <dgm:prSet custT="1"/>
      <dgm:spPr>
        <a:gradFill rotWithShape="0">
          <a:gsLst>
            <a:gs pos="100000">
              <a:schemeClr val="accent5"/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</a:gradFill>
      </dgm:spPr>
      <dgm:t>
        <a:bodyPr/>
        <a:lstStyle/>
        <a:p>
          <a:r>
            <a:rPr lang="en-US" sz="1800" dirty="0"/>
            <a:t>Copies and pastes individual statement activity into the separate card tabs in the spreadsheet.</a:t>
          </a:r>
        </a:p>
      </dgm:t>
    </dgm:pt>
    <dgm:pt modelId="{CBCDFA38-85FC-0F43-8F67-187983D82471}" type="sibTrans" cxnId="{5D90F9CB-F204-5D49-9333-1812F3DB5D88}">
      <dgm:prSet/>
      <dgm:spPr/>
      <dgm:t>
        <a:bodyPr/>
        <a:lstStyle/>
        <a:p>
          <a:endParaRPr lang="en-US"/>
        </a:p>
      </dgm:t>
    </dgm:pt>
    <dgm:pt modelId="{0D60602C-8BC0-AD4D-9761-465EDC40D3DF}" type="parTrans" cxnId="{5D90F9CB-F204-5D49-9333-1812F3DB5D88}">
      <dgm:prSet/>
      <dgm:spPr/>
      <dgm:t>
        <a:bodyPr/>
        <a:lstStyle/>
        <a:p>
          <a:endParaRPr lang="en-US"/>
        </a:p>
      </dgm:t>
    </dgm:pt>
    <dgm:pt modelId="{A824EBD0-3C95-6B40-9343-95B2D51BFC54}">
      <dgm:prSet custT="1"/>
      <dgm:spPr>
        <a:gradFill rotWithShape="0">
          <a:gsLst>
            <a:gs pos="100000">
              <a:schemeClr val="accent5"/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</a:gradFill>
      </dgm:spPr>
      <dgm:t>
        <a:bodyPr/>
        <a:lstStyle/>
        <a:p>
          <a:r>
            <a:rPr lang="en-US" sz="2400" dirty="0"/>
            <a:t>Procurement Clerk</a:t>
          </a:r>
        </a:p>
      </dgm:t>
    </dgm:pt>
    <dgm:pt modelId="{7E479FD8-59B1-F142-8671-59D938944F13}" type="parTrans" cxnId="{DBC45013-6376-984A-A5BB-98097C09608E}">
      <dgm:prSet/>
      <dgm:spPr/>
      <dgm:t>
        <a:bodyPr/>
        <a:lstStyle/>
        <a:p>
          <a:endParaRPr lang="en-US"/>
        </a:p>
      </dgm:t>
    </dgm:pt>
    <dgm:pt modelId="{6866D331-8D78-5E45-AD0B-91C23CDED483}" type="sibTrans" cxnId="{DBC45013-6376-984A-A5BB-98097C09608E}">
      <dgm:prSet/>
      <dgm:spPr>
        <a:ln w="38100" cmpd="sng">
          <a:solidFill>
            <a:schemeClr val="accent5"/>
          </a:solidFill>
          <a:headEnd type="none" w="sm" len="sm"/>
          <a:tailEnd type="triangle"/>
        </a:ln>
      </dgm:spPr>
      <dgm:t>
        <a:bodyPr/>
        <a:lstStyle/>
        <a:p>
          <a:endParaRPr lang="en-US"/>
        </a:p>
      </dgm:t>
    </dgm:pt>
    <dgm:pt modelId="{B7B4ABB2-BDA0-AE4F-8798-502632B18D76}">
      <dgm:prSet custT="1"/>
      <dgm:spPr>
        <a:gradFill rotWithShape="0">
          <a:gsLst>
            <a:gs pos="100000">
              <a:schemeClr val="accent5"/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</a:gradFill>
      </dgm:spPr>
      <dgm:t>
        <a:bodyPr/>
        <a:lstStyle/>
        <a:p>
          <a:r>
            <a:rPr lang="en-US" sz="1800" dirty="0"/>
            <a:t>Each line is matched to a PO</a:t>
          </a:r>
        </a:p>
      </dgm:t>
    </dgm:pt>
    <dgm:pt modelId="{8699077E-C3BF-8047-8243-2B5936265E44}" type="parTrans" cxnId="{D6259B7B-3BD7-9541-9815-BBB5599A45EB}">
      <dgm:prSet/>
      <dgm:spPr/>
      <dgm:t>
        <a:bodyPr/>
        <a:lstStyle/>
        <a:p>
          <a:endParaRPr lang="en-US"/>
        </a:p>
      </dgm:t>
    </dgm:pt>
    <dgm:pt modelId="{CA44D256-8C52-6F41-8E3A-A06D7008CFC8}" type="sibTrans" cxnId="{D6259B7B-3BD7-9541-9815-BBB5599A45EB}">
      <dgm:prSet/>
      <dgm:spPr/>
      <dgm:t>
        <a:bodyPr/>
        <a:lstStyle/>
        <a:p>
          <a:endParaRPr lang="en-US"/>
        </a:p>
      </dgm:t>
    </dgm:pt>
    <dgm:pt modelId="{A4489BDE-1FAD-6246-96A5-F483F7AA859D}">
      <dgm:prSet custT="1"/>
      <dgm:spPr>
        <a:gradFill rotWithShape="0">
          <a:gsLst>
            <a:gs pos="100000">
              <a:schemeClr val="accent5"/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</a:gradFill>
      </dgm:spPr>
      <dgm:t>
        <a:bodyPr/>
        <a:lstStyle/>
        <a:p>
          <a:r>
            <a:rPr lang="en-US" sz="1800" dirty="0"/>
            <a:t>Prints to Excel the individual travel card statements and the Statement Summary report from UMB.  </a:t>
          </a:r>
        </a:p>
      </dgm:t>
    </dgm:pt>
    <dgm:pt modelId="{650B7973-3016-134B-A807-374C10FEC5E0}" type="parTrans" cxnId="{B3857867-D41E-594C-8EA5-17448889339D}">
      <dgm:prSet/>
      <dgm:spPr/>
      <dgm:t>
        <a:bodyPr/>
        <a:lstStyle/>
        <a:p>
          <a:endParaRPr lang="en-US"/>
        </a:p>
      </dgm:t>
    </dgm:pt>
    <dgm:pt modelId="{80430FC4-CDB1-1E41-B90F-253CA8417E0B}" type="sibTrans" cxnId="{B3857867-D41E-594C-8EA5-17448889339D}">
      <dgm:prSet/>
      <dgm:spPr/>
      <dgm:t>
        <a:bodyPr/>
        <a:lstStyle/>
        <a:p>
          <a:endParaRPr lang="en-US"/>
        </a:p>
      </dgm:t>
    </dgm:pt>
    <dgm:pt modelId="{8A0190AD-8328-4C40-ABB8-8D8B5A0A8EC8}">
      <dgm:prSet custT="1"/>
      <dgm:spPr/>
      <dgm:t>
        <a:bodyPr/>
        <a:lstStyle/>
        <a:p>
          <a:r>
            <a:rPr lang="en-US" sz="2000" dirty="0"/>
            <a:t>Invoices each receipt in Marathon and gives the PO packets to the Accounts Payable Clerk for payment.</a:t>
          </a:r>
        </a:p>
      </dgm:t>
    </dgm:pt>
    <dgm:pt modelId="{2B5E7CA9-B859-724E-9263-87DCF9AD898A}" type="parTrans" cxnId="{C2BC34DE-C0C0-3042-BC87-1E1A9687302A}">
      <dgm:prSet/>
      <dgm:spPr/>
      <dgm:t>
        <a:bodyPr/>
        <a:lstStyle/>
        <a:p>
          <a:endParaRPr lang="en-US"/>
        </a:p>
      </dgm:t>
    </dgm:pt>
    <dgm:pt modelId="{5B70B73A-CD54-F74D-ACFE-27ECD9F50106}" type="sibTrans" cxnId="{C2BC34DE-C0C0-3042-BC87-1E1A9687302A}">
      <dgm:prSet/>
      <dgm:spPr/>
      <dgm:t>
        <a:bodyPr/>
        <a:lstStyle/>
        <a:p>
          <a:endParaRPr lang="en-US"/>
        </a:p>
      </dgm:t>
    </dgm:pt>
    <dgm:pt modelId="{F6BCC69A-FEEA-B04D-8F5E-9776FF5BD25A}">
      <dgm:prSet/>
      <dgm:spPr>
        <a:gradFill rotWithShape="0">
          <a:gsLst>
            <a:gs pos="0">
              <a:scrgbClr r="0" g="0" b="0"/>
            </a:gs>
            <a:gs pos="2000">
              <a:schemeClr val="accent6"/>
            </a:gs>
          </a:gsLst>
        </a:gradFill>
      </dgm:spPr>
      <dgm:t>
        <a:bodyPr/>
        <a:lstStyle/>
        <a:p>
          <a:r>
            <a:rPr lang="en-US" dirty="0"/>
            <a:t>Accounts Payable Clerk</a:t>
          </a:r>
        </a:p>
      </dgm:t>
    </dgm:pt>
    <dgm:pt modelId="{49F1CA25-9460-AF43-B00F-A6F44BF72E0E}" type="parTrans" cxnId="{98A25B43-5E1B-6D4C-8DFD-221DFD6D4244}">
      <dgm:prSet/>
      <dgm:spPr/>
      <dgm:t>
        <a:bodyPr/>
        <a:lstStyle/>
        <a:p>
          <a:endParaRPr lang="en-US"/>
        </a:p>
      </dgm:t>
    </dgm:pt>
    <dgm:pt modelId="{29307E2A-7913-6243-8586-7EC64BB24D35}" type="sibTrans" cxnId="{98A25B43-5E1B-6D4C-8DFD-221DFD6D4244}">
      <dgm:prSet/>
      <dgm:spPr/>
      <dgm:t>
        <a:bodyPr/>
        <a:lstStyle/>
        <a:p>
          <a:endParaRPr lang="en-US"/>
        </a:p>
      </dgm:t>
    </dgm:pt>
    <dgm:pt modelId="{F850C407-114D-554B-8574-BE1658118B7B}">
      <dgm:prSet/>
      <dgm:spPr>
        <a:gradFill rotWithShape="0">
          <a:gsLst>
            <a:gs pos="0">
              <a:scrgbClr r="0" g="0" b="0"/>
            </a:gs>
            <a:gs pos="2000">
              <a:schemeClr val="accent6"/>
            </a:gs>
          </a:gsLst>
        </a:gradFill>
      </dgm:spPr>
      <dgm:t>
        <a:bodyPr/>
        <a:lstStyle/>
        <a:p>
          <a:r>
            <a:rPr lang="en-US" dirty="0"/>
            <a:t>Runs Marathon reports, ties check amount to reconciliation spreadsheet</a:t>
          </a:r>
        </a:p>
      </dgm:t>
    </dgm:pt>
    <dgm:pt modelId="{2C23540E-E9F7-B34C-9AEE-2E211A142F01}" type="parTrans" cxnId="{9EDBD250-6A53-0143-AAA9-6F432D1B835F}">
      <dgm:prSet/>
      <dgm:spPr/>
      <dgm:t>
        <a:bodyPr/>
        <a:lstStyle/>
        <a:p>
          <a:endParaRPr lang="en-US"/>
        </a:p>
      </dgm:t>
    </dgm:pt>
    <dgm:pt modelId="{9F1EFCAB-585D-4643-9AC9-AA592177A66A}" type="sibTrans" cxnId="{9EDBD250-6A53-0143-AAA9-6F432D1B835F}">
      <dgm:prSet/>
      <dgm:spPr/>
      <dgm:t>
        <a:bodyPr/>
        <a:lstStyle/>
        <a:p>
          <a:endParaRPr lang="en-US"/>
        </a:p>
      </dgm:t>
    </dgm:pt>
    <dgm:pt modelId="{3F02352C-18A4-414A-81ED-980B70FC0627}" type="pres">
      <dgm:prSet presAssocID="{3F578767-56E4-42D6-ABA4-95FD73A25DCF}" presName="Name0" presStyleCnt="0">
        <dgm:presLayoutVars>
          <dgm:dir/>
          <dgm:resizeHandles val="exact"/>
        </dgm:presLayoutVars>
      </dgm:prSet>
      <dgm:spPr/>
    </dgm:pt>
    <dgm:pt modelId="{A8E1B5E7-3C97-A444-B078-5985258E060C}" type="pres">
      <dgm:prSet presAssocID="{D04C8473-6751-4E94-A419-44E1794F2D2A}" presName="node" presStyleLbl="node1" presStyleIdx="0" presStyleCnt="4" custScaleY="55702" custLinFactNeighborX="2365" custLinFactNeighborY="-20392">
        <dgm:presLayoutVars>
          <dgm:bulletEnabled val="1"/>
        </dgm:presLayoutVars>
      </dgm:prSet>
      <dgm:spPr/>
    </dgm:pt>
    <dgm:pt modelId="{B53D380C-4E5C-524D-80B1-3E374BDBE644}" type="pres">
      <dgm:prSet presAssocID="{8430C6AB-AB32-40A6-8844-49ED1D4030B4}" presName="sibTrans" presStyleLbl="sibTrans1D1" presStyleIdx="0" presStyleCnt="3"/>
      <dgm:spPr/>
    </dgm:pt>
    <dgm:pt modelId="{A2C7A872-FF69-E942-B7D9-921EAAAA6627}" type="pres">
      <dgm:prSet presAssocID="{8430C6AB-AB32-40A6-8844-49ED1D4030B4}" presName="connectorText" presStyleLbl="sibTrans1D1" presStyleIdx="0" presStyleCnt="3"/>
      <dgm:spPr/>
    </dgm:pt>
    <dgm:pt modelId="{77450693-8248-A443-B5AB-18BDDF369D41}" type="pres">
      <dgm:prSet presAssocID="{A824EBD0-3C95-6B40-9343-95B2D51BFC54}" presName="node" presStyleLbl="node1" presStyleIdx="1" presStyleCnt="4" custScaleY="83326" custLinFactNeighborX="-2734" custLinFactNeighborY="4784">
        <dgm:presLayoutVars>
          <dgm:bulletEnabled val="1"/>
        </dgm:presLayoutVars>
      </dgm:prSet>
      <dgm:spPr/>
    </dgm:pt>
    <dgm:pt modelId="{2061F42A-A22E-ED42-BF92-C13732945BF7}" type="pres">
      <dgm:prSet presAssocID="{6866D331-8D78-5E45-AD0B-91C23CDED483}" presName="sibTrans" presStyleLbl="sibTrans1D1" presStyleIdx="1" presStyleCnt="3"/>
      <dgm:spPr/>
    </dgm:pt>
    <dgm:pt modelId="{1A4942BE-B689-D747-9A93-BB878965E179}" type="pres">
      <dgm:prSet presAssocID="{6866D331-8D78-5E45-AD0B-91C23CDED483}" presName="connectorText" presStyleLbl="sibTrans1D1" presStyleIdx="1" presStyleCnt="3"/>
      <dgm:spPr/>
    </dgm:pt>
    <dgm:pt modelId="{72E554E7-1276-7447-8A09-A8373DF96376}" type="pres">
      <dgm:prSet presAssocID="{B1E1F55B-6DCE-4963-8EE5-689BAE966DAD}" presName="node" presStyleLbl="node1" presStyleIdx="2" presStyleCnt="4" custScaleX="97199" custScaleY="66555" custLinFactNeighborX="9387" custLinFactNeighborY="-15925">
        <dgm:presLayoutVars>
          <dgm:bulletEnabled val="1"/>
        </dgm:presLayoutVars>
      </dgm:prSet>
      <dgm:spPr/>
    </dgm:pt>
    <dgm:pt modelId="{1F5401CD-78A1-DA42-87D5-1F436BA212FC}" type="pres">
      <dgm:prSet presAssocID="{B47CD9B7-05FD-43CF-9C76-52C01D87CF1B}" presName="sibTrans" presStyleLbl="sibTrans1D1" presStyleIdx="2" presStyleCnt="3"/>
      <dgm:spPr/>
    </dgm:pt>
    <dgm:pt modelId="{A2A24446-1873-D148-B0FC-C3AB46C59F2D}" type="pres">
      <dgm:prSet presAssocID="{B47CD9B7-05FD-43CF-9C76-52C01D87CF1B}" presName="connectorText" presStyleLbl="sibTrans1D1" presStyleIdx="2" presStyleCnt="3"/>
      <dgm:spPr/>
    </dgm:pt>
    <dgm:pt modelId="{84898656-CAFA-5D44-821E-CA754F0C91FE}" type="pres">
      <dgm:prSet presAssocID="{F6BCC69A-FEEA-B04D-8F5E-9776FF5BD25A}" presName="node" presStyleLbl="node1" presStyleIdx="3" presStyleCnt="4" custScaleX="77518" custScaleY="60311" custLinFactNeighborX="19089" custLinFactNeighborY="-1006">
        <dgm:presLayoutVars>
          <dgm:bulletEnabled val="1"/>
        </dgm:presLayoutVars>
      </dgm:prSet>
      <dgm:spPr/>
    </dgm:pt>
  </dgm:ptLst>
  <dgm:cxnLst>
    <dgm:cxn modelId="{86A8AD0A-B99B-1B40-B0BB-37AB005B0E11}" type="presOf" srcId="{B47CD9B7-05FD-43CF-9C76-52C01D87CF1B}" destId="{1F5401CD-78A1-DA42-87D5-1F436BA212FC}" srcOrd="0" destOrd="0" presId="urn:microsoft.com/office/officeart/2016/7/layout/RepeatingBendingProcessNew"/>
    <dgm:cxn modelId="{19AC0C10-BC88-D343-BB3C-2B1DE29358E6}" type="presOf" srcId="{3F578767-56E4-42D6-ABA4-95FD73A25DCF}" destId="{3F02352C-18A4-414A-81ED-980B70FC0627}" srcOrd="0" destOrd="0" presId="urn:microsoft.com/office/officeart/2016/7/layout/RepeatingBendingProcessNew"/>
    <dgm:cxn modelId="{DBC45013-6376-984A-A5BB-98097C09608E}" srcId="{3F578767-56E4-42D6-ABA4-95FD73A25DCF}" destId="{A824EBD0-3C95-6B40-9343-95B2D51BFC54}" srcOrd="1" destOrd="0" parTransId="{7E479FD8-59B1-F142-8671-59D938944F13}" sibTransId="{6866D331-8D78-5E45-AD0B-91C23CDED483}"/>
    <dgm:cxn modelId="{CB392E19-A130-7045-A9F5-EC996D8AFBD0}" type="presOf" srcId="{D04C8473-6751-4E94-A419-44E1794F2D2A}" destId="{A8E1B5E7-3C97-A444-B078-5985258E060C}" srcOrd="0" destOrd="0" presId="urn:microsoft.com/office/officeart/2016/7/layout/RepeatingBendingProcessNew"/>
    <dgm:cxn modelId="{F465F62B-BBCE-4E59-A7AA-35291547A51F}" srcId="{3F578767-56E4-42D6-ABA4-95FD73A25DCF}" destId="{D04C8473-6751-4E94-A419-44E1794F2D2A}" srcOrd="0" destOrd="0" parTransId="{47A88D8B-3EAA-4D85-A572-B083C43821E6}" sibTransId="{8430C6AB-AB32-40A6-8844-49ED1D4030B4}"/>
    <dgm:cxn modelId="{365A2D2C-A8BD-4945-B577-382E1C3228A2}" type="presOf" srcId="{8A0190AD-8328-4C40-ABB8-8D8B5A0A8EC8}" destId="{72E554E7-1276-7447-8A09-A8373DF96376}" srcOrd="0" destOrd="1" presId="urn:microsoft.com/office/officeart/2016/7/layout/RepeatingBendingProcessNew"/>
    <dgm:cxn modelId="{8E0A3036-5FB7-4A46-94FA-2A1BE44E9E63}" type="presOf" srcId="{B1E1F55B-6DCE-4963-8EE5-689BAE966DAD}" destId="{72E554E7-1276-7447-8A09-A8373DF96376}" srcOrd="0" destOrd="0" presId="urn:microsoft.com/office/officeart/2016/7/layout/RepeatingBendingProcessNew"/>
    <dgm:cxn modelId="{98A25B43-5E1B-6D4C-8DFD-221DFD6D4244}" srcId="{3F578767-56E4-42D6-ABA4-95FD73A25DCF}" destId="{F6BCC69A-FEEA-B04D-8F5E-9776FF5BD25A}" srcOrd="3" destOrd="0" parTransId="{49F1CA25-9460-AF43-B00F-A6F44BF72E0E}" sibTransId="{29307E2A-7913-6243-8586-7EC64BB24D35}"/>
    <dgm:cxn modelId="{B3857867-D41E-594C-8EA5-17448889339D}" srcId="{A824EBD0-3C95-6B40-9343-95B2D51BFC54}" destId="{A4489BDE-1FAD-6246-96A5-F483F7AA859D}" srcOrd="0" destOrd="0" parTransId="{650B7973-3016-134B-A807-374C10FEC5E0}" sibTransId="{80430FC4-CDB1-1E41-B90F-253CA8417E0B}"/>
    <dgm:cxn modelId="{470E9047-865E-354E-8C12-07A2EC2CC2B7}" type="presOf" srcId="{A4489BDE-1FAD-6246-96A5-F483F7AA859D}" destId="{77450693-8248-A443-B5AB-18BDDF369D41}" srcOrd="0" destOrd="1" presId="urn:microsoft.com/office/officeart/2016/7/layout/RepeatingBendingProcessNew"/>
    <dgm:cxn modelId="{244FE54A-5E30-8145-9639-C00456A1ABC1}" type="presOf" srcId="{F6BCC69A-FEEA-B04D-8F5E-9776FF5BD25A}" destId="{84898656-CAFA-5D44-821E-CA754F0C91FE}" srcOrd="0" destOrd="0" presId="urn:microsoft.com/office/officeart/2016/7/layout/RepeatingBendingProcessNew"/>
    <dgm:cxn modelId="{90D8B54D-8738-DF4D-87F6-5970F493D3EF}" type="presOf" srcId="{A824EBD0-3C95-6B40-9343-95B2D51BFC54}" destId="{77450693-8248-A443-B5AB-18BDDF369D41}" srcOrd="0" destOrd="0" presId="urn:microsoft.com/office/officeart/2016/7/layout/RepeatingBendingProcessNew"/>
    <dgm:cxn modelId="{9EDBD250-6A53-0143-AAA9-6F432D1B835F}" srcId="{F6BCC69A-FEEA-B04D-8F5E-9776FF5BD25A}" destId="{F850C407-114D-554B-8574-BE1658118B7B}" srcOrd="0" destOrd="0" parTransId="{2C23540E-E9F7-B34C-9AEE-2E211A142F01}" sibTransId="{9F1EFCAB-585D-4643-9AC9-AA592177A66A}"/>
    <dgm:cxn modelId="{D157C771-AA13-AC48-86D3-6E7E91ED1A7F}" type="presOf" srcId="{8430C6AB-AB32-40A6-8844-49ED1D4030B4}" destId="{B53D380C-4E5C-524D-80B1-3E374BDBE644}" srcOrd="0" destOrd="0" presId="urn:microsoft.com/office/officeart/2016/7/layout/RepeatingBendingProcessNew"/>
    <dgm:cxn modelId="{ECAECB59-EA2B-414C-803E-E87CF2E093E9}" type="presOf" srcId="{6866D331-8D78-5E45-AD0B-91C23CDED483}" destId="{1A4942BE-B689-D747-9A93-BB878965E179}" srcOrd="1" destOrd="0" presId="urn:microsoft.com/office/officeart/2016/7/layout/RepeatingBendingProcessNew"/>
    <dgm:cxn modelId="{D6259B7B-3BD7-9541-9815-BBB5599A45EB}" srcId="{A824EBD0-3C95-6B40-9343-95B2D51BFC54}" destId="{B7B4ABB2-BDA0-AE4F-8798-502632B18D76}" srcOrd="2" destOrd="0" parTransId="{8699077E-C3BF-8047-8243-2B5936265E44}" sibTransId="{CA44D256-8C52-6F41-8E3A-A06D7008CFC8}"/>
    <dgm:cxn modelId="{2843C788-BB4A-A74C-99B3-15A65183B944}" type="presOf" srcId="{A230AC9A-6F8C-294A-8A05-D7EF1A1857D4}" destId="{77450693-8248-A443-B5AB-18BDDF369D41}" srcOrd="0" destOrd="2" presId="urn:microsoft.com/office/officeart/2016/7/layout/RepeatingBendingProcessNew"/>
    <dgm:cxn modelId="{78020E9B-35F0-CB4E-852E-6C56D0240AD5}" type="presOf" srcId="{B47CD9B7-05FD-43CF-9C76-52C01D87CF1B}" destId="{A2A24446-1873-D148-B0FC-C3AB46C59F2D}" srcOrd="1" destOrd="0" presId="urn:microsoft.com/office/officeart/2016/7/layout/RepeatingBendingProcessNew"/>
    <dgm:cxn modelId="{06F0D7AA-3492-754B-BF09-F0D01579062A}" type="presOf" srcId="{F850C407-114D-554B-8574-BE1658118B7B}" destId="{84898656-CAFA-5D44-821E-CA754F0C91FE}" srcOrd="0" destOrd="1" presId="urn:microsoft.com/office/officeart/2016/7/layout/RepeatingBendingProcessNew"/>
    <dgm:cxn modelId="{482795AB-CB97-294B-BAAA-A881611D5292}" type="presOf" srcId="{B7B4ABB2-BDA0-AE4F-8798-502632B18D76}" destId="{77450693-8248-A443-B5AB-18BDDF369D41}" srcOrd="0" destOrd="3" presId="urn:microsoft.com/office/officeart/2016/7/layout/RepeatingBendingProcessNew"/>
    <dgm:cxn modelId="{5D4098BD-FBA0-2540-A0C4-69DC8E801B85}" type="presOf" srcId="{6866D331-8D78-5E45-AD0B-91C23CDED483}" destId="{2061F42A-A22E-ED42-BF92-C13732945BF7}" srcOrd="0" destOrd="0" presId="urn:microsoft.com/office/officeart/2016/7/layout/RepeatingBendingProcessNew"/>
    <dgm:cxn modelId="{5D90F9CB-F204-5D49-9333-1812F3DB5D88}" srcId="{A824EBD0-3C95-6B40-9343-95B2D51BFC54}" destId="{A230AC9A-6F8C-294A-8A05-D7EF1A1857D4}" srcOrd="1" destOrd="0" parTransId="{0D60602C-8BC0-AD4D-9761-465EDC40D3DF}" sibTransId="{CBCDFA38-85FC-0F43-8F67-187983D82471}"/>
    <dgm:cxn modelId="{AABA34CC-AFEE-4DCF-92BF-96766152B36A}" srcId="{3F578767-56E4-42D6-ABA4-95FD73A25DCF}" destId="{B1E1F55B-6DCE-4963-8EE5-689BAE966DAD}" srcOrd="2" destOrd="0" parTransId="{92303B63-9DB9-4ADA-A74C-6DDE03AC8F83}" sibTransId="{B47CD9B7-05FD-43CF-9C76-52C01D87CF1B}"/>
    <dgm:cxn modelId="{C2BC34DE-C0C0-3042-BC87-1E1A9687302A}" srcId="{B1E1F55B-6DCE-4963-8EE5-689BAE966DAD}" destId="{8A0190AD-8328-4C40-ABB8-8D8B5A0A8EC8}" srcOrd="0" destOrd="0" parTransId="{2B5E7CA9-B859-724E-9263-87DCF9AD898A}" sibTransId="{5B70B73A-CD54-F74D-ACFE-27ECD9F50106}"/>
    <dgm:cxn modelId="{522D91EC-935C-BE42-BF65-6C7C2944A7EA}" type="presOf" srcId="{8430C6AB-AB32-40A6-8844-49ED1D4030B4}" destId="{A2C7A872-FF69-E942-B7D9-921EAAAA6627}" srcOrd="1" destOrd="0" presId="urn:microsoft.com/office/officeart/2016/7/layout/RepeatingBendingProcessNew"/>
    <dgm:cxn modelId="{BF0441B0-44CB-A143-BFCF-629296F79817}" type="presParOf" srcId="{3F02352C-18A4-414A-81ED-980B70FC0627}" destId="{A8E1B5E7-3C97-A444-B078-5985258E060C}" srcOrd="0" destOrd="0" presId="urn:microsoft.com/office/officeart/2016/7/layout/RepeatingBendingProcessNew"/>
    <dgm:cxn modelId="{5D0D3487-534C-CA47-B4D1-F811CF3F30AE}" type="presParOf" srcId="{3F02352C-18A4-414A-81ED-980B70FC0627}" destId="{B53D380C-4E5C-524D-80B1-3E374BDBE644}" srcOrd="1" destOrd="0" presId="urn:microsoft.com/office/officeart/2016/7/layout/RepeatingBendingProcessNew"/>
    <dgm:cxn modelId="{F7DA62B8-0C0A-7C43-A002-758C03A991B8}" type="presParOf" srcId="{B53D380C-4E5C-524D-80B1-3E374BDBE644}" destId="{A2C7A872-FF69-E942-B7D9-921EAAAA6627}" srcOrd="0" destOrd="0" presId="urn:microsoft.com/office/officeart/2016/7/layout/RepeatingBendingProcessNew"/>
    <dgm:cxn modelId="{DA21621E-74D1-2447-BEA2-6B8B6E76DA40}" type="presParOf" srcId="{3F02352C-18A4-414A-81ED-980B70FC0627}" destId="{77450693-8248-A443-B5AB-18BDDF369D41}" srcOrd="2" destOrd="0" presId="urn:microsoft.com/office/officeart/2016/7/layout/RepeatingBendingProcessNew"/>
    <dgm:cxn modelId="{3A3F8BF9-7FE5-3D4B-8AE4-2F7FFA2A0EDD}" type="presParOf" srcId="{3F02352C-18A4-414A-81ED-980B70FC0627}" destId="{2061F42A-A22E-ED42-BF92-C13732945BF7}" srcOrd="3" destOrd="0" presId="urn:microsoft.com/office/officeart/2016/7/layout/RepeatingBendingProcessNew"/>
    <dgm:cxn modelId="{5E034A98-C43D-E44E-9781-A7D7E95B7667}" type="presParOf" srcId="{2061F42A-A22E-ED42-BF92-C13732945BF7}" destId="{1A4942BE-B689-D747-9A93-BB878965E179}" srcOrd="0" destOrd="0" presId="urn:microsoft.com/office/officeart/2016/7/layout/RepeatingBendingProcessNew"/>
    <dgm:cxn modelId="{02A4701A-C3D0-5B48-8F38-FABFCF224EAF}" type="presParOf" srcId="{3F02352C-18A4-414A-81ED-980B70FC0627}" destId="{72E554E7-1276-7447-8A09-A8373DF96376}" srcOrd="4" destOrd="0" presId="urn:microsoft.com/office/officeart/2016/7/layout/RepeatingBendingProcessNew"/>
    <dgm:cxn modelId="{465FB229-AB83-D243-A68D-D328B47BF422}" type="presParOf" srcId="{3F02352C-18A4-414A-81ED-980B70FC0627}" destId="{1F5401CD-78A1-DA42-87D5-1F436BA212FC}" srcOrd="5" destOrd="0" presId="urn:microsoft.com/office/officeart/2016/7/layout/RepeatingBendingProcessNew"/>
    <dgm:cxn modelId="{F88622E4-DE2F-194E-93EB-1C3270C3F629}" type="presParOf" srcId="{1F5401CD-78A1-DA42-87D5-1F436BA212FC}" destId="{A2A24446-1873-D148-B0FC-C3AB46C59F2D}" srcOrd="0" destOrd="0" presId="urn:microsoft.com/office/officeart/2016/7/layout/RepeatingBendingProcessNew"/>
    <dgm:cxn modelId="{23744C8E-06CB-4844-AFA8-7A04765684E0}" type="presParOf" srcId="{3F02352C-18A4-414A-81ED-980B70FC0627}" destId="{84898656-CAFA-5D44-821E-CA754F0C91FE}" srcOrd="6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AC4CA8-CC77-C044-AA59-0C0FA67AEA27}">
      <dsp:nvSpPr>
        <dsp:cNvPr id="0" name=""/>
        <dsp:cNvSpPr/>
      </dsp:nvSpPr>
      <dsp:spPr>
        <a:xfrm>
          <a:off x="1322" y="81131"/>
          <a:ext cx="4640570" cy="294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F27C8-31BB-644F-8360-C914BE56D77F}">
      <dsp:nvSpPr>
        <dsp:cNvPr id="0" name=""/>
        <dsp:cNvSpPr/>
      </dsp:nvSpPr>
      <dsp:spPr>
        <a:xfrm>
          <a:off x="516940" y="570969"/>
          <a:ext cx="4640570" cy="294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The Oxford School District has nine travel cards – one of which is solely used by the Superintendent.</a:t>
          </a:r>
        </a:p>
      </dsp:txBody>
      <dsp:txXfrm>
        <a:off x="603248" y="657277"/>
        <a:ext cx="4467954" cy="2774145"/>
      </dsp:txXfrm>
    </dsp:sp>
    <dsp:sp modelId="{2BF8AFBF-4A3B-984E-B2B3-30EF8B78CE80}">
      <dsp:nvSpPr>
        <dsp:cNvPr id="0" name=""/>
        <dsp:cNvSpPr/>
      </dsp:nvSpPr>
      <dsp:spPr>
        <a:xfrm>
          <a:off x="5673129" y="81131"/>
          <a:ext cx="4640570" cy="2946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364FB-493E-5042-B4B0-7537FEC4C9E1}">
      <dsp:nvSpPr>
        <dsp:cNvPr id="0" name=""/>
        <dsp:cNvSpPr/>
      </dsp:nvSpPr>
      <dsp:spPr>
        <a:xfrm>
          <a:off x="6188748" y="570969"/>
          <a:ext cx="4640570" cy="29467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Travel cards are physically signed out/in by the traveler prior to booking travel and taking the trip using a binder system with individual dividers and labeled tracking sheets.</a:t>
          </a:r>
        </a:p>
      </dsp:txBody>
      <dsp:txXfrm>
        <a:off x="6275056" y="657277"/>
        <a:ext cx="4467954" cy="27741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D380C-4E5C-524D-80B1-3E374BDBE644}">
      <dsp:nvSpPr>
        <dsp:cNvPr id="0" name=""/>
        <dsp:cNvSpPr/>
      </dsp:nvSpPr>
      <dsp:spPr>
        <a:xfrm>
          <a:off x="5443869" y="926583"/>
          <a:ext cx="920259" cy="8023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77229" y="0"/>
              </a:lnTo>
              <a:lnTo>
                <a:pt x="477229" y="802374"/>
              </a:lnTo>
              <a:lnTo>
                <a:pt x="920259" y="802374"/>
              </a:lnTo>
            </a:path>
          </a:pathLst>
        </a:custGeom>
        <a:noFill/>
        <a:ln w="25400" cap="flat" cmpd="sng" algn="ctr">
          <a:solidFill>
            <a:schemeClr val="accent2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72895" y="1321655"/>
        <a:ext cx="62208" cy="12229"/>
      </dsp:txXfrm>
    </dsp:sp>
    <dsp:sp modelId="{A8E1B5E7-3C97-A444-B078-5985258E060C}">
      <dsp:nvSpPr>
        <dsp:cNvPr id="0" name=""/>
        <dsp:cNvSpPr/>
      </dsp:nvSpPr>
      <dsp:spPr>
        <a:xfrm>
          <a:off x="133903" y="38955"/>
          <a:ext cx="5311766" cy="17752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281" tIns="273211" rIns="260281" bIns="273211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u="sng" kern="1200" dirty="0"/>
            <a:t>Reconciling the Travel Cards</a:t>
          </a:r>
          <a:endParaRPr lang="en-US" sz="3600" kern="1200" dirty="0"/>
        </a:p>
      </dsp:txBody>
      <dsp:txXfrm>
        <a:off x="133903" y="38955"/>
        <a:ext cx="5311766" cy="1775256"/>
      </dsp:txXfrm>
    </dsp:sp>
    <dsp:sp modelId="{2061F42A-A22E-ED42-BF92-C13732945BF7}">
      <dsp:nvSpPr>
        <dsp:cNvPr id="0" name=""/>
        <dsp:cNvSpPr/>
      </dsp:nvSpPr>
      <dsp:spPr>
        <a:xfrm>
          <a:off x="3088387" y="3054982"/>
          <a:ext cx="5964024" cy="531098"/>
        </a:xfrm>
        <a:custGeom>
          <a:avLst/>
          <a:gdLst/>
          <a:ahLst/>
          <a:cxnLst/>
          <a:rect l="0" t="0" r="0" b="0"/>
          <a:pathLst>
            <a:path>
              <a:moveTo>
                <a:pt x="5964024" y="0"/>
              </a:moveTo>
              <a:lnTo>
                <a:pt x="5964024" y="282649"/>
              </a:lnTo>
              <a:lnTo>
                <a:pt x="0" y="282649"/>
              </a:lnTo>
              <a:lnTo>
                <a:pt x="0" y="531098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  <a:headEnd type="none" w="sm" len="sm"/>
          <a:tailEnd type="triangle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20639" y="3314416"/>
        <a:ext cx="299520" cy="12229"/>
      </dsp:txXfrm>
    </dsp:sp>
    <dsp:sp modelId="{77450693-8248-A443-B5AB-18BDDF369D41}">
      <dsp:nvSpPr>
        <dsp:cNvPr id="0" name=""/>
        <dsp:cNvSpPr/>
      </dsp:nvSpPr>
      <dsp:spPr>
        <a:xfrm>
          <a:off x="6396528" y="401132"/>
          <a:ext cx="5311766" cy="2655649"/>
        </a:xfrm>
        <a:prstGeom prst="rect">
          <a:avLst/>
        </a:prstGeom>
        <a:gradFill rotWithShape="0">
          <a:gsLst>
            <a:gs pos="100000">
              <a:schemeClr val="accent5"/>
            </a:gs>
            <a:gs pos="100000">
              <a:schemeClr val="accent3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281" tIns="273211" rIns="260281" bIns="273211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Procurement Clerk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Prints to Excel the individual travel card statements and the Statement Summary report from UMB. 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Copies and pastes individual statement activity into the separate card tabs in the spreadsheet.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Each line is matched to a PO</a:t>
          </a:r>
        </a:p>
      </dsp:txBody>
      <dsp:txXfrm>
        <a:off x="6396528" y="401132"/>
        <a:ext cx="5311766" cy="2655649"/>
      </dsp:txXfrm>
    </dsp:sp>
    <dsp:sp modelId="{1F5401CD-78A1-DA42-87D5-1F436BA212FC}">
      <dsp:nvSpPr>
        <dsp:cNvPr id="0" name=""/>
        <dsp:cNvSpPr/>
      </dsp:nvSpPr>
      <dsp:spPr>
        <a:xfrm>
          <a:off x="5668079" y="4679054"/>
          <a:ext cx="1706453" cy="475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70326" y="0"/>
              </a:lnTo>
              <a:lnTo>
                <a:pt x="870326" y="475477"/>
              </a:lnTo>
              <a:lnTo>
                <a:pt x="1706453" y="475477"/>
              </a:lnTo>
            </a:path>
          </a:pathLst>
        </a:custGeom>
        <a:noFill/>
        <a:ln w="22225" cap="flat" cmpd="sng" algn="ctr">
          <a:solidFill>
            <a:schemeClr val="accent4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476282" y="4910678"/>
        <a:ext cx="90047" cy="12229"/>
      </dsp:txXfrm>
    </dsp:sp>
    <dsp:sp modelId="{72E554E7-1276-7447-8A09-A8373DF96376}">
      <dsp:nvSpPr>
        <dsp:cNvPr id="0" name=""/>
        <dsp:cNvSpPr/>
      </dsp:nvSpPr>
      <dsp:spPr>
        <a:xfrm>
          <a:off x="506895" y="3618480"/>
          <a:ext cx="5162983" cy="212114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281" tIns="273211" rIns="260281" bIns="273211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Administrative Assistant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Invoices each receipt in Marathon and gives the PO packets to the Accounts Payable Clerk for payment.</a:t>
          </a:r>
        </a:p>
      </dsp:txBody>
      <dsp:txXfrm>
        <a:off x="506895" y="3618480"/>
        <a:ext cx="5162983" cy="2121147"/>
      </dsp:txXfrm>
    </dsp:sp>
    <dsp:sp modelId="{84898656-CAFA-5D44-821E-CA754F0C91FE}">
      <dsp:nvSpPr>
        <dsp:cNvPr id="0" name=""/>
        <dsp:cNvSpPr/>
      </dsp:nvSpPr>
      <dsp:spPr>
        <a:xfrm>
          <a:off x="7406933" y="4193457"/>
          <a:ext cx="4117575" cy="1922147"/>
        </a:xfrm>
        <a:prstGeom prst="rect">
          <a:avLst/>
        </a:prstGeom>
        <a:gradFill rotWithShape="0">
          <a:gsLst>
            <a:gs pos="0">
              <a:scrgbClr r="0" g="0" b="0"/>
            </a:gs>
            <a:gs pos="2000">
              <a:schemeClr val="accent6"/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0281" tIns="273211" rIns="260281" bIns="273211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Accounts Payable Clerk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Runs Marathon reports, ties check amount to reconciliation spreadsheet</a:t>
          </a:r>
        </a:p>
      </dsp:txBody>
      <dsp:txXfrm>
        <a:off x="7406933" y="4193457"/>
        <a:ext cx="4117575" cy="1922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7814-0577-B843-9691-6FAFE4FACCE9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86310-45A0-544C-B1A0-19EF7614F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97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6D98747-5518-B54F-5161-375A348B1E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65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8FBBB68-866E-8E75-702F-F1688DEE34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5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354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12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CF36F08-F6E7-9E04-A383-9E6F4D1BA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84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13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DDFFA79-7B53-449C-F7F3-4435C60792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036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14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6EAF373F-E63E-39F4-1EBE-9F03879B1D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413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15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BD7D8CCA-3F12-4811-BEC2-5281CCE5D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6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19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17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7FF8A1CF-AA81-99D0-16ED-F999B33A9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4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6B72F71-BFF2-CE60-BC32-15672A8189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75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3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93CBA69-B3C8-9BF6-CE8C-57D8EFD98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34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19A2F49-9F1E-D4EA-C711-3A25C901B2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224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1021CE5A-A482-98F9-D49A-5071F1FFAA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607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FF1D341-4864-3F36-1D57-823FC8C68A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4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5364BC27-2EDC-5AC8-BFAF-20C50E700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73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8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CDF7518E-F31D-FEF2-0934-62A7CE6EE9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3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786310-45A0-544C-B1A0-19EF7614F772}" type="slidenum">
              <a:rPr lang="en-US" smtClean="0"/>
              <a:t>9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D5E537D-08C2-88B7-B81A-F39A4276EE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1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7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7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772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0023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647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9738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18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01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7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6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4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65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0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79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091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3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6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  <a:alpha val="53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CB667-8D04-F64F-A5EA-E3BBCABC2A6F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49C26-1751-C949-AB46-66DC8F945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211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  <p:sldLayoutId id="2147483996" r:id="rId12"/>
    <p:sldLayoutId id="2147483997" r:id="rId13"/>
    <p:sldLayoutId id="2147483998" r:id="rId14"/>
    <p:sldLayoutId id="2147483999" r:id="rId15"/>
    <p:sldLayoutId id="2147484000" r:id="rId16"/>
    <p:sldLayoutId id="2147484001" r:id="rId17"/>
    <p:sldLayoutId id="2147484002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3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.png"/><Relationship Id="rId9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mailto:kcopple@oxfordsd.org?subject=Travel%20Procedures%20and%20Reconciliation%20Process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sd.org/Page/850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10" Type="http://schemas.openxmlformats.org/officeDocument/2006/relationships/image" Target="../media/image28.sv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E46E475-414D-8E76-980B-43198C081B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8512" y="2630523"/>
            <a:ext cx="8400688" cy="150903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800" b="1" dirty="0">
                <a:latin typeface="Roboto Slab" pitchFamily="2" charset="0"/>
                <a:ea typeface="Roboto Slab" pitchFamily="2" charset="0"/>
              </a:rPr>
              <a:t>Travel Credit Cards</a:t>
            </a:r>
          </a:p>
          <a:p>
            <a:pPr>
              <a:spcAft>
                <a:spcPts val="600"/>
              </a:spcAft>
            </a:pPr>
            <a:r>
              <a:rPr lang="en-US" sz="3200" b="1" dirty="0">
                <a:latin typeface="Roboto Slab" pitchFamily="2" charset="0"/>
                <a:ea typeface="Roboto Slab" pitchFamily="2" charset="0"/>
              </a:rPr>
              <a:t>The Adventure Never Ends!</a:t>
            </a:r>
          </a:p>
        </p:txBody>
      </p:sp>
      <p:pic>
        <p:nvPicPr>
          <p:cNvPr id="5" name="Picture 4" descr="A blue and white logo&#10;&#10;Description automatically generated">
            <a:extLst>
              <a:ext uri="{FF2B5EF4-FFF2-40B4-BE49-F238E27FC236}">
                <a16:creationId xmlns:a16="http://schemas.microsoft.com/office/drawing/2014/main" id="{9D890E35-12D5-E5BE-7700-8E1225C0DC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/>
        </p:blipFill>
        <p:spPr>
          <a:xfrm>
            <a:off x="5885793" y="5010887"/>
            <a:ext cx="6059148" cy="1605675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Graphic 3" descr="Travel with solid fill">
            <a:extLst>
              <a:ext uri="{FF2B5EF4-FFF2-40B4-BE49-F238E27FC236}">
                <a16:creationId xmlns:a16="http://schemas.microsoft.com/office/drawing/2014/main" id="{207F88E1-0744-E0ED-B6D1-66314CB161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971395" y="2630523"/>
            <a:ext cx="1596953" cy="1596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343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D6EC5AD-977D-4411-AC6F-5677D6D5C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DC4F7D-6CBC-4B88-80C9-3E5BBFA8D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1F5CD2AA-865E-46EF-BE02-B7F59735C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836E79C-DAF3-497B-8829-B578C6330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CBA651-59F0-4056-852B-7BA312B84B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6549CAF-504A-44ED-AD20-0880DCFE7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218940"/>
            <a:ext cx="8968085" cy="275942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318056C-6EA6-4474-B02E-6C914AE04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E5B83F07-A3A6-6582-891D-E18970480D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4708974"/>
              </p:ext>
            </p:extLst>
          </p:nvPr>
        </p:nvGraphicFramePr>
        <p:xfrm>
          <a:off x="215900" y="241299"/>
          <a:ext cx="11861799" cy="6495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39776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31196-CBBC-95C3-F04A-9801BE4B9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13" y="959004"/>
            <a:ext cx="8596668" cy="60733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Individual Travel Card Tab</a:t>
            </a:r>
          </a:p>
        </p:txBody>
      </p:sp>
      <p:pic>
        <p:nvPicPr>
          <p:cNvPr id="6" name="Content Placeholder 5" descr="A close-up of a document&#10;&#10;Description automatically generated">
            <a:extLst>
              <a:ext uri="{FF2B5EF4-FFF2-40B4-BE49-F238E27FC236}">
                <a16:creationId xmlns:a16="http://schemas.microsoft.com/office/drawing/2014/main" id="{1E14303A-3FD4-F741-2D89-0FA3DA6F8C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109010"/>
            <a:ext cx="12189142" cy="3566961"/>
          </a:xfrm>
        </p:spPr>
      </p:pic>
      <p:pic>
        <p:nvPicPr>
          <p:cNvPr id="9" name="Graphic 8" descr="Credit card with solid fill">
            <a:extLst>
              <a:ext uri="{FF2B5EF4-FFF2-40B4-BE49-F238E27FC236}">
                <a16:creationId xmlns:a16="http://schemas.microsoft.com/office/drawing/2014/main" id="{BBB9F067-448A-CA78-BFFF-10C8ADD8A3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67487" y="80547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679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FEEEEC0-A5DA-7732-27E9-60152DAC5015}"/>
              </a:ext>
            </a:extLst>
          </p:cNvPr>
          <p:cNvSpPr txBox="1"/>
          <p:nvPr/>
        </p:nvSpPr>
        <p:spPr>
          <a:xfrm>
            <a:off x="168983" y="719306"/>
            <a:ext cx="4787068" cy="409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000" b="1" dirty="0"/>
              <a:t>Statement Summary Report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The Statement Summary Report is populated from the individual card tabs.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4" name="Picture 3" descr="A screenshot of a bill&#10;&#10;Description automatically generated">
            <a:extLst>
              <a:ext uri="{FF2B5EF4-FFF2-40B4-BE49-F238E27FC236}">
                <a16:creationId xmlns:a16="http://schemas.microsoft.com/office/drawing/2014/main" id="{47AA0D80-8568-9F80-C1E4-A654F4FEDF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6090" y="999402"/>
            <a:ext cx="6269479" cy="4859195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264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BC79CB-EE75-CB66-86FE-1E940F0286E8}"/>
              </a:ext>
            </a:extLst>
          </p:cNvPr>
          <p:cNvSpPr/>
          <p:nvPr/>
        </p:nvSpPr>
        <p:spPr>
          <a:xfrm>
            <a:off x="1" y="615970"/>
            <a:ext cx="10495722" cy="12724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EC0A1-057E-61B4-2DA7-C7BF1307BBD4}"/>
              </a:ext>
            </a:extLst>
          </p:cNvPr>
          <p:cNvSpPr txBox="1"/>
          <p:nvPr/>
        </p:nvSpPr>
        <p:spPr>
          <a:xfrm>
            <a:off x="143869" y="863270"/>
            <a:ext cx="11904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Tab of Expensed Travel POs </a:t>
            </a:r>
          </a:p>
        </p:txBody>
      </p:sp>
      <p:pic>
        <p:nvPicPr>
          <p:cNvPr id="2" name="Picture 1" descr="A screenshot of a table&#10;&#10;Description automatically generated">
            <a:extLst>
              <a:ext uri="{FF2B5EF4-FFF2-40B4-BE49-F238E27FC236}">
                <a16:creationId xmlns:a16="http://schemas.microsoft.com/office/drawing/2014/main" id="{AE21A2FB-8CD8-F725-4E97-EF87010AE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69" y="1756901"/>
            <a:ext cx="11944674" cy="4798355"/>
          </a:xfrm>
          <a:prstGeom prst="rect">
            <a:avLst/>
          </a:prstGeom>
        </p:spPr>
      </p:pic>
      <p:pic>
        <p:nvPicPr>
          <p:cNvPr id="6" name="Graphic 5" descr="Document with solid fill">
            <a:extLst>
              <a:ext uri="{FF2B5EF4-FFF2-40B4-BE49-F238E27FC236}">
                <a16:creationId xmlns:a16="http://schemas.microsoft.com/office/drawing/2014/main" id="{1A0267EC-8422-F0BC-9AF1-7A50C3018B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84628" y="72923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4832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E5C85F7-772D-CEE9-C368-756AC2BB7C86}"/>
              </a:ext>
            </a:extLst>
          </p:cNvPr>
          <p:cNvSpPr/>
          <p:nvPr/>
        </p:nvSpPr>
        <p:spPr>
          <a:xfrm>
            <a:off x="1" y="615970"/>
            <a:ext cx="10495722" cy="134203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9BAAF-ABF3-1479-19BB-394439AECF1D}"/>
              </a:ext>
            </a:extLst>
          </p:cNvPr>
          <p:cNvSpPr txBox="1"/>
          <p:nvPr/>
        </p:nvSpPr>
        <p:spPr>
          <a:xfrm>
            <a:off x="216945" y="781761"/>
            <a:ext cx="1036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Travel Reconciliation</a:t>
            </a:r>
            <a:r>
              <a:rPr lang="en-US" sz="2000" dirty="0"/>
              <a:t> – The Reconciliation tab is populated from the Statement Summary Report tab, the OSD Travel POs tab, and the individual card tabs.</a:t>
            </a:r>
          </a:p>
        </p:txBody>
      </p:sp>
      <p:pic>
        <p:nvPicPr>
          <p:cNvPr id="6" name="Picture 5" descr="A screenshot of a spreadsheet&#10;&#10;Description automatically generated">
            <a:extLst>
              <a:ext uri="{FF2B5EF4-FFF2-40B4-BE49-F238E27FC236}">
                <a16:creationId xmlns:a16="http://schemas.microsoft.com/office/drawing/2014/main" id="{7988E93E-826B-2A61-FECC-7C6A111BD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9" y="2307586"/>
            <a:ext cx="12015602" cy="3904627"/>
          </a:xfrm>
          <a:prstGeom prst="rect">
            <a:avLst/>
          </a:prstGeom>
        </p:spPr>
      </p:pic>
      <p:pic>
        <p:nvPicPr>
          <p:cNvPr id="8" name="Graphic 7" descr="Checkbox Checked with solid fill">
            <a:extLst>
              <a:ext uri="{FF2B5EF4-FFF2-40B4-BE49-F238E27FC236}">
                <a16:creationId xmlns:a16="http://schemas.microsoft.com/office/drawing/2014/main" id="{B18B9623-FCFF-30CD-B9DA-A015D2546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12667" y="646063"/>
            <a:ext cx="1262388" cy="12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13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  <a:alpha val="53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3BC0F-EDE2-8ACB-54F4-75BBC81FC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34" y="854522"/>
            <a:ext cx="8596668" cy="86882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Paying for Travel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CB1F2-94A8-9869-C353-54BEC7B64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234" y="2301413"/>
            <a:ext cx="8596668" cy="388077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Accounts Payable Clerk totals the claims to Oxford School District Travel using the Marathon “PO/AP by Vendor Report” and enters this number on the Reconciliation tab of the Reconciliation Spreadsheet.  These amounts should match.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If they match, the Accounts Payable Clerk prints a check to Card Services for the total amount of all eight travel cards. </a:t>
            </a:r>
          </a:p>
          <a:p>
            <a:pPr marL="0" indent="0">
              <a:buNone/>
            </a:pPr>
            <a:r>
              <a:rPr lang="en-US" sz="2400" dirty="0"/>
              <a:t> </a:t>
            </a:r>
          </a:p>
          <a:p>
            <a:r>
              <a:rPr lang="en-US" sz="2400" dirty="0"/>
              <a:t>If they do not match, the Accounts Payable Clerk, Procurement Clerk and Administrative Assistant review all charges and travel POs to locate the error/omission</a:t>
            </a:r>
            <a:r>
              <a:rPr lang="en-US" sz="2000" dirty="0"/>
              <a:t>.</a:t>
            </a:r>
          </a:p>
          <a:p>
            <a:endParaRPr lang="en-US" dirty="0"/>
          </a:p>
        </p:txBody>
      </p:sp>
      <p:pic>
        <p:nvPicPr>
          <p:cNvPr id="5" name="Graphic 4" descr="Flying Money outline">
            <a:extLst>
              <a:ext uri="{FF2B5EF4-FFF2-40B4-BE49-F238E27FC236}">
                <a16:creationId xmlns:a16="http://schemas.microsoft.com/office/drawing/2014/main" id="{F90758D9-17C4-CF39-23B1-0F0C8B177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16478" y="80894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44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84762E-7FCC-4EAF-B9E7-CE7214491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27A1389-2A5D-4886-AD82-F213767E6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1038667-0C3F-4764-A24D-DA9D9B474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C2195B-895A-4535-8ECD-9F5B669C5C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571EEFCA-9235-4BC2-85C3-A4EC6EE57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7C5E1-F6DB-C2B0-C500-79C33BE1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/>
              <a:t>Questions and Comments</a:t>
            </a:r>
          </a:p>
        </p:txBody>
      </p: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37B359CB-68A5-E364-D730-324E966918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26167" y="640080"/>
            <a:ext cx="5577840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9088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2E6146F3-FE59-4250-90A5-ED1C56DCE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78925"/>
              </a:gs>
              <a:gs pos="50000">
                <a:srgbClr val="D54209"/>
              </a:gs>
              <a:gs pos="100000">
                <a:srgbClr val="8D0000"/>
              </a:gs>
            </a:gsLst>
            <a:lin ang="2520000" scaled="0"/>
          </a:gradFill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55054EA6-2D9A-49AB-B9B3-D31BC45CF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95852878-CE71-4716-B3CC-593A1D479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BCD3BFE-D72F-42FB-B53B-8DBFEEE0E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2"/>
            <a:ext cx="7767872" cy="225365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B81DEB4C-F391-4344-8333-BC053E07D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2590078"/>
            <a:ext cx="7868173" cy="1660332"/>
          </a:xfrm>
          <a:prstGeom prst="rect">
            <a:avLst/>
          </a:prstGeom>
          <a:solidFill>
            <a:srgbClr val="0D0D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89D5A-0933-F365-0289-B1E86D2D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31" y="2615149"/>
            <a:ext cx="7658542" cy="14916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800" dirty="0">
                <a:solidFill>
                  <a:srgbClr val="FFFFFF"/>
                </a:solidFill>
              </a:rPr>
              <a:t>For more information, please contact: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>Karen Copple at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kcopple@oxfordsd.org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C8CE459C-B890-487F-AF36-8D9DF5A501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93466" y="642795"/>
            <a:ext cx="3347830" cy="55751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 descr="Email with solid fill">
            <a:extLst>
              <a:ext uri="{FF2B5EF4-FFF2-40B4-BE49-F238E27FC236}">
                <a16:creationId xmlns:a16="http://schemas.microsoft.com/office/drawing/2014/main" id="{C6DF2DE9-8635-71D1-FD27-D7A6A85E37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10330" y="2060017"/>
            <a:ext cx="2731172" cy="2731172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62780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8100D021-ED8E-4951-8376-73996A82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46FE219C-22F7-4734-B3C1-28E70390CE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F2EC4B6-5524-4806-8575-59DB6B8F8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AD50BBC6-5944-49AE-A819-558AB05AB1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F2E428D-A109-43BE-8AC2-C83EF031EF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4739E-46FC-22D7-62E4-445EF341B528}"/>
              </a:ext>
            </a:extLst>
          </p:cNvPr>
          <p:cNvSpPr txBox="1"/>
          <p:nvPr/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dirty="0">
                <a:latin typeface="+mj-lt"/>
                <a:ea typeface="+mj-ea"/>
                <a:cs typeface="+mj-cs"/>
              </a:rPr>
              <a:t>Travel Credit Cards</a:t>
            </a:r>
          </a:p>
        </p:txBody>
      </p:sp>
      <p:graphicFrame>
        <p:nvGraphicFramePr>
          <p:cNvPr id="9" name="TextBox 4">
            <a:extLst>
              <a:ext uri="{FF2B5EF4-FFF2-40B4-BE49-F238E27FC236}">
                <a16:creationId xmlns:a16="http://schemas.microsoft.com/office/drawing/2014/main" id="{CFCD129E-9743-B3B8-443C-919BC942A0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1366327"/>
              </p:ext>
            </p:extLst>
          </p:nvPr>
        </p:nvGraphicFramePr>
        <p:xfrm>
          <a:off x="681037" y="2336800"/>
          <a:ext cx="10830641" cy="3598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3" name="Graphic 2" descr="Airplane with solid fill">
            <a:extLst>
              <a:ext uri="{FF2B5EF4-FFF2-40B4-BE49-F238E27FC236}">
                <a16:creationId xmlns:a16="http://schemas.microsoft.com/office/drawing/2014/main" id="{B1103178-DF11-1254-A721-B933800B6AE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74503" y="8355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7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F4B8B-7FD8-7291-A714-BA5C8DB88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852" y="16154"/>
            <a:ext cx="10074749" cy="649429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Booking a Trip (screenshot from </a:t>
            </a:r>
            <a:r>
              <a:rPr lang="en-US" sz="3200" b="1" dirty="0">
                <a:solidFill>
                  <a:schemeClr val="tx1"/>
                </a:solidFill>
                <a:hlinkClick r:id="rId3" tooltip="Click Here to View Live"/>
              </a:rPr>
              <a:t>website</a:t>
            </a:r>
            <a:r>
              <a:rPr lang="en-US" sz="3200" b="1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7" name="Content Placeholder 6" descr="A close-up of a document&#10;&#10;Description automatically generated">
            <a:extLst>
              <a:ext uri="{FF2B5EF4-FFF2-40B4-BE49-F238E27FC236}">
                <a16:creationId xmlns:a16="http://schemas.microsoft.com/office/drawing/2014/main" id="{6F5E9A98-6CEE-CE59-1824-523A760E7C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8852" y="655641"/>
            <a:ext cx="11874296" cy="6056999"/>
          </a:xfrm>
        </p:spPr>
      </p:pic>
      <p:pic>
        <p:nvPicPr>
          <p:cNvPr id="9" name="Graphic 8" descr="Suitcase with solid fill">
            <a:extLst>
              <a:ext uri="{FF2B5EF4-FFF2-40B4-BE49-F238E27FC236}">
                <a16:creationId xmlns:a16="http://schemas.microsoft.com/office/drawing/2014/main" id="{D8BB6C4D-7B74-4F59-467D-108BD54205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53861" y="1210"/>
            <a:ext cx="634556" cy="63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6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1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13">
            <a:extLst>
              <a:ext uri="{FF2B5EF4-FFF2-40B4-BE49-F238E27FC236}">
                <a16:creationId xmlns:a16="http://schemas.microsoft.com/office/drawing/2014/main" id="{224C28B3-E902-49D1-98A0-582D277A0E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33" name="Picture 15">
            <a:extLst>
              <a:ext uri="{FF2B5EF4-FFF2-40B4-BE49-F238E27FC236}">
                <a16:creationId xmlns:a16="http://schemas.microsoft.com/office/drawing/2014/main" id="{F3A6C14C-E755-4A02-821B-6EA2D4C9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34" name="Rectangle 17">
            <a:extLst>
              <a:ext uri="{FF2B5EF4-FFF2-40B4-BE49-F238E27FC236}">
                <a16:creationId xmlns:a16="http://schemas.microsoft.com/office/drawing/2014/main" id="{6478287C-E119-4E9C-95B0-518478BD9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5" name="Rectangle 19">
            <a:extLst>
              <a:ext uri="{FF2B5EF4-FFF2-40B4-BE49-F238E27FC236}">
                <a16:creationId xmlns:a16="http://schemas.microsoft.com/office/drawing/2014/main" id="{EA4A294F-6D36-425B-8632-27FD6A284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6" name="Rectangle 21">
            <a:extLst>
              <a:ext uri="{FF2B5EF4-FFF2-40B4-BE49-F238E27FC236}">
                <a16:creationId xmlns:a16="http://schemas.microsoft.com/office/drawing/2014/main" id="{3FECAD23-900F-4F1B-A441-6A68749F8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7943801-CAEC-4F98-9332-2A4D912846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7" name="Rectangle 25">
            <a:extLst>
              <a:ext uri="{FF2B5EF4-FFF2-40B4-BE49-F238E27FC236}">
                <a16:creationId xmlns:a16="http://schemas.microsoft.com/office/drawing/2014/main" id="{8A233090-6C39-4F59-8A0F-86F011A7E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27">
            <a:extLst>
              <a:ext uri="{FF2B5EF4-FFF2-40B4-BE49-F238E27FC236}">
                <a16:creationId xmlns:a16="http://schemas.microsoft.com/office/drawing/2014/main" id="{484DCAA0-4BF1-4FB9-97BA-D6BA630419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BC2FEA5-B399-458A-8393-E06CE40DB8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99B5A2-3CE6-9D6C-A509-9741C001CDC5}"/>
              </a:ext>
            </a:extLst>
          </p:cNvPr>
          <p:cNvSpPr txBox="1"/>
          <p:nvPr/>
        </p:nvSpPr>
        <p:spPr>
          <a:xfrm>
            <a:off x="451721" y="1021782"/>
            <a:ext cx="6423211" cy="50996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14300" defTabSz="914400">
              <a:lnSpc>
                <a:spcPct val="90000"/>
              </a:lnSpc>
              <a:spcAft>
                <a:spcPts val="600"/>
              </a:spcAft>
            </a:pPr>
            <a:r>
              <a:rPr lang="en-US" sz="3200" dirty="0"/>
              <a:t>Meal Reimbursement Calculator</a:t>
            </a:r>
          </a:p>
          <a:p>
            <a:pPr marL="11430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114300" defTabSz="914400"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spreadsheet uses the most recent location reimbursement rates from DFA.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Using drop-down boxes, the state and city are entered.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When travel dates are entered, the daily reimbursement amounts populate and total in the spreadsheet.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 spreadsheet is printed, signed and dated by the traveler, and included in the reimbursement packet.</a:t>
            </a:r>
          </a:p>
        </p:txBody>
      </p:sp>
      <p:pic>
        <p:nvPicPr>
          <p:cNvPr id="4" name="Picture 3" descr="A screenshot of a document&#10;&#10;Description automatically generated">
            <a:extLst>
              <a:ext uri="{FF2B5EF4-FFF2-40B4-BE49-F238E27FC236}">
                <a16:creationId xmlns:a16="http://schemas.microsoft.com/office/drawing/2014/main" id="{7E3355D2-2274-E0F6-4454-58A6291797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3854" y="165078"/>
            <a:ext cx="4179546" cy="650513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9" name="Graphic 8" descr="Fork and knife with solid fill">
            <a:extLst>
              <a:ext uri="{FF2B5EF4-FFF2-40B4-BE49-F238E27FC236}">
                <a16:creationId xmlns:a16="http://schemas.microsoft.com/office/drawing/2014/main" id="{F7A746E3-5DB8-DB9E-B862-A3F1DE8270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664783" y="77643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7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C881C-F599-CC0D-053F-1E539790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06" y="902171"/>
            <a:ext cx="4463823" cy="725214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Travel Checklist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FAC388E-F9EE-08B9-279C-F41A414744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153489"/>
              </p:ext>
            </p:extLst>
          </p:nvPr>
        </p:nvGraphicFramePr>
        <p:xfrm>
          <a:off x="6343650" y="96837"/>
          <a:ext cx="4897438" cy="666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81700" imgH="8140700" progId="Word.Document.12">
                  <p:embed/>
                </p:oleObj>
              </mc:Choice>
              <mc:Fallback>
                <p:oleObj name="Document" r:id="rId3" imgW="5981700" imgH="814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43650" y="96837"/>
                        <a:ext cx="4897438" cy="666432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2B6881C-5F85-00F0-4653-356B1E25764B}"/>
              </a:ext>
            </a:extLst>
          </p:cNvPr>
          <p:cNvSpPr txBox="1"/>
          <p:nvPr/>
        </p:nvSpPr>
        <p:spPr>
          <a:xfrm>
            <a:off x="750907" y="2486991"/>
            <a:ext cx="534509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This checklist is completed and signed by the employee for all travel-related purchase orders.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 is reviewed for completeness by the Business Office admin assistant.</a:t>
            </a:r>
          </a:p>
        </p:txBody>
      </p:sp>
      <p:pic>
        <p:nvPicPr>
          <p:cNvPr id="6" name="Graphic 5" descr="Clipboard Mixed with solid fill">
            <a:extLst>
              <a:ext uri="{FF2B5EF4-FFF2-40B4-BE49-F238E27FC236}">
                <a16:creationId xmlns:a16="http://schemas.microsoft.com/office/drawing/2014/main" id="{46B6035B-800D-0121-7D44-0E0BDAD3D7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57579" y="7789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6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928F92-C4D7-2B1A-029E-5A5EC43FAE8F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/>
          <a:srcRect l="3827" r="2353" b="15082"/>
          <a:stretch/>
        </p:blipFill>
        <p:spPr>
          <a:xfrm>
            <a:off x="557875" y="192908"/>
            <a:ext cx="11076249" cy="433279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A2BAE-FC6B-325E-13BC-BBBDE529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244" y="4919240"/>
            <a:ext cx="9613858" cy="729205"/>
          </a:xfrm>
        </p:spPr>
        <p:txBody>
          <a:bodyPr>
            <a:normAutofit/>
          </a:bodyPr>
          <a:lstStyle/>
          <a:p>
            <a:r>
              <a:rPr lang="en-US" dirty="0"/>
              <a:t>Travel Card Sign Out/In Sheet</a:t>
            </a:r>
          </a:p>
        </p:txBody>
      </p:sp>
      <p:pic>
        <p:nvPicPr>
          <p:cNvPr id="11" name="Graphic 10" descr="Pen with solid fill">
            <a:extLst>
              <a:ext uri="{FF2B5EF4-FFF2-40B4-BE49-F238E27FC236}">
                <a16:creationId xmlns:a16="http://schemas.microsoft.com/office/drawing/2014/main" id="{20670E0A-9969-D14B-A6C5-4D411A2A6B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15870" y="473404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8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5" name="Picture 11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36" name="Picture 13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37" name="Rectangle 15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17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9" name="Rectangle 19">
            <a:extLst>
              <a:ext uri="{FF2B5EF4-FFF2-40B4-BE49-F238E27FC236}">
                <a16:creationId xmlns:a16="http://schemas.microsoft.com/office/drawing/2014/main" id="{02AEAF3C-0CED-4482-86B9-3C180EDC9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C7E5DA45-DAFD-D199-31B5-2282994EF5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026" y="118387"/>
            <a:ext cx="11960772" cy="5494138"/>
          </a:xfrm>
          <a:prstGeom prst="rect">
            <a:avLst/>
          </a:prstGeom>
        </p:spPr>
      </p:pic>
      <p:sp>
        <p:nvSpPr>
          <p:cNvPr id="40" name="Rectangle 21">
            <a:extLst>
              <a:ext uri="{FF2B5EF4-FFF2-40B4-BE49-F238E27FC236}">
                <a16:creationId xmlns:a16="http://schemas.microsoft.com/office/drawing/2014/main" id="{5020BDF5-9C02-46E6-A235-B50ED2AF1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368017"/>
            <a:ext cx="10439400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C59409-2794-97DD-2CC0-D75BC5EB5991}"/>
              </a:ext>
            </a:extLst>
          </p:cNvPr>
          <p:cNvSpPr txBox="1"/>
          <p:nvPr/>
        </p:nvSpPr>
        <p:spPr>
          <a:xfrm>
            <a:off x="674158" y="4499572"/>
            <a:ext cx="9619488" cy="9552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+mj-lt"/>
                <a:ea typeface="+mj-ea"/>
                <a:cs typeface="+mj-cs"/>
              </a:rPr>
              <a:t>Tab for Tracking Travel</a:t>
            </a:r>
          </a:p>
        </p:txBody>
      </p:sp>
      <p:pic>
        <p:nvPicPr>
          <p:cNvPr id="41" name="Picture 23">
            <a:extLst>
              <a:ext uri="{FF2B5EF4-FFF2-40B4-BE49-F238E27FC236}">
                <a16:creationId xmlns:a16="http://schemas.microsoft.com/office/drawing/2014/main" id="{8A9197D8-E05A-4B70-8742-A3FE216EB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0" y="6020068"/>
            <a:ext cx="10439399" cy="275942"/>
          </a:xfrm>
          <a:prstGeom prst="rect">
            <a:avLst/>
          </a:prstGeom>
        </p:spPr>
      </p:pic>
      <p:pic>
        <p:nvPicPr>
          <p:cNvPr id="42" name="Picture 25">
            <a:extLst>
              <a:ext uri="{FF2B5EF4-FFF2-40B4-BE49-F238E27FC236}">
                <a16:creationId xmlns:a16="http://schemas.microsoft.com/office/drawing/2014/main" id="{6161444F-3323-47B2-B7CA-87E67EE6C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white">
          <a:xfrm>
            <a:off x="10583333" y="6021062"/>
            <a:ext cx="1605490" cy="276940"/>
          </a:xfrm>
          <a:prstGeom prst="rect">
            <a:avLst/>
          </a:prstGeom>
        </p:spPr>
      </p:pic>
      <p:sp>
        <p:nvSpPr>
          <p:cNvPr id="43" name="Rectangle 27">
            <a:extLst>
              <a:ext uri="{FF2B5EF4-FFF2-40B4-BE49-F238E27FC236}">
                <a16:creationId xmlns:a16="http://schemas.microsoft.com/office/drawing/2014/main" id="{9A100E83-CB52-4190-BE11-7D3AE1AE4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0594976" y="4367295"/>
            <a:ext cx="1597024" cy="1660332"/>
          </a:xfrm>
          <a:prstGeom prst="rect">
            <a:avLst/>
          </a:prstGeom>
          <a:solidFill>
            <a:schemeClr val="accent1"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11" name="Graphic 10" descr="Sleep with solid fill">
            <a:extLst>
              <a:ext uri="{FF2B5EF4-FFF2-40B4-BE49-F238E27FC236}">
                <a16:creationId xmlns:a16="http://schemas.microsoft.com/office/drawing/2014/main" id="{7120F457-1FCC-2F25-68DA-005FB948A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936288" y="46981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0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21D838-2C7E-4177-9DD3-DAC78324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46E45C-1450-4186-B501-74F221F89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EDDA48B-BC04-4915-ADA3-A1A9522EB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8C9D07A-5A22-4E55-B18A-47CF07E50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71E629-0739-4A59-972B-A9E9A450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68A8980-5323-4E32-9817-A14D0B9184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A37955-21EA-4810-9AED-24CF25E260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6" y="0"/>
            <a:ext cx="12192000" cy="6858000"/>
          </a:xfrm>
          <a:prstGeom prst="rect">
            <a:avLst/>
          </a:prstGeom>
        </p:spPr>
      </p:pic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222108E1-8A03-68DE-EE97-E61F07171F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268" y="197339"/>
            <a:ext cx="11902635" cy="639264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B79A499-6023-4495-8687-96680A5E95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557357"/>
            <a:ext cx="8978671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2EC0A1-057E-61B4-2DA7-C7BF1307BBD4}"/>
              </a:ext>
            </a:extLst>
          </p:cNvPr>
          <p:cNvSpPr txBox="1"/>
          <p:nvPr/>
        </p:nvSpPr>
        <p:spPr>
          <a:xfrm>
            <a:off x="834607" y="5209904"/>
            <a:ext cx="8133478" cy="940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dirty="0">
                <a:latin typeface="+mj-lt"/>
                <a:ea typeface="+mj-ea"/>
                <a:cs typeface="+mj-cs"/>
              </a:rPr>
              <a:t>Tab of Expensed Travel POs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AA1CC66-52B7-4B1A-83B9-4473DABF8A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4557357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27A1B02-0BC3-4123-A27E-111F26354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6" y="6210130"/>
            <a:ext cx="8968085" cy="275942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46EBDA5-97CE-4375-BC99-C7365D1CC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2301" y="6210130"/>
            <a:ext cx="3080285" cy="27594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Route (Two Pins With A Path) with solid fill">
            <a:extLst>
              <a:ext uri="{FF2B5EF4-FFF2-40B4-BE49-F238E27FC236}">
                <a16:creationId xmlns:a16="http://schemas.microsoft.com/office/drawing/2014/main" id="{17EE3C70-E659-DE28-2F13-96B02066641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21508" y="4557357"/>
            <a:ext cx="1656522" cy="164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5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100000">
              <a:schemeClr val="bg2">
                <a:shade val="100000"/>
                <a:hueMod val="100000"/>
                <a:satMod val="110000"/>
                <a:lumMod val="130000"/>
                <a:alpha val="53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5D2E-7B9A-3526-CB15-0C510D0A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038" y="973519"/>
            <a:ext cx="8596668" cy="60565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Travel Process – Separation of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F4828-F24E-33C0-5185-9DDDA5D16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038" y="1733549"/>
            <a:ext cx="11835962" cy="4911062"/>
          </a:xfrm>
        </p:spPr>
        <p:txBody>
          <a:bodyPr>
            <a:noAutofit/>
          </a:bodyPr>
          <a:lstStyle/>
          <a:p>
            <a:endParaRPr lang="en-US" sz="2800" dirty="0">
              <a:solidFill>
                <a:srgbClr val="92D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Traveler</a:t>
            </a:r>
            <a:r>
              <a:rPr lang="en-US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check travel card out/in, obtain and submit all receipts, ensure no sales tax was charged in Mississippi</a:t>
            </a: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Office Manager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create travel requisitions, book flight and hotel reservations, collect and review all receipts, complete and submit travel packets to Business Office</a:t>
            </a: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Office Administrative Assistant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track travel cards, collect and check paperwork, enter travel receipts in Marathon</a:t>
            </a: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Procurement Clerk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reconcile travel card statements with POs, enter travel card charges in reconciliation spreadsheet, check for discrepancies</a:t>
            </a:r>
          </a:p>
          <a:p>
            <a:r>
              <a:rPr lang="en-US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 Payable Clerk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reconcile travel card reconciliation with Marathon invoices, print travel card check</a:t>
            </a:r>
          </a:p>
        </p:txBody>
      </p:sp>
      <p:pic>
        <p:nvPicPr>
          <p:cNvPr id="5" name="Graphic 4" descr="Online meeting with solid fill">
            <a:extLst>
              <a:ext uri="{FF2B5EF4-FFF2-40B4-BE49-F238E27FC236}">
                <a16:creationId xmlns:a16="http://schemas.microsoft.com/office/drawing/2014/main" id="{DC0286EF-3DC2-7902-22EE-8BA62F4F39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1257" y="8191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578830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{B2CB24BE-0E00-1049-A99E-E4F5AE4A1928}tf10001057</Template>
  <TotalTime>78043</TotalTime>
  <Words>551</Words>
  <Application>Microsoft Office PowerPoint</Application>
  <PresentationFormat>Widescreen</PresentationFormat>
  <Paragraphs>72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Roboto Slab</vt:lpstr>
      <vt:lpstr>Trebuchet MS</vt:lpstr>
      <vt:lpstr>Berlin</vt:lpstr>
      <vt:lpstr>Document</vt:lpstr>
      <vt:lpstr>PowerPoint Presentation</vt:lpstr>
      <vt:lpstr>PowerPoint Presentation</vt:lpstr>
      <vt:lpstr>Booking a Trip (screenshot from website)</vt:lpstr>
      <vt:lpstr>PowerPoint Presentation</vt:lpstr>
      <vt:lpstr>Travel Checklist</vt:lpstr>
      <vt:lpstr>Travel Card Sign Out/In Sheet</vt:lpstr>
      <vt:lpstr>PowerPoint Presentation</vt:lpstr>
      <vt:lpstr>PowerPoint Presentation</vt:lpstr>
      <vt:lpstr>Travel Process – Separation of Duties</vt:lpstr>
      <vt:lpstr>PowerPoint Presentation</vt:lpstr>
      <vt:lpstr>Individual Travel Card Tab</vt:lpstr>
      <vt:lpstr>PowerPoint Presentation</vt:lpstr>
      <vt:lpstr>PowerPoint Presentation</vt:lpstr>
      <vt:lpstr>PowerPoint Presentation</vt:lpstr>
      <vt:lpstr>Paying for Travel</vt:lpstr>
      <vt:lpstr>Questions and Comments</vt:lpstr>
      <vt:lpstr>For more information, please contact: Karen Copple at kcopple@oxfordsd.org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School District</dc:title>
  <dc:creator>Copple, Karen</dc:creator>
  <cp:lastModifiedBy>sheryle coake3r</cp:lastModifiedBy>
  <cp:revision>160</cp:revision>
  <dcterms:created xsi:type="dcterms:W3CDTF">2024-02-21T17:48:43Z</dcterms:created>
  <dcterms:modified xsi:type="dcterms:W3CDTF">2024-05-09T23:40:28Z</dcterms:modified>
</cp:coreProperties>
</file>