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0"/>
  </p:handoutMasterIdLst>
  <p:sldIdLst>
    <p:sldId id="323" r:id="rId2"/>
    <p:sldId id="472" r:id="rId3"/>
    <p:sldId id="473" r:id="rId4"/>
    <p:sldId id="328" r:id="rId5"/>
    <p:sldId id="370" r:id="rId6"/>
    <p:sldId id="345" r:id="rId7"/>
    <p:sldId id="349" r:id="rId8"/>
    <p:sldId id="446" r:id="rId9"/>
    <p:sldId id="447" r:id="rId10"/>
    <p:sldId id="369" r:id="rId11"/>
    <p:sldId id="476" r:id="rId12"/>
    <p:sldId id="474" r:id="rId13"/>
    <p:sldId id="453" r:id="rId14"/>
    <p:sldId id="454" r:id="rId15"/>
    <p:sldId id="462" r:id="rId16"/>
    <p:sldId id="463" r:id="rId17"/>
    <p:sldId id="464" r:id="rId18"/>
    <p:sldId id="478" r:id="rId19"/>
    <p:sldId id="432" r:id="rId20"/>
    <p:sldId id="455" r:id="rId21"/>
    <p:sldId id="456" r:id="rId22"/>
    <p:sldId id="458" r:id="rId23"/>
    <p:sldId id="459" r:id="rId24"/>
    <p:sldId id="460" r:id="rId25"/>
    <p:sldId id="461" r:id="rId26"/>
    <p:sldId id="465" r:id="rId27"/>
    <p:sldId id="466" r:id="rId28"/>
    <p:sldId id="467" r:id="rId29"/>
    <p:sldId id="468" r:id="rId30"/>
    <p:sldId id="469" r:id="rId31"/>
    <p:sldId id="470" r:id="rId32"/>
    <p:sldId id="477" r:id="rId33"/>
    <p:sldId id="479" r:id="rId34"/>
    <p:sldId id="471" r:id="rId35"/>
    <p:sldId id="374" r:id="rId36"/>
    <p:sldId id="435" r:id="rId37"/>
    <p:sldId id="443" r:id="rId38"/>
    <p:sldId id="442" r:id="rId39"/>
    <p:sldId id="445" r:id="rId40"/>
    <p:sldId id="480" r:id="rId41"/>
    <p:sldId id="444" r:id="rId42"/>
    <p:sldId id="437" r:id="rId43"/>
    <p:sldId id="438" r:id="rId44"/>
    <p:sldId id="439" r:id="rId45"/>
    <p:sldId id="440" r:id="rId46"/>
    <p:sldId id="441" r:id="rId47"/>
    <p:sldId id="481" r:id="rId48"/>
    <p:sldId id="299" r:id="rId4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98" d="100"/>
          <a:sy n="198" d="100"/>
        </p:scale>
        <p:origin x="-104" y="-1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E03D6-E4F6-4611-B586-88BDCC406C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D728B6-8704-43B5-9DF1-531DCD930C02}">
      <dgm:prSet/>
      <dgm:spPr>
        <a:solidFill>
          <a:srgbClr val="A7192D"/>
        </a:solidFill>
      </dgm:spPr>
      <dgm:t>
        <a:bodyPr/>
        <a:lstStyle/>
        <a:p>
          <a:pPr algn="ctr"/>
          <a:r>
            <a:rPr lang="en-US" dirty="0" smtClean="0">
              <a:solidFill>
                <a:schemeClr val="bg1"/>
              </a:solidFill>
            </a:rPr>
            <a:t>Stephanie Palmertree, CPA, Deputy State Auditor</a:t>
          </a:r>
        </a:p>
      </dgm:t>
    </dgm:pt>
    <dgm:pt modelId="{7F9B5CA6-46FA-4C6B-AF19-C9FBC4B39B01}" type="parTrans" cxnId="{6C0A6D3B-38CE-408C-8F1F-09F63B75441E}">
      <dgm:prSet/>
      <dgm:spPr/>
      <dgm:t>
        <a:bodyPr/>
        <a:lstStyle/>
        <a:p>
          <a:endParaRPr lang="en-US"/>
        </a:p>
      </dgm:t>
    </dgm:pt>
    <dgm:pt modelId="{B0D47A99-1801-47F1-8EEF-012F69745814}" type="sibTrans" cxnId="{6C0A6D3B-38CE-408C-8F1F-09F63B75441E}">
      <dgm:prSet/>
      <dgm:spPr/>
      <dgm:t>
        <a:bodyPr/>
        <a:lstStyle/>
        <a:p>
          <a:endParaRPr lang="en-US"/>
        </a:p>
      </dgm:t>
    </dgm:pt>
    <dgm:pt modelId="{CDA94A3E-AB96-46BE-8EE4-6E6AF7A8C6EE}">
      <dgm:prSet/>
      <dgm:spPr>
        <a:solidFill>
          <a:srgbClr val="A7192D"/>
        </a:solidFill>
      </dgm:spPr>
      <dgm:t>
        <a:bodyPr/>
        <a:lstStyle/>
        <a:p>
          <a:pPr algn="ctr"/>
          <a:r>
            <a:rPr lang="en-US" dirty="0" smtClean="0">
              <a:solidFill>
                <a:schemeClr val="bg1"/>
              </a:solidFill>
            </a:rPr>
            <a:t>Jason Ashley, Deputy Director, Financial and Compliance Audit</a:t>
          </a:r>
        </a:p>
      </dgm:t>
    </dgm:pt>
    <dgm:pt modelId="{28F276A0-E345-4733-9A29-005FC3F241F5}" type="parTrans" cxnId="{2FBD9EF6-B791-417F-BB90-FBC8B84D2C37}">
      <dgm:prSet/>
      <dgm:spPr/>
      <dgm:t>
        <a:bodyPr/>
        <a:lstStyle/>
        <a:p>
          <a:endParaRPr lang="en-US"/>
        </a:p>
      </dgm:t>
    </dgm:pt>
    <dgm:pt modelId="{111B5C72-7D7D-4D37-9A69-CAA8B3465C0E}" type="sibTrans" cxnId="{2FBD9EF6-B791-417F-BB90-FBC8B84D2C37}">
      <dgm:prSet/>
      <dgm:spPr/>
      <dgm:t>
        <a:bodyPr/>
        <a:lstStyle/>
        <a:p>
          <a:endParaRPr lang="en-US"/>
        </a:p>
      </dgm:t>
    </dgm:pt>
    <dgm:pt modelId="{9245FA5D-9445-4FD7-B86C-88BCBB87EC01}" type="pres">
      <dgm:prSet presAssocID="{596E03D6-E4F6-4611-B586-88BDCC406C74}" presName="linear" presStyleCnt="0">
        <dgm:presLayoutVars>
          <dgm:animLvl val="lvl"/>
          <dgm:resizeHandles val="exact"/>
        </dgm:presLayoutVars>
      </dgm:prSet>
      <dgm:spPr/>
      <dgm:t>
        <a:bodyPr/>
        <a:lstStyle/>
        <a:p>
          <a:endParaRPr lang="en-US"/>
        </a:p>
      </dgm:t>
    </dgm:pt>
    <dgm:pt modelId="{889A68DD-76B8-4E1D-A58A-882B1CB31500}" type="pres">
      <dgm:prSet presAssocID="{17D728B6-8704-43B5-9DF1-531DCD930C02}" presName="parentText" presStyleLbl="node1" presStyleIdx="0" presStyleCnt="2">
        <dgm:presLayoutVars>
          <dgm:chMax val="0"/>
          <dgm:bulletEnabled val="1"/>
        </dgm:presLayoutVars>
      </dgm:prSet>
      <dgm:spPr/>
      <dgm:t>
        <a:bodyPr/>
        <a:lstStyle/>
        <a:p>
          <a:endParaRPr lang="en-US"/>
        </a:p>
      </dgm:t>
    </dgm:pt>
    <dgm:pt modelId="{88F7C0A8-67EE-46E6-9986-0D0E9345E576}" type="pres">
      <dgm:prSet presAssocID="{B0D47A99-1801-47F1-8EEF-012F69745814}" presName="spacer" presStyleCnt="0"/>
      <dgm:spPr/>
    </dgm:pt>
    <dgm:pt modelId="{750E76DB-AD87-4152-985C-BCE62BA871EC}" type="pres">
      <dgm:prSet presAssocID="{CDA94A3E-AB96-46BE-8EE4-6E6AF7A8C6EE}" presName="parentText" presStyleLbl="node1" presStyleIdx="1" presStyleCnt="2" custLinFactNeighborX="-52169" custLinFactNeighborY="19926">
        <dgm:presLayoutVars>
          <dgm:chMax val="0"/>
          <dgm:bulletEnabled val="1"/>
        </dgm:presLayoutVars>
      </dgm:prSet>
      <dgm:spPr/>
      <dgm:t>
        <a:bodyPr/>
        <a:lstStyle/>
        <a:p>
          <a:endParaRPr lang="en-US"/>
        </a:p>
      </dgm:t>
    </dgm:pt>
  </dgm:ptLst>
  <dgm:cxnLst>
    <dgm:cxn modelId="{6C0A6D3B-38CE-408C-8F1F-09F63B75441E}" srcId="{596E03D6-E4F6-4611-B586-88BDCC406C74}" destId="{17D728B6-8704-43B5-9DF1-531DCD930C02}" srcOrd="0" destOrd="0" parTransId="{7F9B5CA6-46FA-4C6B-AF19-C9FBC4B39B01}" sibTransId="{B0D47A99-1801-47F1-8EEF-012F69745814}"/>
    <dgm:cxn modelId="{2FBD9EF6-B791-417F-BB90-FBC8B84D2C37}" srcId="{596E03D6-E4F6-4611-B586-88BDCC406C74}" destId="{CDA94A3E-AB96-46BE-8EE4-6E6AF7A8C6EE}" srcOrd="1" destOrd="0" parTransId="{28F276A0-E345-4733-9A29-005FC3F241F5}" sibTransId="{111B5C72-7D7D-4D37-9A69-CAA8B3465C0E}"/>
    <dgm:cxn modelId="{5C57152E-5566-4BE4-99F5-DBCA7DF02516}" type="presOf" srcId="{17D728B6-8704-43B5-9DF1-531DCD930C02}" destId="{889A68DD-76B8-4E1D-A58A-882B1CB31500}" srcOrd="0" destOrd="0" presId="urn:microsoft.com/office/officeart/2005/8/layout/vList2"/>
    <dgm:cxn modelId="{A5C0D2B1-4A73-447B-A106-5306C5025FE4}" type="presOf" srcId="{596E03D6-E4F6-4611-B586-88BDCC406C74}" destId="{9245FA5D-9445-4FD7-B86C-88BCBB87EC01}" srcOrd="0" destOrd="0" presId="urn:microsoft.com/office/officeart/2005/8/layout/vList2"/>
    <dgm:cxn modelId="{CC6E24D7-8ABE-491F-A2B0-44CABA4A66BC}" type="presOf" srcId="{CDA94A3E-AB96-46BE-8EE4-6E6AF7A8C6EE}" destId="{750E76DB-AD87-4152-985C-BCE62BA871EC}" srcOrd="0" destOrd="0" presId="urn:microsoft.com/office/officeart/2005/8/layout/vList2"/>
    <dgm:cxn modelId="{E950BAE4-4445-4343-9260-E503CB244D3E}" type="presParOf" srcId="{9245FA5D-9445-4FD7-B86C-88BCBB87EC01}" destId="{889A68DD-76B8-4E1D-A58A-882B1CB31500}" srcOrd="0" destOrd="0" presId="urn:microsoft.com/office/officeart/2005/8/layout/vList2"/>
    <dgm:cxn modelId="{D6B9AC99-D664-49ED-B36E-D8F8B21E9AAE}" type="presParOf" srcId="{9245FA5D-9445-4FD7-B86C-88BCBB87EC01}" destId="{88F7C0A8-67EE-46E6-9986-0D0E9345E576}" srcOrd="1" destOrd="0" presId="urn:microsoft.com/office/officeart/2005/8/layout/vList2"/>
    <dgm:cxn modelId="{CC06D617-60E2-4891-857E-B333F01A3C2F}" type="presParOf" srcId="{9245FA5D-9445-4FD7-B86C-88BCBB87EC01}" destId="{750E76DB-AD87-4152-985C-BCE62BA871E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A68DD-76B8-4E1D-A58A-882B1CB31500}">
      <dsp:nvSpPr>
        <dsp:cNvPr id="0" name=""/>
        <dsp:cNvSpPr/>
      </dsp:nvSpPr>
      <dsp:spPr>
        <a:xfrm>
          <a:off x="0" y="7900"/>
          <a:ext cx="8024325" cy="834228"/>
        </a:xfrm>
        <a:prstGeom prst="roundRect">
          <a:avLst/>
        </a:prstGeom>
        <a:solidFill>
          <a:srgbClr val="A719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Stephanie Palmertree, CPA, Deputy State Auditor</a:t>
          </a:r>
        </a:p>
      </dsp:txBody>
      <dsp:txXfrm>
        <a:off x="40724" y="48624"/>
        <a:ext cx="7942877" cy="752780"/>
      </dsp:txXfrm>
    </dsp:sp>
    <dsp:sp modelId="{750E76DB-AD87-4152-985C-BCE62BA871EC}">
      <dsp:nvSpPr>
        <dsp:cNvPr id="0" name=""/>
        <dsp:cNvSpPr/>
      </dsp:nvSpPr>
      <dsp:spPr>
        <a:xfrm>
          <a:off x="0" y="910508"/>
          <a:ext cx="8024325" cy="834228"/>
        </a:xfrm>
        <a:prstGeom prst="roundRect">
          <a:avLst/>
        </a:prstGeom>
        <a:solidFill>
          <a:srgbClr val="A719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Jason Ashley, Deputy Director, Financial and Compliance Audit</a:t>
          </a:r>
        </a:p>
      </dsp:txBody>
      <dsp:txXfrm>
        <a:off x="40724" y="951232"/>
        <a:ext cx="7942877" cy="752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1172" y="0"/>
            <a:ext cx="3037627" cy="463550"/>
          </a:xfrm>
          <a:prstGeom prst="rect">
            <a:avLst/>
          </a:prstGeom>
        </p:spPr>
        <p:txBody>
          <a:bodyPr vert="horz" lIns="91440" tIns="45720" rIns="91440" bIns="45720" rtlCol="0"/>
          <a:lstStyle>
            <a:lvl1pPr algn="r">
              <a:defRPr sz="1200"/>
            </a:lvl1pPr>
          </a:lstStyle>
          <a:p>
            <a:fld id="{B763AF9C-F14E-4051-8D9A-B1BC00789DA1}" type="datetimeFigureOut">
              <a:rPr lang="en-US" smtClean="0"/>
              <a:t>9/18/23</a:t>
            </a:fld>
            <a:endParaRPr lang="en-US" dirty="0"/>
          </a:p>
        </p:txBody>
      </p:sp>
      <p:sp>
        <p:nvSpPr>
          <p:cNvPr id="4" name="Footer Placeholder 3"/>
          <p:cNvSpPr>
            <a:spLocks noGrp="1"/>
          </p:cNvSpPr>
          <p:nvPr>
            <p:ph type="ftr" sz="quarter" idx="2"/>
          </p:nvPr>
        </p:nvSpPr>
        <p:spPr>
          <a:xfrm>
            <a:off x="0" y="8772525"/>
            <a:ext cx="3037627"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772525"/>
            <a:ext cx="3037627" cy="463550"/>
          </a:xfrm>
          <a:prstGeom prst="rect">
            <a:avLst/>
          </a:prstGeom>
        </p:spPr>
        <p:txBody>
          <a:bodyPr vert="horz" lIns="91440" tIns="45720" rIns="91440" bIns="45720" rtlCol="0" anchor="b"/>
          <a:lstStyle>
            <a:lvl1pPr algn="r">
              <a:defRPr sz="1200"/>
            </a:lvl1pPr>
          </a:lstStyle>
          <a:p>
            <a:fld id="{86A304BF-2A24-4A3A-96F2-BB9FD6D39E33}" type="slidenum">
              <a:rPr lang="en-US" smtClean="0"/>
              <a:t>‹#›</a:t>
            </a:fld>
            <a:endParaRPr lang="en-US" dirty="0"/>
          </a:p>
        </p:txBody>
      </p:sp>
    </p:spTree>
    <p:extLst>
      <p:ext uri="{BB962C8B-B14F-4D97-AF65-F5344CB8AC3E}">
        <p14:creationId xmlns:p14="http://schemas.microsoft.com/office/powerpoint/2010/main" val="17979903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3"/>
            <a:ext cx="10363200" cy="1829761"/>
          </a:xfrm>
        </p:spPr>
        <p:txBody>
          <a:bodyPr vert="horz" anchor="b">
            <a:normAutofit/>
            <a:scene3d>
              <a:camera prst="orthographicFront"/>
              <a:lightRig rig="soft" dir="t"/>
            </a:scene3d>
            <a:sp3d prstMaterial="softEdge">
              <a:bevelT w="25400" h="25400"/>
            </a:sp3d>
          </a:bodyPr>
          <a:lstStyle>
            <a:lvl1pPr algn="r">
              <a:defRPr sz="4800" b="1">
                <a:solidFill>
                  <a:srgbClr val="A41034"/>
                </a:solidFill>
                <a:effectLst>
                  <a:outerShdw blurRad="31750" dist="25400" dir="5400000" algn="tl" rotWithShape="0">
                    <a:srgbClr val="000000">
                      <a:alpha val="25000"/>
                    </a:srgbClr>
                  </a:outerShdw>
                </a:effectLst>
                <a:latin typeface="Constantia" pitchFamily="18"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1">
                    <a:lumMod val="50000"/>
                    <a:lumOff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D9F1097-6767-4145-AE33-F312AF24BA3C}" type="slidenum">
              <a:rPr lang="en-US" smtClean="0"/>
              <a:t>‹#›</a:t>
            </a:fld>
            <a:endParaRPr lang="en-US" dirty="0"/>
          </a:p>
        </p:txBody>
      </p:sp>
    </p:spTree>
    <p:extLst>
      <p:ext uri="{BB962C8B-B14F-4D97-AF65-F5344CB8AC3E}">
        <p14:creationId xmlns:p14="http://schemas.microsoft.com/office/powerpoint/2010/main" val="49552605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2">
                    <a:lumMod val="25000"/>
                  </a:schemeClr>
                </a:solidFill>
                <a:latin typeface="Constantia" pitchFamily="18" charset="0"/>
              </a:defRPr>
            </a:lvl1pPr>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609600" y="1481331"/>
            <a:ext cx="10972800" cy="4386071"/>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AD9F1097-6767-4145-AE33-F312AF24BA3C}" type="slidenum">
              <a:rPr lang="en-US" smtClean="0"/>
              <a:t>‹#›</a:t>
            </a:fld>
            <a:endParaRPr lang="en-US" dirty="0"/>
          </a:p>
        </p:txBody>
      </p:sp>
    </p:spTree>
    <p:extLst>
      <p:ext uri="{BB962C8B-B14F-4D97-AF65-F5344CB8AC3E}">
        <p14:creationId xmlns:p14="http://schemas.microsoft.com/office/powerpoint/2010/main" val="360046428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3" y="274642"/>
            <a:ext cx="2369961" cy="5592761"/>
          </a:xfrm>
        </p:spPr>
        <p:txBody>
          <a:bodyPr vert="eaVert">
            <a:normAutofit/>
          </a:bodyPr>
          <a:lstStyle>
            <a:lvl1pPr>
              <a:defRPr sz="3200">
                <a:solidFill>
                  <a:schemeClr val="bg2">
                    <a:lumMod val="25000"/>
                  </a:schemeClr>
                </a:solidFill>
                <a:latin typeface="Constantia" pitchFamily="18" charset="0"/>
              </a:defRPr>
            </a:lvl1pPr>
            <a:extLs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AD9F1097-6767-4145-AE33-F312AF24BA3C}" type="slidenum">
              <a:rPr lang="en-US" smtClean="0"/>
              <a:t>‹#›</a:t>
            </a:fld>
            <a:endParaRPr lang="en-US" dirty="0"/>
          </a:p>
        </p:txBody>
      </p:sp>
    </p:spTree>
    <p:extLst>
      <p:ext uri="{BB962C8B-B14F-4D97-AF65-F5344CB8AC3E}">
        <p14:creationId xmlns:p14="http://schemas.microsoft.com/office/powerpoint/2010/main" val="424832592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0"/>
            </a:schemeClr>
          </a:solidFill>
        </p:spPr>
        <p:txBody>
          <a:bodyPr/>
          <a:lstStyle>
            <a:lvl1pPr>
              <a:buClr>
                <a:srgbClr val="C00000"/>
              </a:buClr>
              <a:buSzPct val="95000"/>
              <a:defRPr>
                <a:solidFill>
                  <a:srgbClr val="A41034"/>
                </a:solidFill>
              </a:defRPr>
            </a:lvl1pPr>
            <a:lvl2pPr marL="736092" indent="-342900">
              <a:buClr>
                <a:srgbClr val="C00000"/>
              </a:buClr>
              <a:buSzPct val="65000"/>
              <a:buFont typeface="Courier New" panose="02070309020205020404" pitchFamily="49" charset="0"/>
              <a:buChar char="o"/>
              <a:defRPr>
                <a:solidFill>
                  <a:srgbClr val="A41034"/>
                </a:solidFill>
              </a:defRPr>
            </a:lvl2pPr>
            <a:lvl3pPr marL="973836" indent="-342900">
              <a:buClr>
                <a:srgbClr val="C00000"/>
              </a:buClr>
              <a:buSzPct val="80000"/>
              <a:buFont typeface="Wingdings" panose="05000000000000000000" pitchFamily="2" charset="2"/>
              <a:buChar char="§"/>
              <a:defRPr>
                <a:solidFill>
                  <a:srgbClr val="A41034"/>
                </a:solidFill>
              </a:defRPr>
            </a:lvl3pPr>
            <a:lvl4pPr marL="1257300" indent="-342900">
              <a:buClr>
                <a:srgbClr val="C00000"/>
              </a:buClr>
              <a:buSzPct val="45000"/>
              <a:buFont typeface="Wingdings" panose="05000000000000000000" pitchFamily="2" charset="2"/>
              <a:buChar char="q"/>
              <a:defRPr>
                <a:solidFill>
                  <a:srgbClr val="A41034"/>
                </a:solidFill>
              </a:defRPr>
            </a:lvl4pPr>
            <a:lvl5pPr marL="1428750" indent="-285750">
              <a:buClr>
                <a:srgbClr val="C00000"/>
              </a:buClr>
              <a:buSzPct val="55000"/>
              <a:buFont typeface="Wingdings" panose="05000000000000000000" pitchFamily="2" charset="2"/>
              <a:buChar char="v"/>
              <a:defRPr>
                <a:solidFill>
                  <a:srgbClr val="A41034"/>
                </a:solidFill>
              </a:defRPr>
            </a:lvl5pPr>
            <a:extLst/>
          </a:lstStyle>
          <a:p>
            <a:pPr lvl="0" eaLnBrk="1" latinLnBrk="0" hangingPunct="1"/>
            <a:r>
              <a:rPr lang="en-US" dirty="0" smtClean="0"/>
              <a:t>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AD9F1097-6767-4145-AE33-F312AF24BA3C}" type="slidenum">
              <a:rPr lang="en-US" smtClean="0"/>
              <a:t>‹#›</a:t>
            </a:fld>
            <a:endParaRPr lang="en-US" dirty="0"/>
          </a:p>
        </p:txBody>
      </p:sp>
      <p:sp>
        <p:nvSpPr>
          <p:cNvPr id="7" name="Title 6"/>
          <p:cNvSpPr>
            <a:spLocks noGrp="1"/>
          </p:cNvSpPr>
          <p:nvPr>
            <p:ph type="title"/>
          </p:nvPr>
        </p:nvSpPr>
        <p:spPr>
          <a:xfrm>
            <a:off x="609600" y="274638"/>
            <a:ext cx="10972800" cy="702364"/>
          </a:xfrm>
        </p:spPr>
        <p:txBody>
          <a:bodyPr rtlCol="0">
            <a:normAutofit/>
          </a:bodyPr>
          <a:lstStyle>
            <a:lvl1pPr algn="ctr">
              <a:defRPr sz="3200">
                <a:solidFill>
                  <a:srgbClr val="A41034"/>
                </a:solidFill>
                <a:latin typeface="Constantia" pitchFamily="18" charset="0"/>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413629687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rgbClr val="A41034"/>
                </a:solidFill>
                <a:effectLst>
                  <a:outerShdw blurRad="31750" dist="25400" dir="5400000" algn="tl" rotWithShape="0">
                    <a:srgbClr val="000000">
                      <a:alpha val="25000"/>
                    </a:srgbClr>
                  </a:outerShdw>
                </a:effectLst>
                <a:latin typeface="Constantia" pitchFamily="18" charset="0"/>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lumMod val="50000"/>
                    <a:lumOff val="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Edit Master text styles</a:t>
            </a:r>
          </a:p>
        </p:txBody>
      </p:sp>
      <p:sp>
        <p:nvSpPr>
          <p:cNvPr id="6" name="Slide Number Placeholder 5"/>
          <p:cNvSpPr>
            <a:spLocks noGrp="1"/>
          </p:cNvSpPr>
          <p:nvPr>
            <p:ph type="sldNum" sz="quarter" idx="12"/>
          </p:nvPr>
        </p:nvSpPr>
        <p:spPr/>
        <p:txBody>
          <a:bodyPr/>
          <a:lstStyle/>
          <a:p>
            <a:fld id="{AD9F1097-6767-4145-AE33-F312AF24BA3C}" type="slidenum">
              <a:rPr lang="en-US" smtClean="0"/>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33180361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0"/>
            <a:ext cx="5384800" cy="4525963"/>
          </a:xfrm>
        </p:spPr>
        <p:txBody>
          <a:bodyPr/>
          <a:lstStyle>
            <a:lvl1pPr>
              <a:defRPr sz="2800">
                <a:solidFill>
                  <a:schemeClr val="tx2">
                    <a:lumMod val="25000"/>
                  </a:schemeClr>
                </a:solidFill>
              </a:defRPr>
            </a:lvl1pPr>
            <a:lvl2pPr>
              <a:defRPr sz="2400">
                <a:solidFill>
                  <a:schemeClr val="tx2">
                    <a:lumMod val="25000"/>
                  </a:schemeClr>
                </a:solidFill>
              </a:defRPr>
            </a:lvl2pPr>
            <a:lvl3pPr>
              <a:defRPr sz="2000">
                <a:solidFill>
                  <a:schemeClr val="tx2">
                    <a:lumMod val="25000"/>
                  </a:schemeClr>
                </a:solidFill>
              </a:defRPr>
            </a:lvl3pPr>
            <a:lvl4pPr>
              <a:defRPr sz="1800">
                <a:solidFill>
                  <a:schemeClr val="tx2">
                    <a:lumMod val="25000"/>
                  </a:schemeClr>
                </a:solidFill>
              </a:defRPr>
            </a:lvl4pPr>
            <a:lvl5pPr>
              <a:defRPr sz="1800">
                <a:solidFill>
                  <a:schemeClr val="tx2">
                    <a:lumMod val="25000"/>
                  </a:schemeClr>
                </a:solidFill>
              </a:defRPr>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1481330"/>
            <a:ext cx="5384800" cy="4525963"/>
          </a:xfrm>
        </p:spPr>
        <p:txBody>
          <a:bodyPr/>
          <a:lstStyle>
            <a:lvl1pPr>
              <a:defRPr sz="2800">
                <a:solidFill>
                  <a:schemeClr val="tx2">
                    <a:lumMod val="25000"/>
                  </a:schemeClr>
                </a:solidFill>
              </a:defRPr>
            </a:lvl1pPr>
            <a:lvl2pPr>
              <a:defRPr sz="2400">
                <a:solidFill>
                  <a:schemeClr val="tx2">
                    <a:lumMod val="25000"/>
                  </a:schemeClr>
                </a:solidFill>
              </a:defRPr>
            </a:lvl2pPr>
            <a:lvl3pPr>
              <a:defRPr sz="2000">
                <a:solidFill>
                  <a:schemeClr val="tx2">
                    <a:lumMod val="25000"/>
                  </a:schemeClr>
                </a:solidFill>
              </a:defRPr>
            </a:lvl3pPr>
            <a:lvl4pPr>
              <a:defRPr sz="1800">
                <a:solidFill>
                  <a:schemeClr val="tx2">
                    <a:lumMod val="25000"/>
                  </a:schemeClr>
                </a:solidFill>
              </a:defRPr>
            </a:lvl4pPr>
            <a:lvl5pPr>
              <a:defRPr sz="1800">
                <a:solidFill>
                  <a:schemeClr val="tx2">
                    <a:lumMod val="25000"/>
                  </a:schemeClr>
                </a:solidFill>
              </a:defRPr>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AD9F1097-6767-4145-AE33-F312AF24BA3C}" type="slidenum">
              <a:rPr lang="en-US" smtClean="0"/>
              <a:t>‹#›</a:t>
            </a:fld>
            <a:endParaRPr lang="en-US" dirty="0"/>
          </a:p>
        </p:txBody>
      </p:sp>
      <p:sp>
        <p:nvSpPr>
          <p:cNvPr id="8" name="Title 7"/>
          <p:cNvSpPr>
            <a:spLocks noGrp="1"/>
          </p:cNvSpPr>
          <p:nvPr>
            <p:ph type="title"/>
          </p:nvPr>
        </p:nvSpPr>
        <p:spPr>
          <a:xfrm>
            <a:off x="609600" y="274639"/>
            <a:ext cx="10972800" cy="504417"/>
          </a:xfrm>
        </p:spPr>
        <p:txBody>
          <a:bodyPr rtlCol="0">
            <a:normAutofit/>
          </a:bodyPr>
          <a:lstStyle>
            <a:lvl1pPr algn="ctr">
              <a:defRPr sz="3200">
                <a:solidFill>
                  <a:schemeClr val="tx2">
                    <a:lumMod val="25000"/>
                  </a:schemeClr>
                </a:solidFill>
                <a:latin typeface="Constantia" pitchFamily="18" charset="0"/>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018561938"/>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normAutofit/>
          </a:bodyPr>
          <a:lstStyle>
            <a:lvl1pPr>
              <a:defRPr sz="3200">
                <a:solidFill>
                  <a:schemeClr val="bg2">
                    <a:lumMod val="25000"/>
                  </a:schemeClr>
                </a:solidFill>
                <a:latin typeface="Constantia" pitchFamily="18" charset="0"/>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609602"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Edit Master text styles</a:t>
            </a:r>
          </a:p>
        </p:txBody>
      </p:sp>
      <p:sp>
        <p:nvSpPr>
          <p:cNvPr id="5" name="Content Placeholder 4"/>
          <p:cNvSpPr>
            <a:spLocks noGrp="1"/>
          </p:cNvSpPr>
          <p:nvPr>
            <p:ph sz="quarter" idx="2"/>
          </p:nvPr>
        </p:nvSpPr>
        <p:spPr>
          <a:xfrm>
            <a:off x="609602" y="1444296"/>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6193369" y="1444296"/>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AD9F1097-6767-4145-AE33-F312AF24BA3C}" type="slidenum">
              <a:rPr lang="en-US" smtClean="0"/>
              <a:t>‹#›</a:t>
            </a:fld>
            <a:endParaRPr lang="en-US" dirty="0"/>
          </a:p>
        </p:txBody>
      </p:sp>
    </p:spTree>
    <p:extLst>
      <p:ext uri="{BB962C8B-B14F-4D97-AF65-F5344CB8AC3E}">
        <p14:creationId xmlns:p14="http://schemas.microsoft.com/office/powerpoint/2010/main" val="212546400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D9F1097-6767-4145-AE33-F312AF24BA3C}" type="slidenum">
              <a:rPr lang="en-US" smtClean="0"/>
              <a:t>‹#›</a:t>
            </a:fld>
            <a:endParaRPr lang="en-US" dirty="0"/>
          </a:p>
        </p:txBody>
      </p:sp>
      <p:sp>
        <p:nvSpPr>
          <p:cNvPr id="6" name="Title 5"/>
          <p:cNvSpPr>
            <a:spLocks noGrp="1"/>
          </p:cNvSpPr>
          <p:nvPr>
            <p:ph type="title"/>
          </p:nvPr>
        </p:nvSpPr>
        <p:spPr>
          <a:xfrm>
            <a:off x="609600" y="274638"/>
            <a:ext cx="10972800" cy="626164"/>
          </a:xfrm>
        </p:spPr>
        <p:txBody>
          <a:bodyPr rtlCol="0">
            <a:normAutofit/>
          </a:bodyPr>
          <a:lstStyle>
            <a:lvl1pPr algn="ctr">
              <a:defRPr sz="3200">
                <a:solidFill>
                  <a:schemeClr val="tx2">
                    <a:lumMod val="25000"/>
                  </a:schemeClr>
                </a:solidFill>
                <a:latin typeface="Constantia" pitchFamily="18" charset="0"/>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223895551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9F1097-6767-4145-AE33-F312AF24BA3C}" type="slidenum">
              <a:rPr lang="en-US" smtClean="0"/>
              <a:t>‹#›</a:t>
            </a:fld>
            <a:endParaRPr lang="en-US" dirty="0"/>
          </a:p>
        </p:txBody>
      </p:sp>
    </p:spTree>
    <p:extLst>
      <p:ext uri="{BB962C8B-B14F-4D97-AF65-F5344CB8AC3E}">
        <p14:creationId xmlns:p14="http://schemas.microsoft.com/office/powerpoint/2010/main" val="175231233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bg2">
                    <a:lumMod val="25000"/>
                  </a:schemeClr>
                </a:solidFill>
                <a:effectLst/>
                <a:latin typeface="Constantia" pitchFamily="18" charset="0"/>
              </a:defRPr>
            </a:lvl1pPr>
            <a:extLst/>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AD9F1097-6767-4145-AE33-F312AF24BA3C}" type="slidenum">
              <a:rPr lang="en-US" smtClean="0"/>
              <a:t>‹#›</a:t>
            </a:fld>
            <a:endParaRPr lang="en-US" dirty="0"/>
          </a:p>
        </p:txBody>
      </p:sp>
    </p:spTree>
    <p:extLst>
      <p:ext uri="{BB962C8B-B14F-4D97-AF65-F5344CB8AC3E}">
        <p14:creationId xmlns:p14="http://schemas.microsoft.com/office/powerpoint/2010/main" val="78307321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3"/>
            <a:ext cx="9550400" cy="648232"/>
          </a:xfrm>
          <a:noFill/>
        </p:spPr>
        <p:txBody>
          <a:bodyPr lIns="91440" tIns="0" rIns="91440" anchor="t"/>
          <a:lstStyle>
            <a:lvl1pPr marL="0" marR="18288" indent="0" algn="r">
              <a:buNone/>
              <a:defRPr sz="1400">
                <a:solidFill>
                  <a:schemeClr val="tx2">
                    <a:lumMod val="25000"/>
                  </a:schemeClr>
                </a:solidFill>
              </a:defRPr>
            </a:lvl1pPr>
            <a:lvl2pPr>
              <a:defRPr sz="1200"/>
            </a:lvl2pPr>
            <a:lvl3pPr>
              <a:defRPr sz="1000"/>
            </a:lvl3pPr>
            <a:lvl4pPr>
              <a:defRPr sz="900"/>
            </a:lvl4pPr>
            <a:lvl5pPr>
              <a:defRPr sz="900"/>
            </a:lvl5pPr>
            <a:extLst/>
          </a:lstStyle>
          <a:p>
            <a:pPr lvl="0" eaLnBrk="1" latinLnBrk="0" hangingPunct="1"/>
            <a:r>
              <a:rPr kumimoji="0" lang="en-US" smtClean="0"/>
              <a:t>Edit Master text styles</a:t>
            </a:r>
          </a:p>
        </p:txBody>
      </p:sp>
      <p:sp>
        <p:nvSpPr>
          <p:cNvPr id="3" name="Picture Placeholder 2"/>
          <p:cNvSpPr>
            <a:spLocks noGrp="1"/>
          </p:cNvSpPr>
          <p:nvPr>
            <p:ph type="pic" idx="1"/>
          </p:nvPr>
        </p:nvSpPr>
        <p:spPr>
          <a:xfrm>
            <a:off x="278004" y="560531"/>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D9F1097-6767-4145-AE33-F312AF24BA3C}" type="slidenum">
              <a:rPr lang="en-US" smtClean="0"/>
              <a:t>‹#›</a:t>
            </a:fld>
            <a:endParaRPr lang="en-US" dirty="0"/>
          </a:p>
        </p:txBody>
      </p:sp>
      <p:sp>
        <p:nvSpPr>
          <p:cNvPr id="2" name="Title 1"/>
          <p:cNvSpPr>
            <a:spLocks noGrp="1"/>
          </p:cNvSpPr>
          <p:nvPr>
            <p:ph type="title"/>
          </p:nvPr>
        </p:nvSpPr>
        <p:spPr>
          <a:xfrm>
            <a:off x="304800" y="4865123"/>
            <a:ext cx="10767243" cy="562672"/>
          </a:xfrm>
          <a:noFill/>
        </p:spPr>
        <p:txBody>
          <a:bodyPr anchor="t">
            <a:sp3d prstMaterial="softEdge"/>
          </a:bodyPr>
          <a:lstStyle>
            <a:lvl1pPr marR="0" algn="r">
              <a:buNone/>
              <a:defRPr sz="3000" b="0">
                <a:solidFill>
                  <a:schemeClr val="accent1">
                    <a:lumMod val="75000"/>
                  </a:schemeClr>
                </a:solidFill>
                <a:effectLst>
                  <a:outerShdw blurRad="50800" dist="25000" dir="5400000" algn="t" rotWithShape="0">
                    <a:prstClr val="black">
                      <a:alpha val="45000"/>
                    </a:prstClr>
                  </a:outerShdw>
                </a:effectLst>
                <a:latin typeface="Constantia" pitchFamily="18" charset="0"/>
              </a:defRPr>
            </a:lvl1pPr>
            <a:extLst/>
          </a:lstStyle>
          <a:p>
            <a:r>
              <a:rPr kumimoji="0" lang="en-US" smtClean="0"/>
              <a:t>Click to edit Master title style</a:t>
            </a:r>
            <a:endParaRPr kumimoji="0" lang="en-US" dirty="0"/>
          </a:p>
        </p:txBody>
      </p: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dirty="0"/>
          </a:p>
        </p:txBody>
      </p:sp>
    </p:spTree>
    <p:extLst>
      <p:ext uri="{BB962C8B-B14F-4D97-AF65-F5344CB8AC3E}">
        <p14:creationId xmlns:p14="http://schemas.microsoft.com/office/powerpoint/2010/main" val="70687546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2"/>
          <p:cNvSpPr>
            <a:spLocks noChangeArrowheads="1"/>
          </p:cNvSpPr>
          <p:nvPr/>
        </p:nvSpPr>
        <p:spPr bwMode="auto">
          <a:xfrm>
            <a:off x="0" y="0"/>
            <a:ext cx="12192000" cy="1371600"/>
          </a:xfrm>
          <a:prstGeom prst="rect">
            <a:avLst/>
          </a:prstGeom>
          <a:gradFill flip="none" rotWithShape="1">
            <a:gsLst>
              <a:gs pos="18000">
                <a:srgbClr val="A41034">
                  <a:tint val="66000"/>
                  <a:satMod val="160000"/>
                </a:srgbClr>
              </a:gs>
              <a:gs pos="49000">
                <a:srgbClr val="A41034">
                  <a:tint val="44500"/>
                  <a:satMod val="160000"/>
                </a:srgbClr>
              </a:gs>
              <a:gs pos="98000">
                <a:srgbClr val="A41034">
                  <a:tint val="23500"/>
                  <a:satMod val="160000"/>
                  <a:alpha val="8000"/>
                  <a:lumMod val="57000"/>
                  <a:lumOff val="43000"/>
                </a:srgbClr>
              </a:gs>
            </a:gsLst>
            <a:lin ang="5400000" scaled="1"/>
            <a:tileRect/>
          </a:gradFill>
          <a:ln w="12700">
            <a:noFill/>
            <a:miter lim="800000"/>
            <a:headEnd type="none" w="sm" len="sm"/>
            <a:tailEnd type="none" w="sm" len="sm"/>
          </a:ln>
          <a:effectLst/>
        </p:spPr>
        <p:txBody>
          <a:bodyPr wrap="none" anchor="ctr"/>
          <a:lstStyle/>
          <a:p>
            <a:endParaRPr lang="en-US" sz="1800" dirty="0"/>
          </a:p>
        </p:txBody>
      </p:sp>
      <p:sp>
        <p:nvSpPr>
          <p:cNvPr id="13" name="Freeform 12"/>
          <p:cNvSpPr>
            <a:spLocks/>
          </p:cNvSpPr>
          <p:nvPr/>
        </p:nvSpPr>
        <p:spPr bwMode="auto">
          <a:xfrm rot="20789798">
            <a:off x="47559" y="5034030"/>
            <a:ext cx="7301803" cy="218189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rgbClr val="A41034">
              <a:alpha val="66000"/>
            </a:srgbClr>
          </a:solidFill>
          <a:ln w="9525" cap="flat" cmpd="sng" algn="ctr">
            <a:solidFill>
              <a:schemeClr val="tx1">
                <a:lumMod val="50000"/>
                <a:lumOff val="50000"/>
              </a:schemeClr>
            </a:solidFill>
            <a:prstDash val="solid"/>
            <a:round/>
            <a:headEnd type="none" w="med" len="med"/>
            <a:tailEnd type="none" w="med" len="med"/>
          </a:ln>
          <a:effectLst>
            <a:glow rad="127000">
              <a:schemeClr val="bg1">
                <a:lumMod val="85000"/>
              </a:schemeClr>
            </a:glow>
          </a:effectLst>
        </p:spPr>
        <p:txBody>
          <a:bodyPr vert="horz" wrap="square" lIns="91440" tIns="45720" rIns="91440" bIns="45720" anchor="t" compatLnSpc="1"/>
          <a:lstStyle/>
          <a:p>
            <a:endParaRPr kumimoji="0" lang="en-US" sz="1800" dirty="0"/>
          </a:p>
        </p:txBody>
      </p:sp>
      <p:sp>
        <p:nvSpPr>
          <p:cNvPr id="12" name="Freeform 11"/>
          <p:cNvSpPr>
            <a:spLocks/>
          </p:cNvSpPr>
          <p:nvPr/>
        </p:nvSpPr>
        <p:spPr bwMode="auto">
          <a:xfrm rot="21165489">
            <a:off x="-75322" y="5461560"/>
            <a:ext cx="5197935" cy="156908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A4103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4" name="Right Triangle 13"/>
          <p:cNvSpPr>
            <a:spLocks/>
          </p:cNvSpPr>
          <p:nvPr/>
        </p:nvSpPr>
        <p:spPr bwMode="auto">
          <a:xfrm>
            <a:off x="0" y="5787740"/>
            <a:ext cx="4524104" cy="1084383"/>
          </a:xfrm>
          <a:prstGeom prst="rtTriangle">
            <a:avLst/>
          </a:prstGeom>
          <a:solidFill>
            <a:srgbClr val="A41034"/>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5" name="Straight Connector 14"/>
          <p:cNvCxnSpPr/>
          <p:nvPr/>
        </p:nvCxnSpPr>
        <p:spPr>
          <a:xfrm>
            <a:off x="-12316" y="5787740"/>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609600" y="1461680"/>
            <a:ext cx="10972800" cy="4525963"/>
          </a:xfrm>
          <a:prstGeom prst="rect">
            <a:avLst/>
          </a:prstGeom>
          <a:solidFill>
            <a:schemeClr val="bg1"/>
          </a:solidFill>
        </p:spPr>
        <p:txBody>
          <a:bodyPr vert="horz" wrap="square">
            <a:normAutofit/>
          </a:bodyPr>
          <a:lstStyle/>
          <a:p>
            <a:pPr lvl="0" eaLnBrk="1" latinLnBrk="0" hangingPunct="1"/>
            <a:r>
              <a:rPr kumimoji="0" lang="en-US" dirty="0" smtClean="0"/>
              <a:t>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11529696" y="6407946"/>
            <a:ext cx="487680" cy="365125"/>
          </a:xfrm>
          <a:prstGeom prst="rect">
            <a:avLst/>
          </a:prstGeom>
        </p:spPr>
        <p:txBody>
          <a:bodyPr vert="horz" anchor="b"/>
          <a:lstStyle>
            <a:lvl1pPr algn="r" eaLnBrk="1" latinLnBrk="0" hangingPunct="1">
              <a:defRPr kumimoji="0" sz="1000" b="0">
                <a:solidFill>
                  <a:schemeClr val="tx1"/>
                </a:solidFill>
              </a:defRPr>
            </a:lvl1pPr>
            <a:extLst/>
          </a:lstStyle>
          <a:p>
            <a:fld id="{AD9F1097-6767-4145-AE33-F312AF24BA3C}" type="slidenum">
              <a:rPr lang="en-US" smtClean="0"/>
              <a:t>‹#›</a:t>
            </a:fld>
            <a:endParaRPr lang="en-US" dirty="0"/>
          </a:p>
        </p:txBody>
      </p:sp>
      <p:cxnSp>
        <p:nvCxnSpPr>
          <p:cNvPr id="6" name="Straight Connector 5"/>
          <p:cNvCxnSpPr/>
          <p:nvPr/>
        </p:nvCxnSpPr>
        <p:spPr>
          <a:xfrm>
            <a:off x="9042400" y="6361288"/>
            <a:ext cx="1625600" cy="9369"/>
          </a:xfrm>
          <a:prstGeom prst="line">
            <a:avLst/>
          </a:prstGeom>
          <a:ln w="19050" cap="rnd" cmpd="sng">
            <a:solidFill>
              <a:srgbClr val="EAF9FC"/>
            </a:solidFill>
            <a:headEnd type="oval" w="sm" len="med"/>
            <a:tailEnd type="oval" w="sm" len="med"/>
          </a:ln>
        </p:spPr>
        <p:style>
          <a:lnRef idx="1">
            <a:schemeClr val="accent1"/>
          </a:lnRef>
          <a:fillRef idx="0">
            <a:schemeClr val="accent1"/>
          </a:fillRef>
          <a:effectRef idx="0">
            <a:schemeClr val="accent1"/>
          </a:effectRef>
          <a:fontRef idx="minor">
            <a:schemeClr val="tx1"/>
          </a:fontRef>
        </p:style>
      </p:cxnSp>
      <p:sp>
        <p:nvSpPr>
          <p:cNvPr id="19" name="Isosceles Triangle 18"/>
          <p:cNvSpPr/>
          <p:nvPr userDrawn="1"/>
        </p:nvSpPr>
        <p:spPr>
          <a:xfrm>
            <a:off x="0" y="5181600"/>
            <a:ext cx="12192000" cy="1676400"/>
          </a:xfrm>
          <a:prstGeom prst="triangle">
            <a:avLst>
              <a:gd name="adj" fmla="val 100000"/>
            </a:avLst>
          </a:prstGeom>
          <a:solidFill>
            <a:srgbClr val="A41034"/>
          </a:solidFill>
          <a:ln w="25400">
            <a:solidFill>
              <a:schemeClr val="bg1">
                <a:lumMod val="50000"/>
              </a:schemeClr>
            </a:solidFill>
          </a:ln>
          <a:effectLst>
            <a:glow rad="127000">
              <a:schemeClr val="bg1">
                <a:lumMod val="85000"/>
              </a:schemeClr>
            </a:glow>
            <a:outerShdw blurRad="50800" dist="38100" dir="18900000" algn="bl" rotWithShape="0">
              <a:srgbClr val="EAF9F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32607" y="5915531"/>
            <a:ext cx="1016000" cy="762000"/>
          </a:xfrm>
          <a:prstGeom prst="rect">
            <a:avLst/>
          </a:prstGeom>
        </p:spPr>
      </p:pic>
      <p:sp>
        <p:nvSpPr>
          <p:cNvPr id="21" name="TextBox 20"/>
          <p:cNvSpPr txBox="1"/>
          <p:nvPr userDrawn="1"/>
        </p:nvSpPr>
        <p:spPr>
          <a:xfrm>
            <a:off x="7010400" y="5936159"/>
            <a:ext cx="4267200" cy="707886"/>
          </a:xfrm>
          <a:prstGeom prst="rect">
            <a:avLst/>
          </a:prstGeom>
          <a:noFill/>
        </p:spPr>
        <p:txBody>
          <a:bodyPr wrap="square" rtlCol="0">
            <a:spAutoFit/>
          </a:bodyPr>
          <a:lstStyle/>
          <a:p>
            <a:pPr algn="ctr"/>
            <a:r>
              <a:rPr lang="en-US" sz="1800" b="1" dirty="0" smtClean="0">
                <a:solidFill>
                  <a:srgbClr val="EAF9FC"/>
                </a:solidFill>
                <a:effectLst>
                  <a:outerShdw blurRad="38100" dist="38100" dir="2700000" algn="tl">
                    <a:srgbClr val="000000">
                      <a:alpha val="43137"/>
                    </a:srgbClr>
                  </a:outerShdw>
                </a:effectLst>
                <a:latin typeface="Georgia" panose="02040502050405020303" pitchFamily="18" charset="0"/>
              </a:rPr>
              <a:t>Shad White</a:t>
            </a:r>
          </a:p>
          <a:p>
            <a:pPr algn="ctr"/>
            <a:endParaRPr lang="en-US" sz="700" b="0" dirty="0" smtClean="0">
              <a:solidFill>
                <a:schemeClr val="tx1"/>
              </a:solidFill>
              <a:effectLst/>
              <a:latin typeface="+mn-lt"/>
            </a:endParaRPr>
          </a:p>
          <a:p>
            <a:pPr algn="ctr"/>
            <a:r>
              <a:rPr lang="en-US" sz="1400" b="1" dirty="0" smtClean="0">
                <a:solidFill>
                  <a:srgbClr val="EAF9FC"/>
                </a:solidFill>
                <a:effectLst>
                  <a:outerShdw blurRad="38100" dist="38100" dir="2700000" algn="tl">
                    <a:srgbClr val="000000">
                      <a:alpha val="43137"/>
                    </a:srgbClr>
                  </a:outerShdw>
                </a:effectLst>
                <a:latin typeface="Georgia" panose="02040502050405020303" pitchFamily="18" charset="0"/>
              </a:rPr>
              <a:t>Mississippi</a:t>
            </a:r>
            <a:r>
              <a:rPr lang="en-US" sz="1400" b="1" baseline="0" dirty="0" smtClean="0">
                <a:solidFill>
                  <a:srgbClr val="EAF9FC"/>
                </a:solidFill>
                <a:effectLst>
                  <a:outerShdw blurRad="38100" dist="38100" dir="2700000" algn="tl">
                    <a:srgbClr val="000000">
                      <a:alpha val="43137"/>
                    </a:srgbClr>
                  </a:outerShdw>
                </a:effectLst>
                <a:latin typeface="Georgia" panose="02040502050405020303" pitchFamily="18" charset="0"/>
              </a:rPr>
              <a:t> State Auditor</a:t>
            </a:r>
            <a:endParaRPr lang="en-US" sz="1400" b="1" dirty="0" smtClean="0">
              <a:solidFill>
                <a:srgbClr val="EAF9FC"/>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36841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4100" b="1" kern="1200">
          <a:solidFill>
            <a:srgbClr val="A41034"/>
          </a:solidFill>
          <a:effectLst>
            <a:outerShdw blurRad="31750" dist="25400" dir="5400000" algn="tl" rotWithShape="0">
              <a:srgbClr val="000000">
                <a:alpha val="25000"/>
              </a:srgbClr>
            </a:outerShdw>
          </a:effectLst>
          <a:latin typeface="+mj-lt"/>
          <a:ea typeface="+mj-ea"/>
          <a:cs typeface="+mj-cs"/>
        </a:defRPr>
      </a:lvl1pPr>
      <a:extLst/>
    </p:titleStyle>
    <p:bodyStyle>
      <a:lvl1pPr marL="566928" indent="-457200" algn="l" rtl="0" eaLnBrk="1" latinLnBrk="0" hangingPunct="1">
        <a:spcBef>
          <a:spcPts val="400"/>
        </a:spcBef>
        <a:spcAft>
          <a:spcPts val="0"/>
        </a:spcAft>
        <a:buClr>
          <a:srgbClr val="002060"/>
        </a:buClr>
        <a:buSzPct val="68000"/>
        <a:buFont typeface="Arial" panose="020B0604020202020204" pitchFamily="34" charset="0"/>
        <a:buChar char="•"/>
        <a:defRPr kumimoji="0" lang="en-US" sz="2700" kern="1200" dirty="0" smtClean="0">
          <a:solidFill>
            <a:srgbClr val="A41034"/>
          </a:solidFill>
          <a:latin typeface="Constantia" pitchFamily="18" charset="0"/>
          <a:ea typeface="+mn-ea"/>
          <a:cs typeface="+mn-cs"/>
        </a:defRPr>
      </a:lvl1pPr>
      <a:lvl2pPr marL="736092" indent="-342900" algn="l" rtl="0" eaLnBrk="1" latinLnBrk="0" hangingPunct="1">
        <a:spcBef>
          <a:spcPts val="324"/>
        </a:spcBef>
        <a:buClr>
          <a:srgbClr val="0000CC"/>
        </a:buClr>
        <a:buFont typeface="Arial" panose="020B0604020202020204" pitchFamily="34" charset="0"/>
        <a:buChar char="•"/>
        <a:defRPr kumimoji="0" lang="en-US" sz="2300" kern="1200" dirty="0" smtClean="0">
          <a:ln>
            <a:noFill/>
          </a:ln>
          <a:solidFill>
            <a:srgbClr val="A41034"/>
          </a:solidFill>
          <a:latin typeface="Constantia" pitchFamily="18" charset="0"/>
          <a:ea typeface="+mn-ea"/>
          <a:cs typeface="+mn-cs"/>
        </a:defRPr>
      </a:lvl2pPr>
      <a:lvl3pPr marL="973836" indent="-342900" algn="l" rtl="0" eaLnBrk="1" latinLnBrk="0" hangingPunct="1">
        <a:spcBef>
          <a:spcPts val="350"/>
        </a:spcBef>
        <a:buClr>
          <a:schemeClr val="accent2"/>
        </a:buClr>
        <a:buSzPct val="100000"/>
        <a:buFont typeface="Arial" panose="020B0604020202020204" pitchFamily="34" charset="0"/>
        <a:buChar char="•"/>
        <a:defRPr kumimoji="0" lang="en-US" sz="2100" kern="1200" dirty="0" smtClean="0">
          <a:ln>
            <a:noFill/>
          </a:ln>
          <a:solidFill>
            <a:srgbClr val="A41034"/>
          </a:solidFill>
          <a:latin typeface="Constantia" pitchFamily="18" charset="0"/>
          <a:ea typeface="+mn-ea"/>
          <a:cs typeface="+mn-cs"/>
        </a:defRPr>
      </a:lvl3pPr>
      <a:lvl4pPr marL="1257300" indent="-342900" algn="l" rtl="0" eaLnBrk="1" latinLnBrk="0" hangingPunct="1">
        <a:spcBef>
          <a:spcPts val="350"/>
        </a:spcBef>
        <a:buClr>
          <a:schemeClr val="accent2"/>
        </a:buClr>
        <a:buFont typeface="Arial" panose="020B0604020202020204" pitchFamily="34" charset="0"/>
        <a:buChar char="•"/>
        <a:defRPr kumimoji="0" lang="en-US" sz="1900" kern="1200" dirty="0" smtClean="0">
          <a:ln>
            <a:noFill/>
          </a:ln>
          <a:solidFill>
            <a:srgbClr val="A41034"/>
          </a:solidFill>
          <a:latin typeface="Constantia" pitchFamily="18" charset="0"/>
          <a:ea typeface="+mn-ea"/>
          <a:cs typeface="+mn-cs"/>
        </a:defRPr>
      </a:lvl4pPr>
      <a:lvl5pPr marL="1428750" indent="-285750" algn="l" rtl="0" eaLnBrk="1" latinLnBrk="0" hangingPunct="1">
        <a:spcBef>
          <a:spcPts val="350"/>
        </a:spcBef>
        <a:buClr>
          <a:schemeClr val="accent2"/>
        </a:buClr>
        <a:buFont typeface="Arial" panose="020B0604020202020204" pitchFamily="34" charset="0"/>
        <a:buChar char="•"/>
        <a:defRPr kumimoji="0" lang="en-US" sz="1800" kern="1200" dirty="0">
          <a:ln>
            <a:noFill/>
          </a:ln>
          <a:solidFill>
            <a:srgbClr val="A41034"/>
          </a:solidFill>
          <a:latin typeface="Constantia"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mailto:Jason.Ashley@osa.ms.gov" TargetMode="External"/><Relationship Id="rId4" Type="http://schemas.openxmlformats.org/officeDocument/2006/relationships/hyperlink" Target="mailto:Leigh.Taylor@osa.ms.gov" TargetMode="External"/><Relationship Id="rId5" Type="http://schemas.openxmlformats.org/officeDocument/2006/relationships/hyperlink" Target="mailto:Charlotte.Duckworth@osa.ms.gov" TargetMode="External"/><Relationship Id="rId6" Type="http://schemas.openxmlformats.org/officeDocument/2006/relationships/hyperlink" Target="mailto:Tom.Chain@osa.ms.gov" TargetMode="External"/><Relationship Id="rId7" Type="http://schemas.openxmlformats.org/officeDocument/2006/relationships/hyperlink" Target="mailto:tech@osa.ms.gov" TargetMode="External"/><Relationship Id="rId1" Type="http://schemas.openxmlformats.org/officeDocument/2006/relationships/slideLayout" Target="../slideLayouts/slideLayout2.xml"/><Relationship Id="rId2" Type="http://schemas.openxmlformats.org/officeDocument/2006/relationships/hyperlink" Target="mailto:Stephanie.Palmertree@osa.m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arlotte.Duckworth@osa.ms.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3"/>
            <a:ext cx="11513127" cy="1829761"/>
          </a:xfrm>
        </p:spPr>
        <p:txBody>
          <a:bodyPr/>
          <a:lstStyle/>
          <a:p>
            <a:r>
              <a:rPr lang="en-US" dirty="0" smtClean="0"/>
              <a:t>Office of the State Auditor Update</a:t>
            </a:r>
            <a:endParaRPr lang="en-US" dirty="0"/>
          </a:p>
        </p:txBody>
      </p:sp>
      <p:sp>
        <p:nvSpPr>
          <p:cNvPr id="3" name="Subtitle 2"/>
          <p:cNvSpPr>
            <a:spLocks noGrp="1"/>
          </p:cNvSpPr>
          <p:nvPr>
            <p:ph type="subTitle" idx="1"/>
          </p:nvPr>
        </p:nvSpPr>
        <p:spPr/>
        <p:txBody>
          <a:bodyPr/>
          <a:lstStyle/>
          <a:p>
            <a:r>
              <a:rPr lang="en-US" dirty="0" smtClean="0"/>
              <a:t>September 14, 2023</a:t>
            </a:r>
            <a:endParaRPr lang="en-US" dirty="0"/>
          </a:p>
        </p:txBody>
      </p:sp>
    </p:spTree>
    <p:extLst>
      <p:ext uri="{BB962C8B-B14F-4D97-AF65-F5344CB8AC3E}">
        <p14:creationId xmlns:p14="http://schemas.microsoft.com/office/powerpoint/2010/main" val="4185406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109728" indent="0">
              <a:buNone/>
            </a:pPr>
            <a:r>
              <a:rPr lang="en-US" dirty="0" smtClean="0">
                <a:solidFill>
                  <a:srgbClr val="A7192D"/>
                </a:solidFill>
              </a:rPr>
              <a:t>School Audits (6/30 Year End)</a:t>
            </a:r>
          </a:p>
          <a:p>
            <a:r>
              <a:rPr lang="en-US" dirty="0" smtClean="0">
                <a:solidFill>
                  <a:srgbClr val="A7192D"/>
                </a:solidFill>
              </a:rPr>
              <a:t>2022 school audits were due March 31, 2023</a:t>
            </a:r>
          </a:p>
          <a:p>
            <a:r>
              <a:rPr lang="en-US" dirty="0" smtClean="0">
                <a:solidFill>
                  <a:srgbClr val="A7192D"/>
                </a:solidFill>
              </a:rPr>
              <a:t>2023 school audits are due March 31, 2024</a:t>
            </a:r>
          </a:p>
          <a:p>
            <a:r>
              <a:rPr lang="en-US" dirty="0" smtClean="0">
                <a:solidFill>
                  <a:srgbClr val="A7192D"/>
                </a:solidFill>
              </a:rPr>
              <a:t>There are no more COVID deadline extensions</a:t>
            </a:r>
          </a:p>
          <a:p>
            <a:endParaRPr lang="en-US" dirty="0"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950716852"/>
              </p:ext>
            </p:extLst>
          </p:nvPr>
        </p:nvGraphicFramePr>
        <p:xfrm>
          <a:off x="6475446" y="1481330"/>
          <a:ext cx="4836366" cy="3298175"/>
        </p:xfrm>
        <a:graphic>
          <a:graphicData uri="http://schemas.openxmlformats.org/drawingml/2006/table">
            <a:tbl>
              <a:tblPr>
                <a:tableStyleId>{5C22544A-7EE6-4342-B048-85BDC9FD1C3A}</a:tableStyleId>
              </a:tblPr>
              <a:tblGrid>
                <a:gridCol w="2401507">
                  <a:extLst>
                    <a:ext uri="{9D8B030D-6E8A-4147-A177-3AD203B41FA5}">
                      <a16:colId xmlns:a16="http://schemas.microsoft.com/office/drawing/2014/main" xmlns="" val="2563206230"/>
                    </a:ext>
                  </a:extLst>
                </a:gridCol>
                <a:gridCol w="767149">
                  <a:extLst>
                    <a:ext uri="{9D8B030D-6E8A-4147-A177-3AD203B41FA5}">
                      <a16:colId xmlns:a16="http://schemas.microsoft.com/office/drawing/2014/main" xmlns="" val="2531716345"/>
                    </a:ext>
                  </a:extLst>
                </a:gridCol>
                <a:gridCol w="833855">
                  <a:extLst>
                    <a:ext uri="{9D8B030D-6E8A-4147-A177-3AD203B41FA5}">
                      <a16:colId xmlns:a16="http://schemas.microsoft.com/office/drawing/2014/main" xmlns="" val="341906287"/>
                    </a:ext>
                  </a:extLst>
                </a:gridCol>
                <a:gridCol w="833855">
                  <a:extLst>
                    <a:ext uri="{9D8B030D-6E8A-4147-A177-3AD203B41FA5}">
                      <a16:colId xmlns:a16="http://schemas.microsoft.com/office/drawing/2014/main" xmlns="" val="2220808730"/>
                    </a:ext>
                  </a:extLst>
                </a:gridCol>
              </a:tblGrid>
              <a:tr h="378488">
                <a:tc gridSpan="4">
                  <a:txBody>
                    <a:bodyPr/>
                    <a:lstStyle/>
                    <a:p>
                      <a:pPr algn="ctr" fontAlgn="b"/>
                      <a:r>
                        <a:rPr lang="en-US" sz="2000" b="1" u="none" strike="noStrike" dirty="0">
                          <a:solidFill>
                            <a:srgbClr val="A7192D"/>
                          </a:solidFill>
                          <a:effectLst/>
                          <a:latin typeface="Constantia" panose="02030602050306030303" pitchFamily="18" charset="0"/>
                        </a:rPr>
                        <a:t>Report Status as of 9/11/23</a:t>
                      </a:r>
                      <a:endParaRPr lang="en-US" sz="2000" b="1" i="0" u="none" strike="noStrike" dirty="0">
                        <a:solidFill>
                          <a:srgbClr val="A7192D"/>
                        </a:solidFill>
                        <a:effectLst/>
                        <a:latin typeface="Constantia" panose="02030602050306030303" pitchFamily="18" charset="0"/>
                      </a:endParaRPr>
                    </a:p>
                  </a:txBody>
                  <a:tcPr marL="9525" marR="9525" marT="9525"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55616108"/>
                  </a:ext>
                </a:extLst>
              </a:tr>
              <a:tr h="308350">
                <a:tc>
                  <a:txBody>
                    <a:bodyPr/>
                    <a:lstStyle/>
                    <a:p>
                      <a:pPr algn="l"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l"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l"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l"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extLst>
                  <a:ext uri="{0D108BD9-81ED-4DB2-BD59-A6C34878D82A}">
                    <a16:rowId xmlns:a16="http://schemas.microsoft.com/office/drawing/2014/main" xmlns="" val="477392474"/>
                  </a:ext>
                </a:extLst>
              </a:tr>
              <a:tr h="308350">
                <a:tc>
                  <a:txBody>
                    <a:bodyPr/>
                    <a:lstStyle/>
                    <a:p>
                      <a:pPr algn="l" fontAlgn="b"/>
                      <a:r>
                        <a:rPr lang="en-US" sz="2000" u="none" strike="noStrike" dirty="0">
                          <a:solidFill>
                            <a:srgbClr val="A7192D"/>
                          </a:solidFill>
                          <a:effectLst/>
                          <a:latin typeface="Constantia" panose="02030602050306030303" pitchFamily="18" charset="0"/>
                        </a:rPr>
                        <a:t>Schools</a:t>
                      </a:r>
                      <a:endParaRPr lang="en-US" sz="2000" b="1" i="1"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l" fontAlgn="b"/>
                      <a:endParaRPr lang="en-US" sz="2000" b="1" i="1"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l" fontAlgn="b"/>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l"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extLst>
                  <a:ext uri="{0D108BD9-81ED-4DB2-BD59-A6C34878D82A}">
                    <a16:rowId xmlns:a16="http://schemas.microsoft.com/office/drawing/2014/main" xmlns="" val="3849454342"/>
                  </a:ext>
                </a:extLst>
              </a:tr>
              <a:tr h="378488">
                <a:tc>
                  <a:txBody>
                    <a:bodyPr/>
                    <a:lstStyle/>
                    <a:p>
                      <a:pPr algn="ctr" fontAlgn="b"/>
                      <a:r>
                        <a:rPr lang="en-US" sz="2000" u="none" strike="noStrike" dirty="0">
                          <a:solidFill>
                            <a:srgbClr val="A7192D"/>
                          </a:solidFill>
                          <a:effectLst/>
                          <a:latin typeface="Constantia" panose="02030602050306030303" pitchFamily="18" charset="0"/>
                        </a:rPr>
                        <a:t> </a:t>
                      </a:r>
                      <a:endParaRPr lang="en-US" sz="2000" b="1" i="0"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r" fontAlgn="b"/>
                      <a:r>
                        <a:rPr lang="en-US" sz="2000" b="1" u="sng" strike="noStrike" dirty="0">
                          <a:solidFill>
                            <a:srgbClr val="A7192D"/>
                          </a:solidFill>
                          <a:effectLst/>
                          <a:latin typeface="Book Antiqua" panose="02040602050305030304" pitchFamily="18" charset="0"/>
                        </a:rPr>
                        <a:t>2020</a:t>
                      </a:r>
                      <a:endParaRPr lang="en-US" sz="2000" b="1" i="0" u="sng" strike="noStrike" dirty="0">
                        <a:solidFill>
                          <a:srgbClr val="A7192D"/>
                        </a:solidFill>
                        <a:effectLst/>
                        <a:latin typeface="Book Antiqua" panose="02040602050305030304" pitchFamily="18" charset="0"/>
                      </a:endParaRPr>
                    </a:p>
                  </a:txBody>
                  <a:tcPr marL="9525" marR="9525" marT="9525" marB="0" anchor="b">
                    <a:noFill/>
                  </a:tcPr>
                </a:tc>
                <a:tc>
                  <a:txBody>
                    <a:bodyPr/>
                    <a:lstStyle/>
                    <a:p>
                      <a:pPr algn="r" fontAlgn="b"/>
                      <a:r>
                        <a:rPr lang="en-US" sz="2000" b="1" u="sng" strike="noStrike" dirty="0">
                          <a:solidFill>
                            <a:srgbClr val="A7192D"/>
                          </a:solidFill>
                          <a:effectLst/>
                          <a:latin typeface="Book Antiqua" panose="02040602050305030304" pitchFamily="18" charset="0"/>
                        </a:rPr>
                        <a:t>2021</a:t>
                      </a:r>
                      <a:endParaRPr lang="en-US" sz="2000" b="1" i="0" u="sng" strike="noStrike" dirty="0">
                        <a:solidFill>
                          <a:srgbClr val="A7192D"/>
                        </a:solidFill>
                        <a:effectLst/>
                        <a:latin typeface="Book Antiqua" panose="02040602050305030304" pitchFamily="18" charset="0"/>
                      </a:endParaRPr>
                    </a:p>
                  </a:txBody>
                  <a:tcPr marL="9525" marR="9525" marT="9525" marB="0" anchor="b">
                    <a:noFill/>
                  </a:tcPr>
                </a:tc>
                <a:tc>
                  <a:txBody>
                    <a:bodyPr/>
                    <a:lstStyle/>
                    <a:p>
                      <a:pPr algn="r" fontAlgn="b"/>
                      <a:r>
                        <a:rPr lang="en-US" sz="2000" b="1" u="sng" strike="noStrike" dirty="0">
                          <a:solidFill>
                            <a:srgbClr val="A7192D"/>
                          </a:solidFill>
                          <a:effectLst/>
                          <a:latin typeface="Book Antiqua" panose="02040602050305030304" pitchFamily="18" charset="0"/>
                        </a:rPr>
                        <a:t>2022</a:t>
                      </a:r>
                      <a:endParaRPr lang="en-US" sz="2000" b="1" i="0" u="sng" strike="noStrike" dirty="0">
                        <a:solidFill>
                          <a:srgbClr val="A7192D"/>
                        </a:solidFill>
                        <a:effectLst/>
                        <a:latin typeface="Book Antiqua" panose="02040602050305030304" pitchFamily="18" charset="0"/>
                      </a:endParaRPr>
                    </a:p>
                  </a:txBody>
                  <a:tcPr marL="9525" marR="9525" marT="9525" marB="0" anchor="b">
                    <a:noFill/>
                  </a:tcPr>
                </a:tc>
                <a:extLst>
                  <a:ext uri="{0D108BD9-81ED-4DB2-BD59-A6C34878D82A}">
                    <a16:rowId xmlns:a16="http://schemas.microsoft.com/office/drawing/2014/main" xmlns="" val="513027732"/>
                  </a:ext>
                </a:extLst>
              </a:tr>
              <a:tr h="378488">
                <a:tc>
                  <a:txBody>
                    <a:bodyPr/>
                    <a:lstStyle/>
                    <a:p>
                      <a:pPr algn="l" fontAlgn="b"/>
                      <a:r>
                        <a:rPr lang="en-US" sz="2000" u="none" strike="noStrike" dirty="0">
                          <a:solidFill>
                            <a:srgbClr val="A7192D"/>
                          </a:solidFill>
                          <a:effectLst/>
                          <a:latin typeface="Constantia" panose="02030602050306030303" pitchFamily="18" charset="0"/>
                        </a:rPr>
                        <a:t>Not Received</a:t>
                      </a:r>
                      <a:endParaRPr lang="en-US" sz="2000" b="0" i="0" u="none" strike="noStrike" dirty="0">
                        <a:solidFill>
                          <a:srgbClr val="A7192D"/>
                        </a:solidFill>
                        <a:effectLst/>
                        <a:latin typeface="Constantia" panose="02030602050306030303" pitchFamily="18" charset="0"/>
                      </a:endParaRPr>
                    </a:p>
                  </a:txBody>
                  <a:tcPr marL="171450"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0</a:t>
                      </a:r>
                      <a:endParaRPr lang="en-US" sz="2000" b="0" i="0" u="none" strike="noStrike" dirty="0">
                        <a:solidFill>
                          <a:srgbClr val="A7192D"/>
                        </a:solidFill>
                        <a:effectLst/>
                        <a:latin typeface="Book Antiqua" panose="02040602050305030304" pitchFamily="18" charset="0"/>
                      </a:endParaRPr>
                    </a:p>
                  </a:txBody>
                  <a:tcPr marL="171450"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3</a:t>
                      </a:r>
                      <a:endParaRPr lang="en-US" sz="2000" b="0" i="0" u="none" strike="noStrike" dirty="0">
                        <a:solidFill>
                          <a:srgbClr val="A7192D"/>
                        </a:solidFill>
                        <a:effectLst/>
                        <a:latin typeface="Book Antiqua" panose="02040602050305030304" pitchFamily="18" charset="0"/>
                      </a:endParaRPr>
                    </a:p>
                  </a:txBody>
                  <a:tcPr marL="9525"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44</a:t>
                      </a:r>
                      <a:endParaRPr lang="en-US" sz="2000" b="0" i="0" u="none" strike="noStrike" dirty="0">
                        <a:solidFill>
                          <a:srgbClr val="A7192D"/>
                        </a:solidFill>
                        <a:effectLst/>
                        <a:latin typeface="Book Antiqua" panose="02040602050305030304" pitchFamily="18" charset="0"/>
                      </a:endParaRPr>
                    </a:p>
                  </a:txBody>
                  <a:tcPr marL="9525" marR="9525" marT="9525" marB="0" anchor="b">
                    <a:noFill/>
                  </a:tcPr>
                </a:tc>
                <a:extLst>
                  <a:ext uri="{0D108BD9-81ED-4DB2-BD59-A6C34878D82A}">
                    <a16:rowId xmlns:a16="http://schemas.microsoft.com/office/drawing/2014/main" xmlns="" val="3580160136"/>
                  </a:ext>
                </a:extLst>
              </a:tr>
              <a:tr h="300189">
                <a:tc>
                  <a:txBody>
                    <a:bodyPr/>
                    <a:lstStyle/>
                    <a:p>
                      <a:pPr algn="l" fontAlgn="b"/>
                      <a:r>
                        <a:rPr lang="en-US" sz="2000" u="none" strike="noStrike" dirty="0">
                          <a:solidFill>
                            <a:srgbClr val="A7192D"/>
                          </a:solidFill>
                          <a:effectLst/>
                          <a:latin typeface="Constantia" panose="02030602050306030303" pitchFamily="18" charset="0"/>
                        </a:rPr>
                        <a:t>In Process</a:t>
                      </a:r>
                      <a:endParaRPr lang="en-US" sz="2000" b="0" i="0" u="none" strike="noStrike" dirty="0">
                        <a:solidFill>
                          <a:srgbClr val="A7192D"/>
                        </a:solidFill>
                        <a:effectLst/>
                        <a:latin typeface="Constantia" panose="02030602050306030303" pitchFamily="18" charset="0"/>
                      </a:endParaRPr>
                    </a:p>
                  </a:txBody>
                  <a:tcPr marL="171450"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0</a:t>
                      </a:r>
                      <a:endParaRPr lang="en-US" sz="2000" b="0" i="0" u="none" strike="noStrike" dirty="0">
                        <a:solidFill>
                          <a:srgbClr val="A7192D"/>
                        </a:solidFill>
                        <a:effectLst/>
                        <a:latin typeface="Book Antiqua" panose="02040602050305030304" pitchFamily="18" charset="0"/>
                      </a:endParaRPr>
                    </a:p>
                  </a:txBody>
                  <a:tcPr marL="171450"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0</a:t>
                      </a:r>
                      <a:endParaRPr lang="en-US" sz="2000" b="0" i="0" u="none" strike="noStrike" dirty="0">
                        <a:solidFill>
                          <a:srgbClr val="A7192D"/>
                        </a:solidFill>
                        <a:effectLst/>
                        <a:latin typeface="Book Antiqua" panose="02040602050305030304" pitchFamily="18" charset="0"/>
                      </a:endParaRPr>
                    </a:p>
                  </a:txBody>
                  <a:tcPr marL="9525"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3</a:t>
                      </a:r>
                      <a:endParaRPr lang="en-US" sz="2000" b="0" i="0" u="none" strike="noStrike" dirty="0">
                        <a:solidFill>
                          <a:srgbClr val="A7192D"/>
                        </a:solidFill>
                        <a:effectLst/>
                        <a:latin typeface="Book Antiqua" panose="02040602050305030304" pitchFamily="18" charset="0"/>
                      </a:endParaRPr>
                    </a:p>
                  </a:txBody>
                  <a:tcPr marL="9525" marR="9525" marT="9525" marB="0" anchor="b">
                    <a:noFill/>
                  </a:tcPr>
                </a:tc>
                <a:extLst>
                  <a:ext uri="{0D108BD9-81ED-4DB2-BD59-A6C34878D82A}">
                    <a16:rowId xmlns:a16="http://schemas.microsoft.com/office/drawing/2014/main" xmlns="" val="4129640281"/>
                  </a:ext>
                </a:extLst>
              </a:tr>
              <a:tr h="349758">
                <a:tc>
                  <a:txBody>
                    <a:bodyPr/>
                    <a:lstStyle/>
                    <a:p>
                      <a:pPr algn="l" fontAlgn="b"/>
                      <a:r>
                        <a:rPr lang="en-US" sz="2000" u="none" strike="noStrike" dirty="0">
                          <a:solidFill>
                            <a:srgbClr val="A7192D"/>
                          </a:solidFill>
                          <a:effectLst/>
                          <a:latin typeface="Constantia" panose="02030602050306030303" pitchFamily="18" charset="0"/>
                        </a:rPr>
                        <a:t>Finalized</a:t>
                      </a:r>
                      <a:endParaRPr lang="en-US" sz="2000" b="0" i="0" u="none" strike="noStrike" dirty="0">
                        <a:solidFill>
                          <a:srgbClr val="A7192D"/>
                        </a:solidFill>
                        <a:effectLst/>
                        <a:latin typeface="Constantia" panose="02030602050306030303" pitchFamily="18" charset="0"/>
                      </a:endParaRPr>
                    </a:p>
                  </a:txBody>
                  <a:tcPr marL="171450" marR="9525" marT="9525" marB="0" anchor="b">
                    <a:noFill/>
                  </a:tcPr>
                </a:tc>
                <a:tc>
                  <a:txBody>
                    <a:bodyPr/>
                    <a:lstStyle/>
                    <a:p>
                      <a:pPr algn="r" fontAlgn="b"/>
                      <a:r>
                        <a:rPr lang="en-US" sz="2000" u="sng" strike="noStrike" dirty="0">
                          <a:solidFill>
                            <a:srgbClr val="A7192D"/>
                          </a:solidFill>
                          <a:effectLst/>
                          <a:latin typeface="Book Antiqua" panose="02040602050305030304" pitchFamily="18" charset="0"/>
                        </a:rPr>
                        <a:t>139</a:t>
                      </a:r>
                      <a:endParaRPr lang="en-US" sz="2000" b="0" i="0" u="sng" strike="noStrike" dirty="0">
                        <a:solidFill>
                          <a:srgbClr val="A7192D"/>
                        </a:solidFill>
                        <a:effectLst/>
                        <a:latin typeface="Book Antiqua" panose="02040602050305030304" pitchFamily="18" charset="0"/>
                      </a:endParaRPr>
                    </a:p>
                  </a:txBody>
                  <a:tcPr marL="171450" marR="9525" marT="9525" marB="0" anchor="b">
                    <a:noFill/>
                  </a:tcPr>
                </a:tc>
                <a:tc>
                  <a:txBody>
                    <a:bodyPr/>
                    <a:lstStyle/>
                    <a:p>
                      <a:pPr algn="r" fontAlgn="b"/>
                      <a:r>
                        <a:rPr lang="en-US" sz="2000" u="sng" strike="noStrike" dirty="0">
                          <a:solidFill>
                            <a:srgbClr val="A7192D"/>
                          </a:solidFill>
                          <a:effectLst/>
                          <a:latin typeface="Book Antiqua" panose="02040602050305030304" pitchFamily="18" charset="0"/>
                        </a:rPr>
                        <a:t>136</a:t>
                      </a:r>
                      <a:endParaRPr lang="en-US" sz="2000" b="0" i="0" u="sng" strike="noStrike" dirty="0">
                        <a:solidFill>
                          <a:srgbClr val="A7192D"/>
                        </a:solidFill>
                        <a:effectLst/>
                        <a:latin typeface="Book Antiqua" panose="02040602050305030304" pitchFamily="18" charset="0"/>
                      </a:endParaRPr>
                    </a:p>
                  </a:txBody>
                  <a:tcPr marL="9525" marR="9525" marT="9525" marB="0" anchor="b">
                    <a:noFill/>
                  </a:tcPr>
                </a:tc>
                <a:tc>
                  <a:txBody>
                    <a:bodyPr/>
                    <a:lstStyle/>
                    <a:p>
                      <a:pPr algn="r" fontAlgn="b"/>
                      <a:r>
                        <a:rPr lang="en-US" sz="2000" u="sng" strike="noStrike" dirty="0">
                          <a:solidFill>
                            <a:srgbClr val="A7192D"/>
                          </a:solidFill>
                          <a:effectLst/>
                          <a:latin typeface="Book Antiqua" panose="02040602050305030304" pitchFamily="18" charset="0"/>
                        </a:rPr>
                        <a:t>91</a:t>
                      </a:r>
                      <a:endParaRPr lang="en-US" sz="2000" b="0" i="0" u="sng" strike="noStrike" dirty="0">
                        <a:solidFill>
                          <a:srgbClr val="A7192D"/>
                        </a:solidFill>
                        <a:effectLst/>
                        <a:latin typeface="Book Antiqua" panose="02040602050305030304" pitchFamily="18" charset="0"/>
                      </a:endParaRPr>
                    </a:p>
                  </a:txBody>
                  <a:tcPr marL="9525" marR="9525" marT="9525" marB="0" anchor="b">
                    <a:noFill/>
                  </a:tcPr>
                </a:tc>
                <a:extLst>
                  <a:ext uri="{0D108BD9-81ED-4DB2-BD59-A6C34878D82A}">
                    <a16:rowId xmlns:a16="http://schemas.microsoft.com/office/drawing/2014/main" xmlns="" val="3834434414"/>
                  </a:ext>
                </a:extLst>
              </a:tr>
              <a:tr h="378488">
                <a:tc>
                  <a:txBody>
                    <a:bodyPr/>
                    <a:lstStyle/>
                    <a:p>
                      <a:pPr algn="l" fontAlgn="b"/>
                      <a:r>
                        <a:rPr lang="en-US" sz="2000" u="none" strike="noStrike" dirty="0">
                          <a:solidFill>
                            <a:srgbClr val="A7192D"/>
                          </a:solidFill>
                          <a:effectLst/>
                          <a:latin typeface="Constantia" panose="02030602050306030303" pitchFamily="18" charset="0"/>
                        </a:rPr>
                        <a:t>Total </a:t>
                      </a:r>
                      <a:endParaRPr lang="en-US" sz="2000" b="1" i="0" u="none" strike="noStrike" dirty="0">
                        <a:solidFill>
                          <a:srgbClr val="A7192D"/>
                        </a:solidFill>
                        <a:effectLst/>
                        <a:latin typeface="Constantia" panose="02030602050306030303" pitchFamily="18" charset="0"/>
                      </a:endParaRPr>
                    </a:p>
                  </a:txBody>
                  <a:tcPr marL="257175"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139</a:t>
                      </a:r>
                      <a:endParaRPr lang="en-US" sz="2000" b="1" i="0" u="none" strike="noStrike" dirty="0">
                        <a:solidFill>
                          <a:srgbClr val="A7192D"/>
                        </a:solidFill>
                        <a:effectLst/>
                        <a:latin typeface="Book Antiqua" panose="02040602050305030304" pitchFamily="18" charset="0"/>
                      </a:endParaRPr>
                    </a:p>
                  </a:txBody>
                  <a:tcPr marL="9525"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139</a:t>
                      </a:r>
                      <a:endParaRPr lang="en-US" sz="2000" b="1" i="0" u="none" strike="noStrike" dirty="0">
                        <a:solidFill>
                          <a:srgbClr val="A7192D"/>
                        </a:solidFill>
                        <a:effectLst/>
                        <a:latin typeface="Book Antiqua" panose="02040602050305030304" pitchFamily="18" charset="0"/>
                      </a:endParaRPr>
                    </a:p>
                  </a:txBody>
                  <a:tcPr marL="9525" marR="9525" marT="9525" marB="0" anchor="b">
                    <a:noFill/>
                  </a:tcPr>
                </a:tc>
                <a:tc>
                  <a:txBody>
                    <a:bodyPr/>
                    <a:lstStyle/>
                    <a:p>
                      <a:pPr algn="r" fontAlgn="b"/>
                      <a:r>
                        <a:rPr lang="en-US" sz="2000" u="none" strike="noStrike" dirty="0">
                          <a:solidFill>
                            <a:srgbClr val="A7192D"/>
                          </a:solidFill>
                          <a:effectLst/>
                          <a:latin typeface="Book Antiqua" panose="02040602050305030304" pitchFamily="18" charset="0"/>
                        </a:rPr>
                        <a:t>138</a:t>
                      </a:r>
                      <a:endParaRPr lang="en-US" sz="2000" b="1" i="0" u="none" strike="noStrike" dirty="0">
                        <a:solidFill>
                          <a:srgbClr val="A7192D"/>
                        </a:solidFill>
                        <a:effectLst/>
                        <a:latin typeface="Book Antiqua" panose="02040602050305030304" pitchFamily="18" charset="0"/>
                      </a:endParaRPr>
                    </a:p>
                  </a:txBody>
                  <a:tcPr marL="9525" marR="9525" marT="9525" marB="0" anchor="b">
                    <a:noFill/>
                  </a:tcPr>
                </a:tc>
                <a:extLst>
                  <a:ext uri="{0D108BD9-81ED-4DB2-BD59-A6C34878D82A}">
                    <a16:rowId xmlns:a16="http://schemas.microsoft.com/office/drawing/2014/main" xmlns="" val="942599116"/>
                  </a:ext>
                </a:extLst>
              </a:tr>
              <a:tr h="308350">
                <a:tc>
                  <a:txBody>
                    <a:bodyPr/>
                    <a:lstStyle/>
                    <a:p>
                      <a:pPr algn="l"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171450" marR="9525" marT="9525" marB="0" anchor="b">
                    <a:noFill/>
                  </a:tcPr>
                </a:tc>
                <a:tc>
                  <a:txBody>
                    <a:bodyPr/>
                    <a:lstStyle/>
                    <a:p>
                      <a:pPr algn="r"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171450" marR="9525" marT="9525" marB="0" anchor="b">
                    <a:noFill/>
                  </a:tcPr>
                </a:tc>
                <a:tc>
                  <a:txBody>
                    <a:bodyPr/>
                    <a:lstStyle/>
                    <a:p>
                      <a:pPr algn="r"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tc>
                  <a:txBody>
                    <a:bodyPr/>
                    <a:lstStyle/>
                    <a:p>
                      <a:pPr algn="r" fontAlgn="b"/>
                      <a:r>
                        <a:rPr lang="en-US" sz="2000" u="none" strike="noStrike" dirty="0">
                          <a:solidFill>
                            <a:srgbClr val="A7192D"/>
                          </a:solidFill>
                          <a:effectLst/>
                          <a:latin typeface="Constantia" panose="02030602050306030303" pitchFamily="18" charset="0"/>
                        </a:rPr>
                        <a:t> </a:t>
                      </a:r>
                      <a:endParaRPr lang="en-US" sz="2000" b="0" i="0" u="none" strike="noStrike" dirty="0">
                        <a:solidFill>
                          <a:srgbClr val="A7192D"/>
                        </a:solidFill>
                        <a:effectLst/>
                        <a:latin typeface="Constantia" panose="02030602050306030303" pitchFamily="18" charset="0"/>
                      </a:endParaRPr>
                    </a:p>
                  </a:txBody>
                  <a:tcPr marL="9525" marR="9525" marT="9525" marB="0" anchor="b">
                    <a:noFill/>
                  </a:tcPr>
                </a:tc>
                <a:extLst>
                  <a:ext uri="{0D108BD9-81ED-4DB2-BD59-A6C34878D82A}">
                    <a16:rowId xmlns:a16="http://schemas.microsoft.com/office/drawing/2014/main" xmlns="" val="3684876360"/>
                  </a:ext>
                </a:extLst>
              </a:tr>
              <a:tr h="173797">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71450" marR="9525" marT="9525" marB="0" anchor="b">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171450" marR="9525" marT="9525" marB="0" anchor="b">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3867796794"/>
                  </a:ext>
                </a:extLst>
              </a:tr>
            </a:tbl>
          </a:graphicData>
        </a:graphic>
      </p:graphicFrame>
      <p:sp>
        <p:nvSpPr>
          <p:cNvPr id="3" name="Title 2"/>
          <p:cNvSpPr>
            <a:spLocks noGrp="1"/>
          </p:cNvSpPr>
          <p:nvPr>
            <p:ph type="title"/>
          </p:nvPr>
        </p:nvSpPr>
        <p:spPr/>
        <p:txBody>
          <a:bodyPr>
            <a:noAutofit/>
          </a:bodyPr>
          <a:lstStyle/>
          <a:p>
            <a:r>
              <a:rPr lang="en-US" dirty="0" smtClean="0">
                <a:solidFill>
                  <a:srgbClr val="A7192D"/>
                </a:solidFill>
              </a:rPr>
              <a:t>School District Report Status</a:t>
            </a:r>
            <a:endParaRPr lang="en-US" dirty="0">
              <a:solidFill>
                <a:srgbClr val="A7192D"/>
              </a:solidFill>
            </a:endParaRPr>
          </a:p>
        </p:txBody>
      </p:sp>
      <p:sp>
        <p:nvSpPr>
          <p:cNvPr id="6" name="Rectangle 5"/>
          <p:cNvSpPr/>
          <p:nvPr/>
        </p:nvSpPr>
        <p:spPr>
          <a:xfrm>
            <a:off x="6127102" y="1481331"/>
            <a:ext cx="5533053" cy="3155984"/>
          </a:xfrm>
          <a:prstGeom prst="rect">
            <a:avLst/>
          </a:prstGeom>
          <a:solidFill>
            <a:srgbClr val="A7192D">
              <a:alpha val="12000"/>
            </a:srgbClr>
          </a:solidFill>
          <a:ln>
            <a:solidFill>
              <a:srgbClr val="A719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166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476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GASB Update </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03889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5024607"/>
              </p:ext>
            </p:extLst>
          </p:nvPr>
        </p:nvGraphicFramePr>
        <p:xfrm>
          <a:off x="-1" y="977002"/>
          <a:ext cx="12192001" cy="5880997"/>
        </p:xfrm>
        <a:graphic>
          <a:graphicData uri="http://schemas.openxmlformats.org/drawingml/2006/table">
            <a:tbl>
              <a:tblPr>
                <a:tableStyleId>{5C22544A-7EE6-4342-B048-85BDC9FD1C3A}</a:tableStyleId>
              </a:tblPr>
              <a:tblGrid>
                <a:gridCol w="3652857">
                  <a:extLst>
                    <a:ext uri="{9D8B030D-6E8A-4147-A177-3AD203B41FA5}">
                      <a16:colId xmlns:a16="http://schemas.microsoft.com/office/drawing/2014/main" xmlns="" val="1295274805"/>
                    </a:ext>
                  </a:extLst>
                </a:gridCol>
                <a:gridCol w="2846382">
                  <a:extLst>
                    <a:ext uri="{9D8B030D-6E8A-4147-A177-3AD203B41FA5}">
                      <a16:colId xmlns:a16="http://schemas.microsoft.com/office/drawing/2014/main" xmlns="" val="3635464762"/>
                    </a:ext>
                  </a:extLst>
                </a:gridCol>
                <a:gridCol w="2912797">
                  <a:extLst>
                    <a:ext uri="{9D8B030D-6E8A-4147-A177-3AD203B41FA5}">
                      <a16:colId xmlns:a16="http://schemas.microsoft.com/office/drawing/2014/main" xmlns="" val="2479434715"/>
                    </a:ext>
                  </a:extLst>
                </a:gridCol>
                <a:gridCol w="2779965">
                  <a:extLst>
                    <a:ext uri="{9D8B030D-6E8A-4147-A177-3AD203B41FA5}">
                      <a16:colId xmlns:a16="http://schemas.microsoft.com/office/drawing/2014/main" xmlns="" val="1238216448"/>
                    </a:ext>
                  </a:extLst>
                </a:gridCol>
              </a:tblGrid>
              <a:tr h="300224">
                <a:tc>
                  <a:txBody>
                    <a:bodyPr/>
                    <a:lstStyle/>
                    <a:p>
                      <a:pPr algn="ctr" fontAlgn="b"/>
                      <a:r>
                        <a:rPr lang="en-US" sz="1600" b="1" u="none" strike="noStrike" dirty="0">
                          <a:solidFill>
                            <a:schemeClr val="bg1"/>
                          </a:solidFill>
                          <a:effectLst/>
                        </a:rPr>
                        <a:t>2022</a:t>
                      </a:r>
                      <a:endParaRPr lang="en-US" sz="1600" b="1" i="0" u="none" strike="noStrike" dirty="0">
                        <a:solidFill>
                          <a:schemeClr val="bg1"/>
                        </a:solidFill>
                        <a:effectLst/>
                        <a:latin typeface="Calibri" panose="020F0502020204030204" pitchFamily="34" charset="0"/>
                      </a:endParaRPr>
                    </a:p>
                  </a:txBody>
                  <a:tcPr marL="7481" marR="7481" marT="7481" marB="0" anchor="b">
                    <a:solidFill>
                      <a:srgbClr val="A7192D">
                        <a:alpha val="74000"/>
                      </a:srgbClr>
                    </a:solidFill>
                  </a:tcPr>
                </a:tc>
                <a:tc>
                  <a:txBody>
                    <a:bodyPr/>
                    <a:lstStyle/>
                    <a:p>
                      <a:pPr algn="ctr" fontAlgn="b"/>
                      <a:r>
                        <a:rPr lang="en-US" sz="1600" b="1" u="none" strike="noStrike" dirty="0">
                          <a:solidFill>
                            <a:schemeClr val="bg1"/>
                          </a:solidFill>
                          <a:effectLst/>
                        </a:rPr>
                        <a:t>2023</a:t>
                      </a:r>
                      <a:endParaRPr lang="en-US" sz="1600" b="1" i="0" u="none" strike="noStrike" dirty="0">
                        <a:solidFill>
                          <a:schemeClr val="bg1"/>
                        </a:solidFill>
                        <a:effectLst/>
                        <a:latin typeface="Calibri" panose="020F0502020204030204" pitchFamily="34" charset="0"/>
                      </a:endParaRPr>
                    </a:p>
                  </a:txBody>
                  <a:tcPr marL="7481" marR="7481" marT="7481" marB="0" anchor="b">
                    <a:solidFill>
                      <a:srgbClr val="A7192D">
                        <a:alpha val="74000"/>
                      </a:srgbClr>
                    </a:solidFill>
                  </a:tcPr>
                </a:tc>
                <a:tc>
                  <a:txBody>
                    <a:bodyPr/>
                    <a:lstStyle/>
                    <a:p>
                      <a:pPr algn="ctr" fontAlgn="b"/>
                      <a:r>
                        <a:rPr lang="en-US" sz="1600" b="1" u="none" strike="noStrike" dirty="0">
                          <a:solidFill>
                            <a:schemeClr val="bg1"/>
                          </a:solidFill>
                          <a:effectLst/>
                        </a:rPr>
                        <a:t>2024</a:t>
                      </a:r>
                      <a:endParaRPr lang="en-US" sz="1600" b="1" i="0" u="none" strike="noStrike" dirty="0">
                        <a:solidFill>
                          <a:schemeClr val="bg1"/>
                        </a:solidFill>
                        <a:effectLst/>
                        <a:latin typeface="Calibri" panose="020F0502020204030204" pitchFamily="34" charset="0"/>
                      </a:endParaRPr>
                    </a:p>
                  </a:txBody>
                  <a:tcPr marL="7481" marR="7481" marT="7481" marB="0" anchor="b">
                    <a:solidFill>
                      <a:srgbClr val="A7192D">
                        <a:alpha val="74000"/>
                      </a:srgbClr>
                    </a:solidFill>
                  </a:tcPr>
                </a:tc>
                <a:tc>
                  <a:txBody>
                    <a:bodyPr/>
                    <a:lstStyle/>
                    <a:p>
                      <a:pPr algn="ctr" fontAlgn="b"/>
                      <a:r>
                        <a:rPr lang="en-US" sz="1600" b="1" u="none" strike="noStrike" dirty="0">
                          <a:solidFill>
                            <a:schemeClr val="bg1"/>
                          </a:solidFill>
                          <a:effectLst/>
                        </a:rPr>
                        <a:t>2025</a:t>
                      </a:r>
                      <a:endParaRPr lang="en-US" sz="1600" b="1" i="0" u="none" strike="noStrike" dirty="0">
                        <a:solidFill>
                          <a:schemeClr val="bg1"/>
                        </a:solidFill>
                        <a:effectLst/>
                        <a:latin typeface="Calibri" panose="020F0502020204030204" pitchFamily="34" charset="0"/>
                      </a:endParaRPr>
                    </a:p>
                  </a:txBody>
                  <a:tcPr marL="7481" marR="7481" marT="7481" marB="0" anchor="b">
                    <a:solidFill>
                      <a:srgbClr val="A7192D">
                        <a:alpha val="74000"/>
                      </a:srgbClr>
                    </a:solidFill>
                  </a:tcPr>
                </a:tc>
                <a:extLst>
                  <a:ext uri="{0D108BD9-81ED-4DB2-BD59-A6C34878D82A}">
                    <a16:rowId xmlns:a16="http://schemas.microsoft.com/office/drawing/2014/main" xmlns="" val="2257162104"/>
                  </a:ext>
                </a:extLst>
              </a:tr>
              <a:tr h="531703">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87, </a:t>
                      </a:r>
                      <a:r>
                        <a:rPr lang="en-US" sz="1000" b="0" u="none" strike="noStrike" dirty="0" smtClean="0">
                          <a:solidFill>
                            <a:schemeClr val="bg1"/>
                          </a:solidFill>
                          <a:effectLst/>
                          <a:latin typeface="Arial" panose="020B0604020202020204" pitchFamily="34" charset="0"/>
                          <a:cs typeface="Arial" panose="020B0604020202020204" pitchFamily="34" charset="0"/>
                        </a:rPr>
                        <a:t>Leases</a:t>
                      </a:r>
                    </a:p>
                    <a:p>
                      <a:pPr algn="ctr" fontAlgn="t"/>
                      <a:r>
                        <a:rPr lang="en-US" sz="1000" b="0" i="0" u="none" strike="noStrike" dirty="0" smtClean="0">
                          <a:solidFill>
                            <a:schemeClr val="bg1"/>
                          </a:solidFill>
                          <a:effectLst/>
                          <a:latin typeface="Arial" panose="020B0604020202020204" pitchFamily="34" charset="0"/>
                          <a:cs typeface="Arial" panose="020B0604020202020204" pitchFamily="34" charset="0"/>
                        </a:rPr>
                        <a:t>And</a:t>
                      </a:r>
                      <a:r>
                        <a:rPr lang="en-US" sz="1000" b="0" i="0" u="none" strike="noStrike" baseline="0" dirty="0" smtClean="0">
                          <a:solidFill>
                            <a:schemeClr val="bg1"/>
                          </a:solidFill>
                          <a:effectLst/>
                          <a:latin typeface="Arial" panose="020B0604020202020204" pitchFamily="34" charset="0"/>
                          <a:cs typeface="Arial" panose="020B0604020202020204" pitchFamily="34" charset="0"/>
                        </a:rPr>
                        <a:t> </a:t>
                      </a:r>
                    </a:p>
                    <a:p>
                      <a:pPr algn="ctr" fontAlgn="t"/>
                      <a:r>
                        <a:rPr kumimoji="0" lang="en-US" sz="1000" b="0" i="0" kern="1200" dirty="0" smtClean="0">
                          <a:solidFill>
                            <a:schemeClr val="bg1"/>
                          </a:solidFill>
                          <a:effectLst/>
                          <a:latin typeface="Arial" panose="020B0604020202020204" pitchFamily="34" charset="0"/>
                          <a:ea typeface="+mn-ea"/>
                          <a:cs typeface="Arial" panose="020B0604020202020204" pitchFamily="34" charset="0"/>
                        </a:rPr>
                        <a:t>Implementation Guide No. 2019-3, </a:t>
                      </a:r>
                      <a:r>
                        <a:rPr kumimoji="0" lang="en-US" sz="1000" b="0" i="1" kern="1200" dirty="0" smtClean="0">
                          <a:solidFill>
                            <a:schemeClr val="bg1"/>
                          </a:solidFill>
                          <a:effectLst/>
                          <a:latin typeface="Arial" panose="020B0604020202020204" pitchFamily="34" charset="0"/>
                          <a:ea typeface="+mn-ea"/>
                          <a:cs typeface="Arial" panose="020B0604020202020204" pitchFamily="34" charset="0"/>
                        </a:rPr>
                        <a:t>Leases</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91, Conduit Debt Obligations</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100, Accounting Changes and Error Corrections—an amendment of GASB Statement No. 62</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101, Compensated Absences</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1619190378"/>
                  </a:ext>
                </a:extLst>
              </a:tr>
              <a:tr h="553975">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89, Accounting for Interest Cost Incurred before the End of a Construction Period</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94, Public-Private and Public-Public Partnerships and Availability Payment Arrangements</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r>
                        <a:rPr kumimoji="0" lang="en-US" sz="1000" b="0" i="0" kern="1200" dirty="0" smtClean="0">
                          <a:solidFill>
                            <a:schemeClr val="bg1"/>
                          </a:solidFill>
                          <a:effectLst/>
                          <a:latin typeface="Arial" panose="020B0604020202020204" pitchFamily="34" charset="0"/>
                          <a:ea typeface="+mn-ea"/>
                          <a:cs typeface="Arial" panose="020B0604020202020204" pitchFamily="34" charset="0"/>
                        </a:rPr>
                        <a:t>Implementation Guide No. 2023-1, </a:t>
                      </a:r>
                      <a:r>
                        <a:rPr kumimoji="0" lang="en-US" sz="1000" b="0" i="1" kern="1200" dirty="0" smtClean="0">
                          <a:solidFill>
                            <a:schemeClr val="bg1"/>
                          </a:solidFill>
                          <a:effectLst/>
                          <a:latin typeface="Arial" panose="020B0604020202020204" pitchFamily="34" charset="0"/>
                          <a:ea typeface="+mn-ea"/>
                          <a:cs typeface="Arial" panose="020B0604020202020204" pitchFamily="34" charset="0"/>
                        </a:rPr>
                        <a:t>Implementation Guidance Update—2023</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962179989"/>
                  </a:ext>
                </a:extLst>
              </a:tr>
              <a:tr h="518968">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92, Omnibus </a:t>
                      </a:r>
                      <a:r>
                        <a:rPr lang="en-US" sz="1000" b="0" u="none" strike="noStrike" dirty="0" smtClean="0">
                          <a:solidFill>
                            <a:schemeClr val="bg1"/>
                          </a:solidFill>
                          <a:effectLst/>
                          <a:latin typeface="Arial" panose="020B0604020202020204" pitchFamily="34" charset="0"/>
                          <a:cs typeface="Arial" panose="020B0604020202020204" pitchFamily="34" charset="0"/>
                        </a:rPr>
                        <a:t>2020 </a:t>
                      </a:r>
                    </a:p>
                    <a:p>
                      <a:pPr algn="ctr" fontAlgn="t"/>
                      <a:endParaRPr lang="en-US" sz="1000" b="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en-US" sz="1000" b="0" u="none" strike="noStrike" dirty="0" smtClean="0">
                          <a:solidFill>
                            <a:schemeClr val="bg1"/>
                          </a:solidFill>
                          <a:effectLst/>
                          <a:latin typeface="Arial" panose="020B0604020202020204" pitchFamily="34" charset="0"/>
                          <a:cs typeface="Arial" panose="020B0604020202020204" pitchFamily="34" charset="0"/>
                        </a:rPr>
                        <a:t>(</a:t>
                      </a:r>
                      <a:r>
                        <a:rPr lang="en-US" sz="1000" b="0" i="1" u="none" strike="noStrike" dirty="0" smtClean="0">
                          <a:solidFill>
                            <a:schemeClr val="bg1"/>
                          </a:solidFill>
                          <a:effectLst/>
                          <a:latin typeface="Arial" panose="020B0604020202020204" pitchFamily="34" charset="0"/>
                          <a:cs typeface="Arial" panose="020B0604020202020204" pitchFamily="34" charset="0"/>
                        </a:rPr>
                        <a:t>Various Implementation Dat</a:t>
                      </a:r>
                      <a:r>
                        <a:rPr lang="en-US" sz="1000" b="0" u="none" strike="noStrike" dirty="0" smtClean="0">
                          <a:solidFill>
                            <a:schemeClr val="bg1"/>
                          </a:solidFill>
                          <a:effectLst/>
                          <a:latin typeface="Arial" panose="020B0604020202020204" pitchFamily="34" charset="0"/>
                          <a:cs typeface="Arial" panose="020B0604020202020204" pitchFamily="34" charset="0"/>
                        </a:rPr>
                        <a:t>es)</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96, Subscription-Based Information Technology Arrangements</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2540362591"/>
                  </a:ext>
                </a:extLst>
              </a:tr>
              <a:tr h="804399">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93, Replacement of Interbank Offered </a:t>
                      </a:r>
                      <a:r>
                        <a:rPr lang="en-US" sz="1000" b="0" u="none" strike="noStrike" dirty="0" smtClean="0">
                          <a:solidFill>
                            <a:schemeClr val="bg1"/>
                          </a:solidFill>
                          <a:effectLst/>
                          <a:latin typeface="Arial" panose="020B0604020202020204" pitchFamily="34" charset="0"/>
                          <a:cs typeface="Arial" panose="020B0604020202020204" pitchFamily="34" charset="0"/>
                        </a:rPr>
                        <a:t>Rates </a:t>
                      </a:r>
                    </a:p>
                    <a:p>
                      <a:pPr algn="ctr" fontAlgn="t"/>
                      <a:endParaRPr lang="en-US" sz="1000" b="0" u="none" strike="noStrike" dirty="0" smtClean="0">
                        <a:solidFill>
                          <a:schemeClr val="bg1"/>
                        </a:solidFill>
                        <a:effectLst/>
                        <a:latin typeface="Arial" panose="020B0604020202020204" pitchFamily="34" charset="0"/>
                        <a:cs typeface="Arial" panose="020B0604020202020204" pitchFamily="34" charset="0"/>
                      </a:endParaRPr>
                    </a:p>
                    <a:p>
                      <a:pPr algn="ctr" fontAlgn="t"/>
                      <a:r>
                        <a:rPr lang="en-US" sz="1000" b="0" u="none" strike="noStrike" dirty="0" smtClean="0">
                          <a:solidFill>
                            <a:schemeClr val="bg1"/>
                          </a:solidFill>
                          <a:effectLst/>
                          <a:latin typeface="Arial" panose="020B0604020202020204" pitchFamily="34" charset="0"/>
                          <a:cs typeface="Arial" panose="020B0604020202020204" pitchFamily="34" charset="0"/>
                        </a:rPr>
                        <a:t>(</a:t>
                      </a:r>
                      <a:r>
                        <a:rPr lang="en-US" sz="1000" b="0" i="1" u="none" strike="noStrike" dirty="0" smtClean="0">
                          <a:solidFill>
                            <a:schemeClr val="bg1"/>
                          </a:solidFill>
                          <a:effectLst/>
                          <a:latin typeface="Arial" panose="020B0604020202020204" pitchFamily="34" charset="0"/>
                          <a:cs typeface="Arial" panose="020B0604020202020204" pitchFamily="34" charset="0"/>
                        </a:rPr>
                        <a:t>Various Implementation Dates</a:t>
                      </a:r>
                      <a:r>
                        <a:rPr lang="en-US" sz="1000" b="0" u="none" strike="noStrike" dirty="0" smtClean="0">
                          <a:solidFill>
                            <a:schemeClr val="bg1"/>
                          </a:solidFill>
                          <a:effectLst/>
                          <a:latin typeface="Arial" panose="020B0604020202020204" pitchFamily="34" charset="0"/>
                          <a:cs typeface="Arial" panose="020B0604020202020204" pitchFamily="34" charset="0"/>
                        </a:rPr>
                        <a:t>)</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r>
                        <a:rPr kumimoji="0" lang="en-US" sz="1000" b="0" i="0" kern="1200" dirty="0" smtClean="0">
                          <a:solidFill>
                            <a:schemeClr val="bg1"/>
                          </a:solidFill>
                          <a:effectLst/>
                          <a:latin typeface="Arial" panose="020B0604020202020204" pitchFamily="34" charset="0"/>
                          <a:ea typeface="+mn-ea"/>
                          <a:cs typeface="Arial" panose="020B0604020202020204" pitchFamily="34" charset="0"/>
                        </a:rPr>
                        <a:t>Implementation Guide No. 2021-1, </a:t>
                      </a:r>
                      <a:r>
                        <a:rPr kumimoji="0" lang="en-US" sz="1000" b="0" i="1" kern="1200" dirty="0" smtClean="0">
                          <a:solidFill>
                            <a:schemeClr val="bg1"/>
                          </a:solidFill>
                          <a:effectLst/>
                          <a:latin typeface="Arial" panose="020B0604020202020204" pitchFamily="34" charset="0"/>
                          <a:ea typeface="+mn-ea"/>
                          <a:cs typeface="Arial" panose="020B0604020202020204" pitchFamily="34" charset="0"/>
                        </a:rPr>
                        <a:t>Implementation Guidance Update—2021</a:t>
                      </a:r>
                    </a:p>
                    <a:p>
                      <a:pPr algn="ctr" fontAlgn="b"/>
                      <a:endParaRPr kumimoji="0" lang="en-US" sz="1000" b="0" i="1" kern="1200" dirty="0" smtClean="0">
                        <a:solidFill>
                          <a:schemeClr val="bg1"/>
                        </a:solidFill>
                        <a:effectLst/>
                        <a:latin typeface="Arial" panose="020B0604020202020204" pitchFamily="34" charset="0"/>
                        <a:ea typeface="+mn-ea"/>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u="none" strike="noStrike" dirty="0" smtClean="0">
                          <a:solidFill>
                            <a:schemeClr val="bg1"/>
                          </a:solidFill>
                          <a:effectLst/>
                          <a:latin typeface="Arial" panose="020B0604020202020204" pitchFamily="34" charset="0"/>
                          <a:cs typeface="Arial" panose="020B0604020202020204" pitchFamily="34" charset="0"/>
                        </a:rPr>
                        <a:t>(</a:t>
                      </a:r>
                      <a:r>
                        <a:rPr lang="en-US" sz="1000" b="0" i="1" u="none" strike="noStrike" dirty="0" smtClean="0">
                          <a:solidFill>
                            <a:schemeClr val="bg1"/>
                          </a:solidFill>
                          <a:effectLst/>
                          <a:latin typeface="Arial" panose="020B0604020202020204" pitchFamily="34" charset="0"/>
                          <a:cs typeface="Arial" panose="020B0604020202020204" pitchFamily="34" charset="0"/>
                        </a:rPr>
                        <a:t>Various Implementation Dates</a:t>
                      </a:r>
                      <a:r>
                        <a:rPr lang="en-US" sz="1000" b="0" u="none" strike="noStrike" dirty="0" smtClean="0">
                          <a:solidFill>
                            <a:schemeClr val="bg1"/>
                          </a:solidFill>
                          <a:effectLst/>
                          <a:latin typeface="Arial" panose="020B0604020202020204" pitchFamily="34" charset="0"/>
                          <a:cs typeface="Arial" panose="020B0604020202020204" pitchFamily="34" charset="0"/>
                        </a:rPr>
                        <a:t>)</a:t>
                      </a:r>
                      <a:endParaRPr lang="en-US" sz="1000" b="0" i="0"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1882759920"/>
                  </a:ext>
                </a:extLst>
              </a:tr>
              <a:tr h="1282346">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97, Certain Component Unit Criteria, and Accounting and Financial Reporting for Internal Revenue Code Section 457 Deferred Compensation Plans—an amendment of GASB Statements No. 14 and No. 84, and a supersession of GASB Statement No. </a:t>
                      </a:r>
                      <a:r>
                        <a:rPr lang="en-US" sz="1000" b="0" u="none" strike="noStrike" dirty="0" smtClean="0">
                          <a:solidFill>
                            <a:schemeClr val="bg1"/>
                          </a:solidFill>
                          <a:effectLst/>
                          <a:latin typeface="Arial" panose="020B0604020202020204" pitchFamily="34" charset="0"/>
                          <a:cs typeface="Arial" panose="020B0604020202020204" pitchFamily="34" charset="0"/>
                        </a:rPr>
                        <a:t>32</a:t>
                      </a:r>
                    </a:p>
                    <a:p>
                      <a:pPr marL="0" marR="0" lvl="0" indent="0" algn="ctr" defTabSz="914400" rtl="0" eaLnBrk="1" fontAlgn="t" latinLnBrk="0" hangingPunct="1">
                        <a:lnSpc>
                          <a:spcPct val="100000"/>
                        </a:lnSpc>
                        <a:spcBef>
                          <a:spcPts val="0"/>
                        </a:spcBef>
                        <a:spcAft>
                          <a:spcPts val="0"/>
                        </a:spcAft>
                        <a:buClrTx/>
                        <a:buSzTx/>
                        <a:buFontTx/>
                        <a:buNone/>
                        <a:tabLst/>
                        <a:defRPr/>
                      </a:pPr>
                      <a:endParaRPr lang="en-US" sz="1000" b="0" u="none" strike="noStrike" dirty="0" smtClean="0">
                        <a:solidFill>
                          <a:schemeClr val="bg1"/>
                        </a:solidFill>
                        <a:effectLst/>
                        <a:latin typeface="Arial" panose="020B0604020202020204" pitchFamily="34" charset="0"/>
                        <a:cs typeface="Arial" panose="020B0604020202020204" pitchFamily="34"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u="none" strike="noStrike" dirty="0" smtClean="0">
                          <a:solidFill>
                            <a:schemeClr val="bg1"/>
                          </a:solidFill>
                          <a:effectLst/>
                          <a:latin typeface="Arial" panose="020B0604020202020204" pitchFamily="34" charset="0"/>
                          <a:cs typeface="Arial" panose="020B0604020202020204" pitchFamily="34" charset="0"/>
                        </a:rPr>
                        <a:t>(</a:t>
                      </a:r>
                      <a:r>
                        <a:rPr lang="en-US" sz="1000" b="0" i="1" u="none" strike="noStrike" dirty="0" smtClean="0">
                          <a:solidFill>
                            <a:schemeClr val="bg1"/>
                          </a:solidFill>
                          <a:effectLst/>
                          <a:latin typeface="Arial" panose="020B0604020202020204" pitchFamily="34" charset="0"/>
                          <a:cs typeface="Arial" panose="020B0604020202020204" pitchFamily="34" charset="0"/>
                        </a:rPr>
                        <a:t>Various Implementation Dates</a:t>
                      </a:r>
                      <a:r>
                        <a:rPr lang="en-US" sz="1000" b="0" u="none" strike="noStrike" dirty="0" smtClean="0">
                          <a:solidFill>
                            <a:schemeClr val="bg1"/>
                          </a:solidFill>
                          <a:effectLst/>
                          <a:latin typeface="Arial" panose="020B0604020202020204" pitchFamily="34" charset="0"/>
                          <a:cs typeface="Arial" panose="020B0604020202020204" pitchFamily="34" charset="0"/>
                        </a:rPr>
                        <a:t>)</a:t>
                      </a:r>
                      <a:endParaRPr lang="en-US" sz="1000" b="0" i="0" u="none" strike="noStrike" dirty="0" smtClean="0">
                        <a:solidFill>
                          <a:schemeClr val="bg1"/>
                        </a:solidFill>
                        <a:effectLst/>
                        <a:latin typeface="Arial" panose="020B0604020202020204" pitchFamily="34" charset="0"/>
                        <a:cs typeface="Arial" panose="020B0604020202020204" pitchFamily="34" charset="0"/>
                      </a:endParaRPr>
                    </a:p>
                    <a:p>
                      <a:pPr algn="ctr" fontAlgn="t"/>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3349561257"/>
                  </a:ext>
                </a:extLst>
              </a:tr>
              <a:tr h="351760">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98, The Annual Comprehensive Financial Report</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2039043929"/>
                  </a:ext>
                </a:extLst>
              </a:tr>
              <a:tr h="684226">
                <a:tc>
                  <a:txBody>
                    <a:bodyPr/>
                    <a:lstStyle/>
                    <a:p>
                      <a:pPr algn="ctr" fontAlgn="t"/>
                      <a:r>
                        <a:rPr lang="en-US" sz="1000" b="0" u="none" strike="noStrike" dirty="0">
                          <a:solidFill>
                            <a:schemeClr val="bg1"/>
                          </a:solidFill>
                          <a:effectLst/>
                          <a:latin typeface="Arial" panose="020B0604020202020204" pitchFamily="34" charset="0"/>
                          <a:cs typeface="Arial" panose="020B0604020202020204" pitchFamily="34" charset="0"/>
                        </a:rPr>
                        <a:t>GASB Statement No. 99, Omnibus </a:t>
                      </a:r>
                      <a:r>
                        <a:rPr lang="en-US" sz="1000" b="0" u="none" strike="noStrike" dirty="0" smtClean="0">
                          <a:solidFill>
                            <a:schemeClr val="bg1"/>
                          </a:solidFill>
                          <a:effectLst/>
                          <a:latin typeface="Arial" panose="020B0604020202020204" pitchFamily="34" charset="0"/>
                          <a:cs typeface="Arial" panose="020B0604020202020204" pitchFamily="34" charset="0"/>
                        </a:rPr>
                        <a:t>2022</a:t>
                      </a:r>
                    </a:p>
                    <a:p>
                      <a:pPr algn="ctr" fontAlgn="t"/>
                      <a:endParaRPr lang="en-US" sz="1000" b="0" i="0" u="none" strike="noStrike" dirty="0" smtClean="0">
                        <a:solidFill>
                          <a:schemeClr val="bg1"/>
                        </a:solidFill>
                        <a:effectLst/>
                        <a:latin typeface="Arial" panose="020B0604020202020204" pitchFamily="34" charset="0"/>
                        <a:cs typeface="Arial" panose="020B0604020202020204" pitchFamily="34"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u="none" strike="noStrike" dirty="0" smtClean="0">
                          <a:solidFill>
                            <a:schemeClr val="bg1"/>
                          </a:solidFill>
                          <a:effectLst/>
                          <a:latin typeface="Arial" panose="020B0604020202020204" pitchFamily="34" charset="0"/>
                          <a:cs typeface="Arial" panose="020B0604020202020204" pitchFamily="34" charset="0"/>
                        </a:rPr>
                        <a:t>(</a:t>
                      </a:r>
                      <a:r>
                        <a:rPr lang="en-US" sz="1000" b="0" i="1" u="none" strike="noStrike" dirty="0" smtClean="0">
                          <a:solidFill>
                            <a:schemeClr val="bg1"/>
                          </a:solidFill>
                          <a:effectLst/>
                          <a:latin typeface="Arial" panose="020B0604020202020204" pitchFamily="34" charset="0"/>
                          <a:cs typeface="Arial" panose="020B0604020202020204" pitchFamily="34" charset="0"/>
                        </a:rPr>
                        <a:t>Various Implementation Dates</a:t>
                      </a:r>
                      <a:r>
                        <a:rPr lang="en-US" sz="1000" b="0" u="none" strike="noStrike" dirty="0" smtClean="0">
                          <a:solidFill>
                            <a:schemeClr val="bg1"/>
                          </a:solidFill>
                          <a:effectLst/>
                          <a:latin typeface="Arial" panose="020B0604020202020204" pitchFamily="34" charset="0"/>
                          <a:cs typeface="Arial" panose="020B0604020202020204" pitchFamily="34" charset="0"/>
                        </a:rPr>
                        <a:t>)</a:t>
                      </a:r>
                      <a:endParaRPr lang="en-US" sz="1000" b="0" i="0" u="none" strike="noStrike" dirty="0" smtClean="0">
                        <a:solidFill>
                          <a:schemeClr val="bg1"/>
                        </a:solidFill>
                        <a:effectLst/>
                        <a:latin typeface="Arial" panose="020B0604020202020204" pitchFamily="34" charset="0"/>
                        <a:cs typeface="Arial" panose="020B0604020202020204" pitchFamily="34" charset="0"/>
                      </a:endParaRPr>
                    </a:p>
                    <a:p>
                      <a:pPr algn="ctr" fontAlgn="t"/>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4275204373"/>
                  </a:ext>
                </a:extLst>
              </a:tr>
              <a:tr h="853396">
                <a:tc>
                  <a:txBody>
                    <a:bodyPr/>
                    <a:lstStyle/>
                    <a:p>
                      <a:pPr algn="ctr" fontAlgn="t"/>
                      <a:r>
                        <a:rPr kumimoji="0" lang="en-US" sz="1000" b="0" i="0" kern="1200" dirty="0" smtClean="0">
                          <a:solidFill>
                            <a:schemeClr val="bg1"/>
                          </a:solidFill>
                          <a:effectLst/>
                          <a:latin typeface="Arial" panose="020B0604020202020204" pitchFamily="34" charset="0"/>
                          <a:ea typeface="+mn-ea"/>
                          <a:cs typeface="Arial" panose="020B0604020202020204" pitchFamily="34" charset="0"/>
                        </a:rPr>
                        <a:t>Implementation Guide No. 2020-1, </a:t>
                      </a:r>
                      <a:r>
                        <a:rPr kumimoji="0" lang="en-US" sz="1000" b="0" i="1" kern="1200" dirty="0" smtClean="0">
                          <a:solidFill>
                            <a:schemeClr val="bg1"/>
                          </a:solidFill>
                          <a:effectLst/>
                          <a:latin typeface="Arial" panose="020B0604020202020204" pitchFamily="34" charset="0"/>
                          <a:ea typeface="+mn-ea"/>
                          <a:cs typeface="Arial" panose="020B0604020202020204" pitchFamily="34" charset="0"/>
                        </a:rPr>
                        <a:t>Implementation Guidance Update—2020</a:t>
                      </a:r>
                    </a:p>
                    <a:p>
                      <a:pPr algn="ctr" fontAlgn="t"/>
                      <a:endParaRPr kumimoji="0" lang="en-US" sz="1000" b="0" i="1" u="none" strike="noStrike" kern="1200" dirty="0" smtClean="0">
                        <a:solidFill>
                          <a:schemeClr val="bg1"/>
                        </a:solidFill>
                        <a:effectLst/>
                        <a:latin typeface="Arial" panose="020B0604020202020204" pitchFamily="34" charset="0"/>
                        <a:ea typeface="+mn-ea"/>
                        <a:cs typeface="Arial" panose="020B0604020202020204" pitchFamily="34" charset="0"/>
                      </a:endParaRPr>
                    </a:p>
                    <a:p>
                      <a:pPr marL="0" marR="0" lvl="0" indent="0" algn="ctr" defTabSz="914400" rtl="0" eaLnBrk="1" fontAlgn="t" latinLnBrk="0" hangingPunct="1">
                        <a:lnSpc>
                          <a:spcPct val="100000"/>
                        </a:lnSpc>
                        <a:spcBef>
                          <a:spcPts val="0"/>
                        </a:spcBef>
                        <a:spcAft>
                          <a:spcPts val="0"/>
                        </a:spcAft>
                        <a:buClrTx/>
                        <a:buSzTx/>
                        <a:buFontTx/>
                        <a:buNone/>
                        <a:tabLst/>
                        <a:defRPr/>
                      </a:pPr>
                      <a:r>
                        <a:rPr lang="en-US" sz="1000" b="0" u="none" strike="noStrike" dirty="0" smtClean="0">
                          <a:solidFill>
                            <a:schemeClr val="bg1"/>
                          </a:solidFill>
                          <a:effectLst/>
                          <a:latin typeface="Arial" panose="020B0604020202020204" pitchFamily="34" charset="0"/>
                          <a:cs typeface="Arial" panose="020B0604020202020204" pitchFamily="34" charset="0"/>
                        </a:rPr>
                        <a:t>(</a:t>
                      </a:r>
                      <a:r>
                        <a:rPr lang="en-US" sz="1000" b="0" i="1" u="none" strike="noStrike" dirty="0" smtClean="0">
                          <a:solidFill>
                            <a:schemeClr val="bg1"/>
                          </a:solidFill>
                          <a:effectLst/>
                          <a:latin typeface="Arial" panose="020B0604020202020204" pitchFamily="34" charset="0"/>
                          <a:cs typeface="Arial" panose="020B0604020202020204" pitchFamily="34" charset="0"/>
                        </a:rPr>
                        <a:t>Various Implementation Dates</a:t>
                      </a:r>
                      <a:r>
                        <a:rPr lang="en-US" sz="1000" b="0" u="none" strike="noStrike" dirty="0" smtClean="0">
                          <a:solidFill>
                            <a:schemeClr val="bg1"/>
                          </a:solidFill>
                          <a:effectLst/>
                          <a:latin typeface="Arial" panose="020B0604020202020204" pitchFamily="34" charset="0"/>
                          <a:cs typeface="Arial" panose="020B0604020202020204" pitchFamily="34" charset="0"/>
                        </a:rPr>
                        <a:t>)</a:t>
                      </a:r>
                      <a:endParaRPr lang="en-US" sz="1000" b="0" i="0" u="none" strike="noStrike" dirty="0" smtClean="0">
                        <a:solidFill>
                          <a:schemeClr val="bg1"/>
                        </a:solidFill>
                        <a:effectLst/>
                        <a:latin typeface="Arial" panose="020B0604020202020204" pitchFamily="34" charset="0"/>
                        <a:cs typeface="Arial" panose="020B0604020202020204" pitchFamily="34" charset="0"/>
                      </a:endParaRPr>
                    </a:p>
                    <a:p>
                      <a:pPr algn="ctr" fontAlgn="t"/>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tc>
                  <a:txBody>
                    <a:bodyPr/>
                    <a:lstStyle/>
                    <a:p>
                      <a:pPr algn="ctr" fontAlgn="b"/>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7481" marR="7481" marT="7481" marB="0" anchor="ctr">
                    <a:solidFill>
                      <a:srgbClr val="A7192D">
                        <a:alpha val="74000"/>
                      </a:srgbClr>
                    </a:solidFill>
                  </a:tcPr>
                </a:tc>
                <a:extLst>
                  <a:ext uri="{0D108BD9-81ED-4DB2-BD59-A6C34878D82A}">
                    <a16:rowId xmlns:a16="http://schemas.microsoft.com/office/drawing/2014/main" xmlns="" val="1858197306"/>
                  </a:ext>
                </a:extLst>
              </a:tr>
            </a:tbl>
          </a:graphicData>
        </a:graphic>
      </p:graphicFrame>
      <p:sp>
        <p:nvSpPr>
          <p:cNvPr id="3" name="Title 2"/>
          <p:cNvSpPr>
            <a:spLocks noGrp="1"/>
          </p:cNvSpPr>
          <p:nvPr>
            <p:ph type="title"/>
          </p:nvPr>
        </p:nvSpPr>
        <p:spPr/>
        <p:txBody>
          <a:bodyPr/>
          <a:lstStyle/>
          <a:p>
            <a:r>
              <a:rPr lang="en-US" dirty="0" smtClean="0"/>
              <a:t>Pronouncements by Implementation Year</a:t>
            </a:r>
            <a:endParaRPr lang="en-US" dirty="0"/>
          </a:p>
        </p:txBody>
      </p:sp>
    </p:spTree>
    <p:extLst>
      <p:ext uri="{BB962C8B-B14F-4D97-AF65-F5344CB8AC3E}">
        <p14:creationId xmlns:p14="http://schemas.microsoft.com/office/powerpoint/2010/main" val="927548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GASB 87: Leases</a:t>
            </a:r>
          </a:p>
          <a:p>
            <a:pPr lvl="1"/>
            <a:r>
              <a:rPr lang="en-US" dirty="0" smtClean="0"/>
              <a:t>Contract that </a:t>
            </a:r>
            <a:r>
              <a:rPr lang="en-US" dirty="0"/>
              <a:t>conveys control of the right to use another entity’s nonfinancial asset (capital asset) as specified in the contract for a period of time in an exchange or exchange-like transaction. </a:t>
            </a:r>
          </a:p>
          <a:p>
            <a:r>
              <a:rPr lang="en-US" dirty="0" smtClean="0"/>
              <a:t>GASB 94: Public-Private and Public-Public Partnerships (PPPs or P3s) and Availability Payment Arrangements (APAs)</a:t>
            </a:r>
          </a:p>
          <a:p>
            <a:pPr lvl="1"/>
            <a:r>
              <a:rPr lang="en-US" sz="2400" dirty="0" smtClean="0"/>
              <a:t>Arrangement in </a:t>
            </a:r>
            <a:r>
              <a:rPr lang="en-US" sz="2400" dirty="0"/>
              <a:t>which a government (the transferor) contracts with an operator (may be a governmental or nongovernmental entity) to provide public services by conveying control of the right to operate or use a nonfinancial asset, such as infrastructure or other capital asset (the underlying PPP asset) for a period of time in an exchange or exchange-like transaction</a:t>
            </a:r>
          </a:p>
          <a:p>
            <a:r>
              <a:rPr lang="en-US" dirty="0" smtClean="0"/>
              <a:t>GASB 96: Subscription Based Information Technology Arrangements (SBITAs)</a:t>
            </a:r>
          </a:p>
          <a:p>
            <a:pPr lvl="1"/>
            <a:r>
              <a:rPr lang="en-US" sz="2000" dirty="0" smtClean="0"/>
              <a:t>Contract that conveys </a:t>
            </a:r>
            <a:r>
              <a:rPr lang="en-US" sz="2000" dirty="0"/>
              <a:t>the control of the right to use another party’s (a SBITA vendor’s) IT software, alone or in a combination with tangible capital assets (the underlying IT assets), as specified in the contract for a period of time in an exchange or exchange-like transaction</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Right-to-Use Statements</a:t>
            </a:r>
            <a:endParaRPr lang="en-US" dirty="0"/>
          </a:p>
        </p:txBody>
      </p:sp>
    </p:spTree>
    <p:extLst>
      <p:ext uri="{BB962C8B-B14F-4D97-AF65-F5344CB8AC3E}">
        <p14:creationId xmlns:p14="http://schemas.microsoft.com/office/powerpoint/2010/main" val="42269748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fontAlgn="t"/>
            <a:r>
              <a:rPr lang="en-US" sz="2800" dirty="0"/>
              <a:t>GASB Statement No. 96, Subscription-Based Information Technology </a:t>
            </a:r>
            <a:r>
              <a:rPr lang="en-US" sz="2800" dirty="0" smtClean="0"/>
              <a:t>Arrangements</a:t>
            </a:r>
          </a:p>
          <a:p>
            <a:pPr lvl="1" fontAlgn="t"/>
            <a:r>
              <a:rPr lang="en-US" sz="2400" dirty="0"/>
              <a:t>Effective Date: </a:t>
            </a:r>
            <a:r>
              <a:rPr lang="en-US" sz="2400" dirty="0" smtClean="0"/>
              <a:t>2023</a:t>
            </a:r>
          </a:p>
          <a:p>
            <a:pPr lvl="1" fontAlgn="t"/>
            <a:r>
              <a:rPr lang="en-US" sz="2400" dirty="0" smtClean="0"/>
              <a:t>Subscription-Based Information Technology Arrangement (SBITA)</a:t>
            </a:r>
          </a:p>
          <a:p>
            <a:pPr lvl="1" fontAlgn="t"/>
            <a:r>
              <a:rPr lang="en-US" sz="2400" dirty="0" smtClean="0"/>
              <a:t>Conveys the control of the right to use another party’s (a SBITA vendor’s) IT software, alone or in a combination with tangible capital assets (the underlying IT assets), as specified in the contract for a period of time in an exchange or exchange-like transaction</a:t>
            </a:r>
          </a:p>
          <a:p>
            <a:pPr lvl="1" fontAlgn="t"/>
            <a:r>
              <a:rPr lang="en-US" sz="2400" dirty="0" smtClean="0"/>
              <a:t>Prior to the issuance of GASB 96, there was no accounting or financial reporting guidance specific to SBITAs</a:t>
            </a:r>
          </a:p>
          <a:p>
            <a:pPr marL="630936" lvl="2" indent="0" fontAlgn="t">
              <a:buNone/>
            </a:pPr>
            <a:endParaRPr lang="en-US" sz="2200" dirty="0" smtClean="0"/>
          </a:p>
          <a:p>
            <a:pPr lvl="2" fontAlgn="t"/>
            <a:endParaRPr lang="en-US" sz="2200" dirty="0"/>
          </a:p>
          <a:p>
            <a:pPr fontAlgn="t"/>
            <a:endParaRPr lang="en-US" sz="2800" dirty="0"/>
          </a:p>
        </p:txBody>
      </p:sp>
      <p:sp>
        <p:nvSpPr>
          <p:cNvPr id="3" name="Title 2"/>
          <p:cNvSpPr>
            <a:spLocks noGrp="1"/>
          </p:cNvSpPr>
          <p:nvPr>
            <p:ph type="title"/>
          </p:nvPr>
        </p:nvSpPr>
        <p:spPr/>
        <p:txBody>
          <a:bodyPr/>
          <a:lstStyle/>
          <a:p>
            <a:r>
              <a:rPr lang="en-US" dirty="0"/>
              <a:t>GASB Statement No. 96</a:t>
            </a:r>
          </a:p>
        </p:txBody>
      </p:sp>
    </p:spTree>
    <p:extLst>
      <p:ext uri="{BB962C8B-B14F-4D97-AF65-F5344CB8AC3E}">
        <p14:creationId xmlns:p14="http://schemas.microsoft.com/office/powerpoint/2010/main" val="26839072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fontAlgn="t"/>
            <a:r>
              <a:rPr lang="en-US" sz="2800" dirty="0"/>
              <a:t>GASB Statement No. 96, Subscription-Based Information Technology </a:t>
            </a:r>
            <a:r>
              <a:rPr lang="en-US" sz="2800" dirty="0" smtClean="0"/>
              <a:t>Arrangements</a:t>
            </a:r>
          </a:p>
          <a:p>
            <a:pPr lvl="1" fontAlgn="t"/>
            <a:r>
              <a:rPr lang="en-US" sz="2400" dirty="0" smtClean="0"/>
              <a:t>Does not apply to:</a:t>
            </a:r>
          </a:p>
          <a:p>
            <a:pPr lvl="2" fontAlgn="t"/>
            <a:r>
              <a:rPr lang="en-US" sz="2200" dirty="0" smtClean="0"/>
              <a:t>Contracts that are primarily a lease that will be accounted for under GASB 87 (a computer with operating software or a smart copier where the software piece is immaterial compared to the tangible asset) (Subject to GASB 87)</a:t>
            </a:r>
          </a:p>
          <a:p>
            <a:pPr lvl="2" fontAlgn="t"/>
            <a:r>
              <a:rPr lang="en-US" sz="2200" dirty="0" smtClean="0"/>
              <a:t>Governments that provide the right to use their IT software to other entities through SBITAs </a:t>
            </a:r>
          </a:p>
          <a:p>
            <a:pPr lvl="2" fontAlgn="t"/>
            <a:r>
              <a:rPr lang="en-US" sz="2200" dirty="0" smtClean="0"/>
              <a:t>Contracts that are PPPs (Subject to GASB 94)</a:t>
            </a:r>
          </a:p>
          <a:p>
            <a:pPr lvl="2" fontAlgn="t"/>
            <a:r>
              <a:rPr lang="en-US" sz="2200" dirty="0" smtClean="0"/>
              <a:t>Licensing arrangements that provide a perpetual licenses to governments </a:t>
            </a:r>
          </a:p>
          <a:p>
            <a:pPr marL="630936" lvl="2" indent="0" fontAlgn="t">
              <a:buNone/>
            </a:pPr>
            <a:r>
              <a:rPr lang="en-US" sz="2200" dirty="0"/>
              <a:t>	</a:t>
            </a:r>
            <a:r>
              <a:rPr lang="en-US" sz="2200" dirty="0" smtClean="0"/>
              <a:t>(Subject to GASB 51)</a:t>
            </a:r>
          </a:p>
          <a:p>
            <a:pPr lvl="1" fontAlgn="t"/>
            <a:r>
              <a:rPr lang="en-US" sz="2400" dirty="0" smtClean="0"/>
              <a:t>Exception for short-term SBITAs</a:t>
            </a:r>
          </a:p>
          <a:p>
            <a:pPr lvl="1" fontAlgn="t"/>
            <a:r>
              <a:rPr lang="en-US" sz="2400" dirty="0" smtClean="0"/>
              <a:t>At commencement a government should recognize:</a:t>
            </a:r>
          </a:p>
          <a:p>
            <a:pPr lvl="2" fontAlgn="t"/>
            <a:r>
              <a:rPr lang="en-US" sz="2200" dirty="0" smtClean="0"/>
              <a:t>Subscription liability</a:t>
            </a:r>
          </a:p>
          <a:p>
            <a:pPr lvl="2" fontAlgn="t"/>
            <a:r>
              <a:rPr lang="en-US" sz="2200" dirty="0" smtClean="0"/>
              <a:t>Intangible right-to-use asset (capital asset referred to as subscription asset)</a:t>
            </a:r>
          </a:p>
          <a:p>
            <a:pPr lvl="1" fontAlgn="t"/>
            <a:r>
              <a:rPr lang="en-US" sz="2400" dirty="0" smtClean="0"/>
              <a:t>Commencement occurs when the initial implementation stage is completed at which time the government has obtained control of the right to use the underlying IT assets, and therefore placed into service</a:t>
            </a:r>
          </a:p>
          <a:p>
            <a:pPr marL="630936" lvl="2" indent="0" fontAlgn="t">
              <a:buNone/>
            </a:pPr>
            <a:endParaRPr lang="en-US" sz="2200" dirty="0" smtClean="0"/>
          </a:p>
          <a:p>
            <a:pPr lvl="2" fontAlgn="t"/>
            <a:endParaRPr lang="en-US" sz="2200" dirty="0"/>
          </a:p>
          <a:p>
            <a:pPr fontAlgn="t"/>
            <a:endParaRPr lang="en-US" sz="2800" dirty="0"/>
          </a:p>
        </p:txBody>
      </p:sp>
      <p:sp>
        <p:nvSpPr>
          <p:cNvPr id="3" name="Title 2"/>
          <p:cNvSpPr>
            <a:spLocks noGrp="1"/>
          </p:cNvSpPr>
          <p:nvPr>
            <p:ph type="title"/>
          </p:nvPr>
        </p:nvSpPr>
        <p:spPr/>
        <p:txBody>
          <a:bodyPr/>
          <a:lstStyle/>
          <a:p>
            <a:r>
              <a:rPr lang="en-US" dirty="0"/>
              <a:t>GASB Statement No. 96</a:t>
            </a:r>
          </a:p>
        </p:txBody>
      </p:sp>
    </p:spTree>
    <p:extLst>
      <p:ext uri="{BB962C8B-B14F-4D97-AF65-F5344CB8AC3E}">
        <p14:creationId xmlns:p14="http://schemas.microsoft.com/office/powerpoint/2010/main" val="27790386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fontAlgn="t"/>
            <a:r>
              <a:rPr lang="en-US" sz="2800" dirty="0"/>
              <a:t>GASB Statement No. 96, Subscription-Based Information Technology </a:t>
            </a:r>
            <a:r>
              <a:rPr lang="en-US" sz="2800" dirty="0" smtClean="0"/>
              <a:t>Arrangements</a:t>
            </a:r>
          </a:p>
          <a:p>
            <a:pPr lvl="1" fontAlgn="t"/>
            <a:r>
              <a:rPr lang="en-US" sz="2400" dirty="0"/>
              <a:t>All SBITAs are leases.  Depends on underlying asset if it's going to fall under </a:t>
            </a:r>
            <a:r>
              <a:rPr lang="en-US" sz="2400" dirty="0" smtClean="0"/>
              <a:t>GASB 87 </a:t>
            </a:r>
            <a:r>
              <a:rPr lang="en-US" sz="2400" dirty="0"/>
              <a:t>or </a:t>
            </a:r>
            <a:r>
              <a:rPr lang="en-US" sz="2400" dirty="0" smtClean="0"/>
              <a:t>GASB 96</a:t>
            </a:r>
            <a:r>
              <a:rPr lang="en-US" sz="2400" dirty="0"/>
              <a:t>.  If you are leasing servers for your data center, still </a:t>
            </a:r>
            <a:r>
              <a:rPr lang="en-US" sz="2400" dirty="0" smtClean="0"/>
              <a:t>GASB 87 </a:t>
            </a:r>
            <a:r>
              <a:rPr lang="en-US" sz="2400" dirty="0"/>
              <a:t>because underlying asset is a physical asset.  If you are leasing software it would be </a:t>
            </a:r>
            <a:r>
              <a:rPr lang="en-US" sz="2400" dirty="0" smtClean="0"/>
              <a:t>GASB 96 </a:t>
            </a:r>
            <a:r>
              <a:rPr lang="en-US" sz="2400" dirty="0"/>
              <a:t>because the underlying asset is software, not a tangible asset.  </a:t>
            </a:r>
          </a:p>
          <a:p>
            <a:pPr lvl="1" fontAlgn="t"/>
            <a:r>
              <a:rPr lang="en-US" sz="2400" dirty="0"/>
              <a:t>Where it gets tricky: Right to use software is in combination with a tangible asset.   Similar </a:t>
            </a:r>
            <a:r>
              <a:rPr lang="en-US" sz="2400" dirty="0" smtClean="0"/>
              <a:t>to GASB </a:t>
            </a:r>
            <a:r>
              <a:rPr lang="en-US" sz="2400" dirty="0"/>
              <a:t>51 and internally generated software.  </a:t>
            </a:r>
            <a:endParaRPr lang="en-US" sz="2400" dirty="0" smtClean="0"/>
          </a:p>
          <a:p>
            <a:pPr lvl="1" fontAlgn="t"/>
            <a:r>
              <a:rPr lang="en-US" sz="2400" dirty="0" smtClean="0"/>
              <a:t>Subscription </a:t>
            </a:r>
            <a:r>
              <a:rPr lang="en-US" sz="2400" dirty="0"/>
              <a:t>term commences when initial implementation stage is completed.  No subscription asset or liability until then.  Payments made before then are prepayments.  If there are multiple modules, begins when the first module is implemented.</a:t>
            </a:r>
          </a:p>
          <a:p>
            <a:pPr fontAlgn="t"/>
            <a:endParaRPr lang="en-US" sz="2800" dirty="0" smtClean="0"/>
          </a:p>
          <a:p>
            <a:pPr fontAlgn="t"/>
            <a:endParaRPr lang="en-US" sz="2800" dirty="0"/>
          </a:p>
        </p:txBody>
      </p:sp>
      <p:sp>
        <p:nvSpPr>
          <p:cNvPr id="3" name="Title 2"/>
          <p:cNvSpPr>
            <a:spLocks noGrp="1"/>
          </p:cNvSpPr>
          <p:nvPr>
            <p:ph type="title"/>
          </p:nvPr>
        </p:nvSpPr>
        <p:spPr/>
        <p:txBody>
          <a:bodyPr/>
          <a:lstStyle/>
          <a:p>
            <a:r>
              <a:rPr lang="en-US" dirty="0"/>
              <a:t>GASB Statement No. 96</a:t>
            </a:r>
          </a:p>
        </p:txBody>
      </p:sp>
    </p:spTree>
    <p:extLst>
      <p:ext uri="{BB962C8B-B14F-4D97-AF65-F5344CB8AC3E}">
        <p14:creationId xmlns:p14="http://schemas.microsoft.com/office/powerpoint/2010/main" val="13567210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1253" t="17998" r="26363" b="27814"/>
          <a:stretch/>
        </p:blipFill>
        <p:spPr>
          <a:xfrm>
            <a:off x="10882" y="186612"/>
            <a:ext cx="6361926" cy="5766317"/>
          </a:xfrm>
          <a:prstGeom prst="rect">
            <a:avLst/>
          </a:prstGeom>
        </p:spPr>
      </p:pic>
      <p:sp>
        <p:nvSpPr>
          <p:cNvPr id="3" name="Title 2"/>
          <p:cNvSpPr>
            <a:spLocks noGrp="1"/>
          </p:cNvSpPr>
          <p:nvPr>
            <p:ph type="title"/>
          </p:nvPr>
        </p:nvSpPr>
        <p:spPr>
          <a:xfrm>
            <a:off x="6396544" y="274637"/>
            <a:ext cx="4996134" cy="1936717"/>
          </a:xfrm>
        </p:spPr>
        <p:txBody>
          <a:bodyPr>
            <a:normAutofit fontScale="90000"/>
          </a:bodyPr>
          <a:lstStyle/>
          <a:p>
            <a:r>
              <a:rPr lang="en-US" dirty="0"/>
              <a:t>Implementation Guide 2023-1, Implementation Guidance Update – 2023</a:t>
            </a:r>
            <a:br>
              <a:rPr lang="en-US" dirty="0"/>
            </a:br>
            <a:endParaRPr lang="en-US" dirty="0"/>
          </a:p>
        </p:txBody>
      </p:sp>
      <p:pic>
        <p:nvPicPr>
          <p:cNvPr id="5" name="Picture 4"/>
          <p:cNvPicPr>
            <a:picLocks noChangeAspect="1"/>
          </p:cNvPicPr>
          <p:nvPr/>
        </p:nvPicPr>
        <p:blipFill rotWithShape="1">
          <a:blip r:embed="rId3"/>
          <a:srcRect l="41305" t="57402" r="26407" b="38676"/>
          <a:stretch/>
        </p:blipFill>
        <p:spPr>
          <a:xfrm>
            <a:off x="10883" y="5952930"/>
            <a:ext cx="6385662" cy="420110"/>
          </a:xfrm>
          <a:prstGeom prst="rect">
            <a:avLst/>
          </a:prstGeom>
        </p:spPr>
      </p:pic>
    </p:spTree>
    <p:extLst>
      <p:ext uri="{BB962C8B-B14F-4D97-AF65-F5344CB8AC3E}">
        <p14:creationId xmlns:p14="http://schemas.microsoft.com/office/powerpoint/2010/main" val="62400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2980"/>
            <a:ext cx="10972800" cy="4774663"/>
          </a:xfrm>
        </p:spPr>
        <p:txBody>
          <a:bodyPr>
            <a:normAutofit fontScale="77500" lnSpcReduction="20000"/>
          </a:bodyPr>
          <a:lstStyle/>
          <a:p>
            <a:r>
              <a:rPr lang="en-US" dirty="0" smtClean="0"/>
              <a:t>Very similar to GASB 87 as far as the calculation</a:t>
            </a:r>
          </a:p>
          <a:p>
            <a:r>
              <a:rPr lang="en-US" dirty="0" smtClean="0"/>
              <a:t>Population</a:t>
            </a:r>
          </a:p>
          <a:p>
            <a:pPr lvl="1"/>
            <a:r>
              <a:rPr lang="en-US" dirty="0" smtClean="0"/>
              <a:t>Need to make sure you the population is complete</a:t>
            </a:r>
          </a:p>
          <a:p>
            <a:r>
              <a:rPr lang="en-US" dirty="0" smtClean="0"/>
              <a:t>Term</a:t>
            </a:r>
          </a:p>
          <a:p>
            <a:pPr lvl="1"/>
            <a:r>
              <a:rPr lang="en-US" dirty="0"/>
              <a:t>Watch out for perpetual licenses and automatic </a:t>
            </a:r>
            <a:r>
              <a:rPr lang="en-US" dirty="0" smtClean="0"/>
              <a:t>renewals</a:t>
            </a:r>
          </a:p>
          <a:p>
            <a:pPr lvl="1"/>
            <a:r>
              <a:rPr lang="en-US" dirty="0" smtClean="0"/>
              <a:t>May be uncertainty and a lot of judgement involved with the term </a:t>
            </a:r>
          </a:p>
          <a:p>
            <a:pPr lvl="1"/>
            <a:r>
              <a:rPr lang="en-US" dirty="0" smtClean="0"/>
              <a:t>May see more short term</a:t>
            </a:r>
          </a:p>
          <a:p>
            <a:r>
              <a:rPr lang="en-US" dirty="0" smtClean="0"/>
              <a:t>Materiality </a:t>
            </a:r>
          </a:p>
          <a:p>
            <a:pPr lvl="1"/>
            <a:r>
              <a:rPr lang="en-US" dirty="0"/>
              <a:t>Consider materiality both individually and in the </a:t>
            </a:r>
            <a:r>
              <a:rPr lang="en-US" dirty="0" smtClean="0"/>
              <a:t>aggregate</a:t>
            </a:r>
          </a:p>
          <a:p>
            <a:pPr lvl="1"/>
            <a:r>
              <a:rPr lang="en-US" dirty="0" smtClean="0"/>
              <a:t>Standard does not apply to immaterial items</a:t>
            </a:r>
          </a:p>
          <a:p>
            <a:r>
              <a:rPr lang="en-US" dirty="0" smtClean="0"/>
              <a:t>Other Audit Considerations</a:t>
            </a:r>
            <a:endParaRPr lang="en-US" dirty="0"/>
          </a:p>
          <a:p>
            <a:pPr lvl="1"/>
            <a:r>
              <a:rPr lang="en-US" dirty="0" smtClean="0"/>
              <a:t>Implementation guide questions related to leases can be used for SBITA</a:t>
            </a:r>
          </a:p>
          <a:p>
            <a:pPr lvl="1"/>
            <a:r>
              <a:rPr lang="en-US" dirty="0" smtClean="0"/>
              <a:t>Start testing early in the audit</a:t>
            </a:r>
          </a:p>
          <a:p>
            <a:pPr lvl="1"/>
            <a:r>
              <a:rPr lang="en-US" dirty="0" smtClean="0"/>
              <a:t>Contracts are complicated – Sometimes it’s hard to find if there is a right to terminate</a:t>
            </a:r>
          </a:p>
          <a:p>
            <a:pPr lvl="1"/>
            <a:r>
              <a:rPr lang="en-US" dirty="0" smtClean="0"/>
              <a:t>Impairment issues</a:t>
            </a:r>
          </a:p>
          <a:p>
            <a:pPr lvl="1"/>
            <a:r>
              <a:rPr lang="en-US" dirty="0" smtClean="0"/>
              <a:t>Communication between auditor and management is key</a:t>
            </a:r>
          </a:p>
        </p:txBody>
      </p:sp>
      <p:sp>
        <p:nvSpPr>
          <p:cNvPr id="3" name="Title 2"/>
          <p:cNvSpPr>
            <a:spLocks noGrp="1"/>
          </p:cNvSpPr>
          <p:nvPr>
            <p:ph type="title"/>
          </p:nvPr>
        </p:nvSpPr>
        <p:spPr/>
        <p:txBody>
          <a:bodyPr/>
          <a:lstStyle/>
          <a:p>
            <a:r>
              <a:rPr lang="en-US" dirty="0" smtClean="0"/>
              <a:t>SBITA Tips for School Districts</a:t>
            </a:r>
            <a:endParaRPr lang="en-US" dirty="0"/>
          </a:p>
        </p:txBody>
      </p:sp>
    </p:spTree>
    <p:extLst>
      <p:ext uri="{BB962C8B-B14F-4D97-AF65-F5344CB8AC3E}">
        <p14:creationId xmlns:p14="http://schemas.microsoft.com/office/powerpoint/2010/main" val="398697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OSA Financial and Compliance Update</a:t>
            </a:r>
          </a:p>
          <a:p>
            <a:pPr lvl="1"/>
            <a:r>
              <a:rPr lang="en-US" dirty="0" smtClean="0"/>
              <a:t>Compliance Update</a:t>
            </a:r>
          </a:p>
          <a:p>
            <a:pPr lvl="1"/>
            <a:r>
              <a:rPr lang="en-US" dirty="0" smtClean="0"/>
              <a:t>Quality Assurance</a:t>
            </a:r>
          </a:p>
          <a:p>
            <a:pPr lvl="2"/>
            <a:r>
              <a:rPr lang="en-US" dirty="0" smtClean="0"/>
              <a:t>Update </a:t>
            </a:r>
          </a:p>
          <a:p>
            <a:pPr lvl="2"/>
            <a:r>
              <a:rPr lang="en-US" dirty="0" smtClean="0"/>
              <a:t>Processes</a:t>
            </a:r>
          </a:p>
          <a:p>
            <a:pPr lvl="2"/>
            <a:r>
              <a:rPr lang="en-US" dirty="0" smtClean="0"/>
              <a:t>Report Status</a:t>
            </a:r>
          </a:p>
          <a:p>
            <a:r>
              <a:rPr lang="en-US" dirty="0" smtClean="0"/>
              <a:t>GASB Update </a:t>
            </a:r>
          </a:p>
          <a:p>
            <a:r>
              <a:rPr lang="en-US" dirty="0" smtClean="0"/>
              <a:t>Compliance Audit Program</a:t>
            </a:r>
          </a:p>
          <a:p>
            <a:pPr lvl="1"/>
            <a:r>
              <a:rPr lang="en-US" dirty="0" smtClean="0"/>
              <a:t>2023 Changes</a:t>
            </a:r>
          </a:p>
          <a:p>
            <a:pPr lvl="1"/>
            <a:r>
              <a:rPr lang="en-US" dirty="0" smtClean="0"/>
              <a:t>Attendee Questions</a:t>
            </a:r>
          </a:p>
          <a:p>
            <a:pPr lvl="1"/>
            <a:r>
              <a:rPr lang="en-US" dirty="0" smtClean="0"/>
              <a:t>Common Issues</a:t>
            </a:r>
            <a:endParaRPr lang="en-US" dirty="0"/>
          </a:p>
        </p:txBody>
      </p:sp>
      <p:sp>
        <p:nvSpPr>
          <p:cNvPr id="3" name="Title 2"/>
          <p:cNvSpPr>
            <a:spLocks noGrp="1"/>
          </p:cNvSpPr>
          <p:nvPr>
            <p:ph type="title"/>
          </p:nvPr>
        </p:nvSpPr>
        <p:spPr/>
        <p:txBody>
          <a:bodyPr/>
          <a:lstStyle/>
          <a:p>
            <a:r>
              <a:rPr lang="en-US" dirty="0" smtClean="0"/>
              <a:t>Office of the State Auditor Update</a:t>
            </a:r>
            <a:endParaRPr lang="en-US" dirty="0"/>
          </a:p>
        </p:txBody>
      </p:sp>
    </p:spTree>
    <p:extLst>
      <p:ext uri="{BB962C8B-B14F-4D97-AF65-F5344CB8AC3E}">
        <p14:creationId xmlns:p14="http://schemas.microsoft.com/office/powerpoint/2010/main" val="489770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73020"/>
            <a:ext cx="10972800" cy="4914624"/>
          </a:xfrm>
        </p:spPr>
        <p:txBody>
          <a:bodyPr>
            <a:normAutofit fontScale="70000" lnSpcReduction="20000"/>
          </a:bodyPr>
          <a:lstStyle/>
          <a:p>
            <a:r>
              <a:rPr lang="en-US" dirty="0" smtClean="0"/>
              <a:t>Covers a variety of topics</a:t>
            </a:r>
          </a:p>
          <a:p>
            <a:pPr lvl="1"/>
            <a:r>
              <a:rPr lang="en-US" dirty="0" smtClean="0"/>
              <a:t>Financial Guarantees</a:t>
            </a:r>
          </a:p>
          <a:p>
            <a:pPr lvl="1"/>
            <a:r>
              <a:rPr lang="en-US" dirty="0" smtClean="0"/>
              <a:t>Derivative Instruments</a:t>
            </a:r>
          </a:p>
          <a:p>
            <a:pPr lvl="1"/>
            <a:r>
              <a:rPr lang="en-US" dirty="0" smtClean="0"/>
              <a:t>Leases</a:t>
            </a:r>
          </a:p>
          <a:p>
            <a:pPr lvl="1"/>
            <a:r>
              <a:rPr lang="en-US" dirty="0" smtClean="0"/>
              <a:t>PPPs</a:t>
            </a:r>
          </a:p>
          <a:p>
            <a:pPr lvl="2"/>
            <a:r>
              <a:rPr lang="en-US" dirty="0" smtClean="0"/>
              <a:t>Term</a:t>
            </a:r>
          </a:p>
          <a:p>
            <a:pPr lvl="2"/>
            <a:r>
              <a:rPr lang="en-US" dirty="0" smtClean="0"/>
              <a:t>Transferor Recognition and Measurement for PPPs</a:t>
            </a:r>
          </a:p>
          <a:p>
            <a:pPr lvl="2"/>
            <a:r>
              <a:rPr lang="en-US" dirty="0" smtClean="0"/>
              <a:t>Operator Recognition and Measurement for PPPs</a:t>
            </a:r>
          </a:p>
          <a:p>
            <a:pPr lvl="1"/>
            <a:r>
              <a:rPr lang="en-US" dirty="0" smtClean="0"/>
              <a:t>SBITAs</a:t>
            </a:r>
          </a:p>
          <a:p>
            <a:pPr lvl="2"/>
            <a:r>
              <a:rPr lang="en-US" sz="2200" dirty="0"/>
              <a:t>For the purposes of determining  the Subscription Term:</a:t>
            </a:r>
          </a:p>
          <a:p>
            <a:pPr lvl="3"/>
            <a:r>
              <a:rPr lang="en-US" sz="2000" dirty="0"/>
              <a:t>Option to Terminate</a:t>
            </a:r>
          </a:p>
          <a:p>
            <a:pPr lvl="4"/>
            <a:r>
              <a:rPr lang="en-US" sz="1900" dirty="0"/>
              <a:t>An option to terminate is an unconditional right that exists in the SBITA Contract</a:t>
            </a:r>
          </a:p>
          <a:p>
            <a:pPr lvl="4"/>
            <a:r>
              <a:rPr lang="en-US" sz="1900" dirty="0"/>
              <a:t>A provision that gives a party to the SBITA the right to terminate in certain circumstances or upon the occurrence of certain events should NOT be considered an option to terminate for the purposes of determining SBITA term.</a:t>
            </a:r>
          </a:p>
          <a:p>
            <a:pPr lvl="4"/>
            <a:r>
              <a:rPr lang="en-US" sz="1900" dirty="0"/>
              <a:t>If there is a provision that says if you default on payments the SBITA is terminated, that would not be considered an option to terminate in the SBITA</a:t>
            </a:r>
          </a:p>
          <a:p>
            <a:pPr lvl="2"/>
            <a:r>
              <a:rPr lang="en-US" sz="2200" dirty="0"/>
              <a:t>Short-Term SBITAs - </a:t>
            </a:r>
            <a:r>
              <a:rPr lang="en-US" sz="2000" dirty="0"/>
              <a:t>Includes details on how to treat SBITA that was determined to be short term that is reassessed and is no longer a short term SBITA</a:t>
            </a:r>
          </a:p>
          <a:p>
            <a:pPr lvl="2"/>
            <a:r>
              <a:rPr lang="en-US" sz="2200" dirty="0"/>
              <a:t>SBITA should not be remeasured solely for a change in index or a rate used to determine variable payments, nor should the discount rate be reassessed solely for a change in the a government’s incremental borrowing rate.</a:t>
            </a:r>
          </a:p>
          <a:p>
            <a:pPr lvl="2"/>
            <a:endParaRPr lang="en-US" dirty="0"/>
          </a:p>
        </p:txBody>
      </p:sp>
      <p:sp>
        <p:nvSpPr>
          <p:cNvPr id="3" name="Title 2"/>
          <p:cNvSpPr>
            <a:spLocks noGrp="1"/>
          </p:cNvSpPr>
          <p:nvPr>
            <p:ph type="title"/>
          </p:nvPr>
        </p:nvSpPr>
        <p:spPr/>
        <p:txBody>
          <a:bodyPr/>
          <a:lstStyle/>
          <a:p>
            <a:r>
              <a:rPr lang="en-US" dirty="0">
                <a:effectLst/>
              </a:rPr>
              <a:t>GASB Statement No. 99</a:t>
            </a:r>
            <a:endParaRPr lang="en-US" dirty="0"/>
          </a:p>
        </p:txBody>
      </p:sp>
    </p:spTree>
    <p:extLst>
      <p:ext uri="{BB962C8B-B14F-4D97-AF65-F5344CB8AC3E}">
        <p14:creationId xmlns:p14="http://schemas.microsoft.com/office/powerpoint/2010/main" val="808284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Covers a variety of topics</a:t>
            </a:r>
          </a:p>
          <a:p>
            <a:pPr lvl="1"/>
            <a:r>
              <a:rPr lang="en-US" dirty="0" smtClean="0"/>
              <a:t>Transition from LIBOR</a:t>
            </a:r>
          </a:p>
          <a:p>
            <a:pPr lvl="1"/>
            <a:r>
              <a:rPr lang="en-US" dirty="0" smtClean="0"/>
              <a:t>SNAP</a:t>
            </a:r>
          </a:p>
          <a:p>
            <a:pPr lvl="1"/>
            <a:r>
              <a:rPr lang="en-US" dirty="0" smtClean="0"/>
              <a:t>Nonmonetary Transactions</a:t>
            </a:r>
          </a:p>
          <a:p>
            <a:pPr lvl="1"/>
            <a:r>
              <a:rPr lang="en-US" dirty="0" smtClean="0"/>
              <a:t>Pledges of Future Revenue</a:t>
            </a:r>
          </a:p>
          <a:p>
            <a:pPr lvl="1"/>
            <a:r>
              <a:rPr lang="en-US" dirty="0" smtClean="0"/>
              <a:t>Focus of Government-Wide Financial Statements</a:t>
            </a:r>
          </a:p>
          <a:p>
            <a:pPr lvl="1"/>
            <a:r>
              <a:rPr lang="en-US" dirty="0" smtClean="0"/>
              <a:t>Terminology</a:t>
            </a:r>
            <a:endParaRPr lang="en-US" dirty="0"/>
          </a:p>
        </p:txBody>
      </p:sp>
      <p:sp>
        <p:nvSpPr>
          <p:cNvPr id="3" name="Title 2"/>
          <p:cNvSpPr>
            <a:spLocks noGrp="1"/>
          </p:cNvSpPr>
          <p:nvPr>
            <p:ph type="title"/>
          </p:nvPr>
        </p:nvSpPr>
        <p:spPr/>
        <p:txBody>
          <a:bodyPr/>
          <a:lstStyle/>
          <a:p>
            <a:r>
              <a:rPr lang="en-US" dirty="0">
                <a:effectLst/>
              </a:rPr>
              <a:t>GASB Statement No. 99</a:t>
            </a:r>
            <a:endParaRPr lang="en-US" dirty="0"/>
          </a:p>
        </p:txBody>
      </p:sp>
    </p:spTree>
    <p:extLst>
      <p:ext uri="{BB962C8B-B14F-4D97-AF65-F5344CB8AC3E}">
        <p14:creationId xmlns:p14="http://schemas.microsoft.com/office/powerpoint/2010/main" val="1975837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10972800" cy="4692243"/>
          </a:xfrm>
        </p:spPr>
        <p:txBody>
          <a:bodyPr>
            <a:normAutofit fontScale="92500" lnSpcReduction="20000"/>
          </a:bodyPr>
          <a:lstStyle/>
          <a:p>
            <a:r>
              <a:rPr lang="en-US" sz="2800" dirty="0"/>
              <a:t>GASB Statement No. 91, Conduit Debt </a:t>
            </a:r>
            <a:r>
              <a:rPr lang="en-US" sz="2800" dirty="0" smtClean="0"/>
              <a:t>Obligations</a:t>
            </a:r>
          </a:p>
          <a:p>
            <a:pPr lvl="1"/>
            <a:r>
              <a:rPr lang="en-US" sz="2400" dirty="0"/>
              <a:t>Effective Date: </a:t>
            </a:r>
            <a:r>
              <a:rPr lang="en-US" sz="2400" dirty="0" smtClean="0"/>
              <a:t>2023</a:t>
            </a:r>
          </a:p>
          <a:p>
            <a:pPr lvl="1"/>
            <a:r>
              <a:rPr lang="en-US" sz="2400" dirty="0"/>
              <a:t>Conduit debt obligation: Debt instrument issued in the name of a state or local government (the issuer) that is for the benefit of a third party primarily liable for the repayment of the debt instrument (third party obligor).  Must have all of the following characteristics:</a:t>
            </a:r>
          </a:p>
          <a:p>
            <a:pPr marL="1088136" lvl="2" indent="-457200">
              <a:buFont typeface="+mj-lt"/>
              <a:buAutoNum type="arabicPeriod"/>
            </a:pPr>
            <a:r>
              <a:rPr lang="en-US" sz="2200" dirty="0"/>
              <a:t>There are at least 3 parties involved (1) an issuer, (2) a third-party obligor, and (3) a debt holder or a debt trustee </a:t>
            </a:r>
          </a:p>
          <a:p>
            <a:pPr marL="1088136" lvl="2" indent="-457200">
              <a:buFont typeface="+mj-lt"/>
              <a:buAutoNum type="arabicPeriod"/>
            </a:pPr>
            <a:r>
              <a:rPr lang="en-US" sz="2200" dirty="0"/>
              <a:t>The issuer and third-party obligor are not within the same financial reporting entity</a:t>
            </a:r>
          </a:p>
          <a:p>
            <a:pPr marL="1088136" lvl="2" indent="-457200">
              <a:buFont typeface="+mj-lt"/>
              <a:buAutoNum type="arabicPeriod"/>
            </a:pPr>
            <a:r>
              <a:rPr lang="en-US" sz="2200" dirty="0"/>
              <a:t>The debt obligation is not a parity bond of the issuer nor is it cross-collateralized with other debt of the issuer</a:t>
            </a:r>
          </a:p>
          <a:p>
            <a:pPr marL="1088136" lvl="2" indent="-457200">
              <a:buFont typeface="+mj-lt"/>
              <a:buAutoNum type="arabicPeriod"/>
            </a:pPr>
            <a:r>
              <a:rPr lang="en-US" sz="2200" dirty="0"/>
              <a:t>The third-party obligor or it’s agent, not the issuer, ultimately receives the proceeds from the debt issuance</a:t>
            </a:r>
          </a:p>
          <a:p>
            <a:pPr marL="1088136" lvl="2" indent="-457200">
              <a:buFont typeface="+mj-lt"/>
              <a:buAutoNum type="arabicPeriod"/>
            </a:pPr>
            <a:r>
              <a:rPr lang="en-US" sz="2200" dirty="0"/>
              <a:t>The third-party obligor, not the issuer, is primarily obligated for the debt service payments</a:t>
            </a:r>
          </a:p>
          <a:p>
            <a:pPr lvl="1"/>
            <a:endParaRPr lang="en-US" sz="2400" dirty="0"/>
          </a:p>
          <a:p>
            <a:pPr lvl="2"/>
            <a:endParaRPr lang="en-US" sz="2200" b="1" dirty="0" smtClean="0">
              <a:solidFill>
                <a:srgbClr val="3C3C3D"/>
              </a:solidFill>
              <a:latin typeface="Calibri" panose="020F0502020204030204" pitchFamily="34" charset="0"/>
            </a:endParaRPr>
          </a:p>
          <a:p>
            <a:pPr lvl="2"/>
            <a:endParaRPr lang="en-US" sz="2200" b="1" dirty="0" smtClean="0">
              <a:solidFill>
                <a:srgbClr val="3C3C3D"/>
              </a:solidFill>
              <a:latin typeface="Calibri" panose="020F0502020204030204" pitchFamily="34" charset="0"/>
            </a:endParaRPr>
          </a:p>
          <a:p>
            <a:endParaRPr lang="en-US" sz="2800" b="1" dirty="0">
              <a:solidFill>
                <a:srgbClr val="3C3C3D"/>
              </a:solidFill>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a:t>GASB Statement No. 91</a:t>
            </a:r>
          </a:p>
        </p:txBody>
      </p:sp>
    </p:spTree>
    <p:extLst>
      <p:ext uri="{BB962C8B-B14F-4D97-AF65-F5344CB8AC3E}">
        <p14:creationId xmlns:p14="http://schemas.microsoft.com/office/powerpoint/2010/main" val="34375782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GASB Statement No. 91, Conduit Debt </a:t>
            </a:r>
            <a:r>
              <a:rPr lang="en-US" sz="2800" dirty="0" smtClean="0"/>
              <a:t>Obligations</a:t>
            </a:r>
          </a:p>
          <a:p>
            <a:pPr lvl="1"/>
            <a:r>
              <a:rPr lang="en-US" sz="2400" dirty="0"/>
              <a:t>Issuer should not recognize a conduit debt obligation as a liability</a:t>
            </a:r>
          </a:p>
          <a:p>
            <a:pPr lvl="1"/>
            <a:r>
              <a:rPr lang="en-US" sz="2400" dirty="0"/>
              <a:t>Paragraphs 10 and 11 discuss when annual evaluations are required base on commitment</a:t>
            </a:r>
          </a:p>
          <a:p>
            <a:pPr lvl="1"/>
            <a:r>
              <a:rPr lang="en-US" sz="2400" dirty="0"/>
              <a:t>When would the government issuer record a liability? When qualitative factors indicate that it is more likely than not that the issuer will support one or more of the debt service payments than a liability should be recognized in accordance with paragraphs 12-17.</a:t>
            </a:r>
          </a:p>
          <a:p>
            <a:pPr lvl="1"/>
            <a:r>
              <a:rPr lang="en-US" sz="2400" dirty="0"/>
              <a:t>Paragraph 13 lists out qualitative factors</a:t>
            </a:r>
          </a:p>
          <a:p>
            <a:pPr lvl="1"/>
            <a:r>
              <a:rPr lang="en-US" sz="2400" dirty="0"/>
              <a:t>Statement does not define more likely than not, need to used judgement</a:t>
            </a:r>
          </a:p>
          <a:p>
            <a:pPr marL="630936" lvl="2" indent="0">
              <a:buNone/>
            </a:pPr>
            <a:endParaRPr lang="en-US" sz="2200" b="1" dirty="0" smtClean="0">
              <a:solidFill>
                <a:srgbClr val="3C3C3D"/>
              </a:solidFill>
              <a:latin typeface="Calibri" panose="020F0502020204030204" pitchFamily="34" charset="0"/>
            </a:endParaRPr>
          </a:p>
          <a:p>
            <a:endParaRPr lang="en-US" sz="2800" b="1" dirty="0">
              <a:solidFill>
                <a:srgbClr val="3C3C3D"/>
              </a:solidFill>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a:t>GASB Statement No. 91</a:t>
            </a:r>
          </a:p>
        </p:txBody>
      </p:sp>
    </p:spTree>
    <p:extLst>
      <p:ext uri="{BB962C8B-B14F-4D97-AF65-F5344CB8AC3E}">
        <p14:creationId xmlns:p14="http://schemas.microsoft.com/office/powerpoint/2010/main" val="15011699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800" dirty="0"/>
              <a:t>GASB Statement No. 94, Public-Private and Public-Public Partnerships and Availability Payment </a:t>
            </a:r>
            <a:r>
              <a:rPr lang="en-US" sz="2800" dirty="0" smtClean="0"/>
              <a:t>Arrangements</a:t>
            </a:r>
          </a:p>
          <a:p>
            <a:pPr lvl="1"/>
            <a:r>
              <a:rPr lang="en-US" sz="2400" dirty="0"/>
              <a:t>Effective Date: </a:t>
            </a:r>
            <a:r>
              <a:rPr lang="en-US" sz="2400" dirty="0" smtClean="0"/>
              <a:t>2023</a:t>
            </a:r>
          </a:p>
          <a:p>
            <a:pPr lvl="1"/>
            <a:r>
              <a:rPr lang="en-US" sz="2400" dirty="0" smtClean="0"/>
              <a:t>Public-private and public-public partnerships (PPPs)</a:t>
            </a:r>
          </a:p>
          <a:p>
            <a:pPr lvl="2"/>
            <a:r>
              <a:rPr lang="en-US" sz="2000" dirty="0"/>
              <a:t>A PPP is an arrangement in which a government (the transferor) contracts with an operator (may be a governmental or nongovernmental entity) to provide public services by conveying control of the right to operate or use a nonfinancial asset, such as infrastructure or other capital asset (the underlying PPP asset) for a period of time in an exchange or exchange-like transaction</a:t>
            </a:r>
          </a:p>
          <a:p>
            <a:pPr lvl="1"/>
            <a:r>
              <a:rPr lang="en-US" sz="2400" dirty="0" smtClean="0"/>
              <a:t>Availability payment arrangements (APAs)</a:t>
            </a:r>
          </a:p>
          <a:p>
            <a:pPr lvl="2"/>
            <a:r>
              <a:rPr lang="en-US" sz="2200" dirty="0" smtClean="0"/>
              <a:t>An APA is an arrangement in which a government compensates an operator for activities that may include designing, constructing, financing, maintaining or operating an underlying nonfinancial asset for a period of time in an exchange or exchange-like transaction</a:t>
            </a:r>
          </a:p>
          <a:p>
            <a:pPr lvl="3"/>
            <a:r>
              <a:rPr lang="en-US" sz="2000" dirty="0" smtClean="0"/>
              <a:t>May need to split up components and account for separately (design, construction, etc. should be a financed purchase while services provided for operation or maintenance should be expensed)</a:t>
            </a:r>
          </a:p>
        </p:txBody>
      </p:sp>
      <p:sp>
        <p:nvSpPr>
          <p:cNvPr id="3" name="Title 2"/>
          <p:cNvSpPr>
            <a:spLocks noGrp="1"/>
          </p:cNvSpPr>
          <p:nvPr>
            <p:ph type="title"/>
          </p:nvPr>
        </p:nvSpPr>
        <p:spPr/>
        <p:txBody>
          <a:bodyPr/>
          <a:lstStyle/>
          <a:p>
            <a:r>
              <a:rPr lang="en-US" dirty="0"/>
              <a:t>GASB Statement No. 94</a:t>
            </a:r>
          </a:p>
        </p:txBody>
      </p:sp>
    </p:spTree>
    <p:extLst>
      <p:ext uri="{BB962C8B-B14F-4D97-AF65-F5344CB8AC3E}">
        <p14:creationId xmlns:p14="http://schemas.microsoft.com/office/powerpoint/2010/main" val="39920102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GASB Statement No. 94, Public-Private and Public-Public Partnerships and Availability Payment </a:t>
            </a:r>
            <a:r>
              <a:rPr lang="en-US" sz="2800" dirty="0" smtClean="0"/>
              <a:t>Arrangements</a:t>
            </a:r>
          </a:p>
          <a:p>
            <a:pPr lvl="1"/>
            <a:r>
              <a:rPr lang="en-US" sz="2400" dirty="0" smtClean="0"/>
              <a:t>If a PPP meets the definition of a lease it should be accounted for under GASB 87 (See paragraph 9 of GASB 94 for criteria)</a:t>
            </a:r>
          </a:p>
          <a:p>
            <a:pPr lvl="1"/>
            <a:r>
              <a:rPr lang="en-US" sz="2400" dirty="0" smtClean="0"/>
              <a:t>Transferor:</a:t>
            </a:r>
          </a:p>
          <a:p>
            <a:pPr lvl="2"/>
            <a:r>
              <a:rPr lang="en-US" sz="2200" dirty="0" smtClean="0"/>
              <a:t>Continue to recognize underlying PPP asset</a:t>
            </a:r>
          </a:p>
          <a:p>
            <a:pPr lvl="2"/>
            <a:r>
              <a:rPr lang="en-US" sz="2200" dirty="0" smtClean="0"/>
              <a:t>Receivable for installment payments, if any, to be received in relation to the PPP</a:t>
            </a:r>
          </a:p>
          <a:p>
            <a:pPr lvl="2"/>
            <a:r>
              <a:rPr lang="en-US" sz="2200" dirty="0" smtClean="0"/>
              <a:t>Deferred inflow of resources</a:t>
            </a:r>
          </a:p>
          <a:p>
            <a:pPr lvl="1"/>
            <a:r>
              <a:rPr lang="en-US" sz="2400" dirty="0" smtClean="0"/>
              <a:t>Operator:</a:t>
            </a:r>
          </a:p>
          <a:p>
            <a:pPr lvl="2"/>
            <a:r>
              <a:rPr lang="en-US" sz="2200" dirty="0" smtClean="0"/>
              <a:t>Liability for installment payments, if any, to  be made in relation to the PPP</a:t>
            </a:r>
          </a:p>
          <a:p>
            <a:pPr lvl="2"/>
            <a:r>
              <a:rPr lang="en-US" sz="2200" dirty="0" smtClean="0"/>
              <a:t>Intangible right-to-use asset</a:t>
            </a:r>
            <a:endParaRPr lang="en-US" dirty="0"/>
          </a:p>
        </p:txBody>
      </p:sp>
      <p:sp>
        <p:nvSpPr>
          <p:cNvPr id="3" name="Title 2"/>
          <p:cNvSpPr>
            <a:spLocks noGrp="1"/>
          </p:cNvSpPr>
          <p:nvPr>
            <p:ph type="title"/>
          </p:nvPr>
        </p:nvSpPr>
        <p:spPr/>
        <p:txBody>
          <a:bodyPr/>
          <a:lstStyle/>
          <a:p>
            <a:r>
              <a:rPr lang="en-US" dirty="0"/>
              <a:t>GASB Statement No. 94</a:t>
            </a:r>
          </a:p>
        </p:txBody>
      </p:sp>
    </p:spTree>
    <p:extLst>
      <p:ext uri="{BB962C8B-B14F-4D97-AF65-F5344CB8AC3E}">
        <p14:creationId xmlns:p14="http://schemas.microsoft.com/office/powerpoint/2010/main" val="32043058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800" dirty="0"/>
              <a:t>GASB Statement No. 100, Accounting Changes and Error Corrections—an amendment of GASB Statement No. </a:t>
            </a:r>
            <a:r>
              <a:rPr lang="en-US" sz="2800" dirty="0" smtClean="0"/>
              <a:t>62</a:t>
            </a:r>
          </a:p>
          <a:p>
            <a:pPr lvl="1"/>
            <a:r>
              <a:rPr lang="en-US" sz="2400" dirty="0"/>
              <a:t>Effective Date: </a:t>
            </a:r>
            <a:r>
              <a:rPr lang="en-US" sz="2400" dirty="0" smtClean="0"/>
              <a:t>2024</a:t>
            </a:r>
          </a:p>
          <a:p>
            <a:pPr lvl="1"/>
            <a:r>
              <a:rPr lang="en-US" sz="2400" dirty="0" smtClean="0"/>
              <a:t>Accounting Changes are:</a:t>
            </a:r>
          </a:p>
          <a:p>
            <a:pPr lvl="2"/>
            <a:r>
              <a:rPr lang="en-US" sz="2200" dirty="0" smtClean="0"/>
              <a:t>Changes in accounting principles</a:t>
            </a:r>
          </a:p>
          <a:p>
            <a:pPr lvl="3"/>
            <a:r>
              <a:rPr lang="en-US" sz="2000" dirty="0" smtClean="0"/>
              <a:t>Change from one generally accepted accounting principle to another generally accepted accounting principle that is justified on the basis that the newly adopted principle is preferable based on qualitative characteristics</a:t>
            </a:r>
          </a:p>
          <a:p>
            <a:pPr lvl="3"/>
            <a:r>
              <a:rPr lang="en-US" sz="2000" dirty="0" smtClean="0"/>
              <a:t>Implementation of new authoritative accounting or financial reporting pronouncements </a:t>
            </a:r>
          </a:p>
          <a:p>
            <a:pPr lvl="2"/>
            <a:r>
              <a:rPr lang="en-US" sz="2200" dirty="0" smtClean="0"/>
              <a:t>Changes in accounting estimates</a:t>
            </a:r>
          </a:p>
          <a:p>
            <a:pPr lvl="3"/>
            <a:r>
              <a:rPr lang="en-US" sz="2000" dirty="0" smtClean="0"/>
              <a:t>Inputs to the estimate changes</a:t>
            </a:r>
          </a:p>
          <a:p>
            <a:pPr lvl="3"/>
            <a:r>
              <a:rPr lang="en-US" sz="2000" dirty="0" smtClean="0"/>
              <a:t>Change in measurement methodology</a:t>
            </a:r>
          </a:p>
          <a:p>
            <a:pPr lvl="2"/>
            <a:r>
              <a:rPr lang="en-US" sz="2200" dirty="0" smtClean="0"/>
              <a:t>Changes to or within the financial reporting entity</a:t>
            </a:r>
          </a:p>
          <a:p>
            <a:pPr lvl="3"/>
            <a:r>
              <a:rPr lang="en-US" sz="2000" dirty="0" smtClean="0"/>
              <a:t>Addition or removal of a fund</a:t>
            </a:r>
          </a:p>
          <a:p>
            <a:pPr lvl="3"/>
            <a:r>
              <a:rPr lang="en-US" sz="2000" dirty="0" smtClean="0"/>
              <a:t>Change in a fund’s presentation as major or nonmajor</a:t>
            </a:r>
          </a:p>
          <a:p>
            <a:pPr lvl="3"/>
            <a:r>
              <a:rPr lang="en-US" sz="2000" dirty="0" smtClean="0"/>
              <a:t>Addition of a component unit or removal of a component unit (some exceptions to this)</a:t>
            </a:r>
          </a:p>
          <a:p>
            <a:pPr lvl="3"/>
            <a:r>
              <a:rPr lang="en-US" sz="2000" dirty="0" smtClean="0"/>
              <a:t>Change in component unit presentation as blended or discretely presented</a:t>
            </a:r>
            <a:endParaRPr lang="en-US" sz="2000" dirty="0"/>
          </a:p>
          <a:p>
            <a:endParaRPr lang="en-US" sz="2800" b="1" dirty="0">
              <a:solidFill>
                <a:srgbClr val="212529"/>
              </a:solidFill>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a:t>GASB Statement No. 100</a:t>
            </a:r>
          </a:p>
        </p:txBody>
      </p:sp>
    </p:spTree>
    <p:extLst>
      <p:ext uri="{BB962C8B-B14F-4D97-AF65-F5344CB8AC3E}">
        <p14:creationId xmlns:p14="http://schemas.microsoft.com/office/powerpoint/2010/main" val="24137213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GASB Statement No. 100, Accounting Changes and Error Corrections—an amendment of GASB Statement No. </a:t>
            </a:r>
            <a:r>
              <a:rPr lang="en-US" sz="2800" dirty="0" smtClean="0"/>
              <a:t>62</a:t>
            </a:r>
          </a:p>
          <a:p>
            <a:pPr lvl="1"/>
            <a:r>
              <a:rPr lang="en-US" sz="2400" dirty="0" smtClean="0"/>
              <a:t>Error Correction:</a:t>
            </a:r>
          </a:p>
          <a:p>
            <a:pPr lvl="2"/>
            <a:r>
              <a:rPr lang="en-US" sz="2200" dirty="0" smtClean="0"/>
              <a:t>Results from mathematical mistakes, mistakes in the application of accounting principles, or oversight or misuse of facts that existed at the time the financial statements were issued about conditions that existed as of the financial statement date</a:t>
            </a:r>
          </a:p>
          <a:p>
            <a:pPr lvl="2"/>
            <a:r>
              <a:rPr lang="en-US" sz="2200" dirty="0" smtClean="0"/>
              <a:t>A change from an accounting principal that is not generally accepted to a generally accepted accounting principle </a:t>
            </a:r>
          </a:p>
          <a:p>
            <a:pPr lvl="2"/>
            <a:endParaRPr lang="en-US" sz="2200" b="1" dirty="0">
              <a:solidFill>
                <a:srgbClr val="212529"/>
              </a:solidFill>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a:t>GASB Statement No. 100</a:t>
            </a:r>
          </a:p>
        </p:txBody>
      </p:sp>
    </p:spTree>
    <p:extLst>
      <p:ext uri="{BB962C8B-B14F-4D97-AF65-F5344CB8AC3E}">
        <p14:creationId xmlns:p14="http://schemas.microsoft.com/office/powerpoint/2010/main" val="36797845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2800" dirty="0"/>
              <a:t>GASB Statement No. 100, Accounting Changes and Error Corrections—an amendment of GASB Statement No. </a:t>
            </a:r>
            <a:r>
              <a:rPr lang="en-US" sz="2800" dirty="0" smtClean="0"/>
              <a:t>62</a:t>
            </a:r>
          </a:p>
          <a:p>
            <a:pPr lvl="1"/>
            <a:r>
              <a:rPr lang="en-US" sz="2400" dirty="0" smtClean="0"/>
              <a:t>Change in Accounting Principle</a:t>
            </a:r>
          </a:p>
          <a:p>
            <a:pPr lvl="2"/>
            <a:r>
              <a:rPr lang="en-US" sz="2200" dirty="0" smtClean="0"/>
              <a:t>Report retroactively by restating beginning net position, fund balance, or fund net position as applicable for the cumulative effect, if any, of the change (Single period financial statements)</a:t>
            </a:r>
          </a:p>
          <a:p>
            <a:pPr lvl="2"/>
            <a:r>
              <a:rPr lang="en-US" sz="2200" dirty="0" smtClean="0"/>
              <a:t>Note Disclosures (Paragraph 17-18)</a:t>
            </a:r>
          </a:p>
          <a:p>
            <a:pPr lvl="1"/>
            <a:r>
              <a:rPr lang="en-US" sz="2400" dirty="0" smtClean="0"/>
              <a:t>Change in Accounting Estimate</a:t>
            </a:r>
          </a:p>
          <a:p>
            <a:pPr lvl="2"/>
            <a:r>
              <a:rPr lang="en-US" sz="2200" dirty="0" smtClean="0"/>
              <a:t>Report prospectively be recognizing the change in accounting estimate in the reporting period in which the change occurs</a:t>
            </a:r>
          </a:p>
          <a:p>
            <a:pPr lvl="2"/>
            <a:r>
              <a:rPr lang="en-US" sz="2200" dirty="0" smtClean="0"/>
              <a:t>Note Disclosures (Paragraph 21)</a:t>
            </a:r>
          </a:p>
          <a:p>
            <a:pPr lvl="1"/>
            <a:r>
              <a:rPr lang="en-US" sz="2400" dirty="0" smtClean="0"/>
              <a:t>Change to or within the Financial Reporting Entity</a:t>
            </a:r>
          </a:p>
          <a:p>
            <a:pPr lvl="2"/>
            <a:r>
              <a:rPr lang="en-US" sz="2200" dirty="0" smtClean="0"/>
              <a:t>Adjust the current reporting period’s beginning net position, fund balance or fund net position as applicable for the effect of the change as if the change occurred as of the beginning of the reporting period</a:t>
            </a:r>
          </a:p>
          <a:p>
            <a:pPr lvl="2"/>
            <a:r>
              <a:rPr lang="en-US" sz="2200" dirty="0" smtClean="0"/>
              <a:t>Note Disclosures (Paragraph 23-24)</a:t>
            </a:r>
          </a:p>
          <a:p>
            <a:pPr lvl="1"/>
            <a:r>
              <a:rPr lang="en-US" sz="2400" dirty="0" smtClean="0"/>
              <a:t>Error Correction</a:t>
            </a:r>
          </a:p>
          <a:p>
            <a:pPr lvl="2"/>
            <a:r>
              <a:rPr lang="en-US" sz="2200" dirty="0"/>
              <a:t>Report retroactively by restating beginning net position, fund balance, or fund net position as applicable for the cumulative </a:t>
            </a:r>
            <a:r>
              <a:rPr lang="en-US" sz="2200" dirty="0" smtClean="0"/>
              <a:t>effect of the error correction (Single </a:t>
            </a:r>
            <a:r>
              <a:rPr lang="en-US" sz="2200" dirty="0"/>
              <a:t>period financial statements)</a:t>
            </a:r>
          </a:p>
          <a:p>
            <a:pPr lvl="2"/>
            <a:r>
              <a:rPr lang="en-US" sz="2200" dirty="0"/>
              <a:t>Note Disclosures (Paragraph </a:t>
            </a:r>
            <a:r>
              <a:rPr lang="en-US" sz="2200" dirty="0" smtClean="0"/>
              <a:t>27-28)</a:t>
            </a:r>
            <a:endParaRPr lang="en-US" sz="2200" dirty="0"/>
          </a:p>
          <a:p>
            <a:pPr lvl="1"/>
            <a:endParaRPr lang="en-US" sz="2400" dirty="0" smtClean="0"/>
          </a:p>
          <a:p>
            <a:pPr lvl="2"/>
            <a:endParaRPr lang="en-US" sz="2200" dirty="0" smtClean="0"/>
          </a:p>
          <a:p>
            <a:pPr lvl="2"/>
            <a:endParaRPr lang="en-US" sz="2200" b="1" dirty="0">
              <a:solidFill>
                <a:srgbClr val="212529"/>
              </a:solidFill>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a:t>GASB Statement No. 100</a:t>
            </a:r>
          </a:p>
        </p:txBody>
      </p:sp>
    </p:spTree>
    <p:extLst>
      <p:ext uri="{BB962C8B-B14F-4D97-AF65-F5344CB8AC3E}">
        <p14:creationId xmlns:p14="http://schemas.microsoft.com/office/powerpoint/2010/main" val="34441241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GASB Statement No. 100, Accounting Changes and Error Corrections—an amendment of GASB Statement No. </a:t>
            </a:r>
            <a:r>
              <a:rPr lang="en-US" sz="2800" dirty="0" smtClean="0"/>
              <a:t>62</a:t>
            </a:r>
          </a:p>
          <a:p>
            <a:pPr lvl="1"/>
            <a:r>
              <a:rPr lang="en-US" sz="2400" dirty="0" smtClean="0"/>
              <a:t>RSI, SI, MD&amp;A, etc.:</a:t>
            </a:r>
          </a:p>
          <a:p>
            <a:pPr lvl="2"/>
            <a:r>
              <a:rPr lang="en-US" sz="2200" dirty="0" smtClean="0"/>
              <a:t>Change in Accounting Principle &amp; Change to or within the financial reporting entity</a:t>
            </a:r>
          </a:p>
          <a:p>
            <a:pPr lvl="3"/>
            <a:r>
              <a:rPr lang="en-US" sz="2000" dirty="0" smtClean="0"/>
              <a:t>For reporting periods earlier than those presented in the basic financial statements, should not be restated</a:t>
            </a:r>
          </a:p>
          <a:p>
            <a:pPr lvl="2"/>
            <a:r>
              <a:rPr lang="en-US" sz="2200" dirty="0" smtClean="0"/>
              <a:t>Error Correction</a:t>
            </a:r>
          </a:p>
          <a:p>
            <a:pPr lvl="3"/>
            <a:r>
              <a:rPr lang="en-US" sz="2000" dirty="0" smtClean="0"/>
              <a:t>Should be corrected by restating the information for those prior periods as practicable</a:t>
            </a:r>
          </a:p>
          <a:p>
            <a:pPr lvl="3"/>
            <a:r>
              <a:rPr lang="en-US" sz="2000" dirty="0" smtClean="0"/>
              <a:t>Should be identified as restated or not restated including an explanation about the nature of the error and why it is not practicable to restate</a:t>
            </a:r>
          </a:p>
          <a:p>
            <a:pPr lvl="1"/>
            <a:endParaRPr lang="en-US" sz="2400" dirty="0" smtClean="0"/>
          </a:p>
          <a:p>
            <a:pPr lvl="2"/>
            <a:endParaRPr lang="en-US" sz="2200" dirty="0" smtClean="0"/>
          </a:p>
          <a:p>
            <a:pPr lvl="2"/>
            <a:endParaRPr lang="en-US" sz="2200" b="1" dirty="0">
              <a:solidFill>
                <a:srgbClr val="212529"/>
              </a:solidFill>
              <a:latin typeface="Calibri" panose="020F0502020204030204" pitchFamily="34" charset="0"/>
            </a:endParaRPr>
          </a:p>
          <a:p>
            <a:endParaRPr lang="en-US" dirty="0"/>
          </a:p>
        </p:txBody>
      </p:sp>
      <p:sp>
        <p:nvSpPr>
          <p:cNvPr id="3" name="Title 2"/>
          <p:cNvSpPr>
            <a:spLocks noGrp="1"/>
          </p:cNvSpPr>
          <p:nvPr>
            <p:ph type="title"/>
          </p:nvPr>
        </p:nvSpPr>
        <p:spPr/>
        <p:txBody>
          <a:bodyPr/>
          <a:lstStyle/>
          <a:p>
            <a:r>
              <a:rPr lang="en-US" dirty="0"/>
              <a:t>GASB Statement No. 100</a:t>
            </a:r>
          </a:p>
        </p:txBody>
      </p:sp>
    </p:spTree>
    <p:extLst>
      <p:ext uri="{BB962C8B-B14F-4D97-AF65-F5344CB8AC3E}">
        <p14:creationId xmlns:p14="http://schemas.microsoft.com/office/powerpoint/2010/main" val="3037451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Financial and Compliance Update</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24767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a:t>GASB Statement No. 101, Compensated </a:t>
            </a:r>
            <a:r>
              <a:rPr lang="en-US" sz="2800" dirty="0" smtClean="0"/>
              <a:t>Absences</a:t>
            </a:r>
          </a:p>
          <a:p>
            <a:pPr lvl="1"/>
            <a:r>
              <a:rPr lang="en-US" sz="2400" dirty="0"/>
              <a:t>Effective Date: 2025</a:t>
            </a:r>
          </a:p>
          <a:p>
            <a:pPr lvl="1"/>
            <a:r>
              <a:rPr lang="en-US" sz="2400" dirty="0" smtClean="0"/>
              <a:t>Updates </a:t>
            </a:r>
            <a:r>
              <a:rPr lang="en-US" sz="2400" dirty="0"/>
              <a:t>the recognition and measurement guidance for compensated absences</a:t>
            </a:r>
          </a:p>
          <a:p>
            <a:pPr lvl="1"/>
            <a:r>
              <a:rPr lang="en-US" sz="2400" dirty="0"/>
              <a:t>Requires that liabilities for compensated absences be recognized for </a:t>
            </a:r>
          </a:p>
          <a:p>
            <a:pPr lvl="2"/>
            <a:r>
              <a:rPr lang="en-US" sz="2200" dirty="0"/>
              <a:t>(1) leave that has not been used and</a:t>
            </a:r>
          </a:p>
          <a:p>
            <a:pPr lvl="2"/>
            <a:r>
              <a:rPr lang="en-US" sz="2200" dirty="0"/>
              <a:t>(2) leave that has been used but not yet paid in cash or settled </a:t>
            </a:r>
          </a:p>
          <a:p>
            <a:pPr lvl="1"/>
            <a:r>
              <a:rPr lang="en-US" sz="2400" dirty="0"/>
              <a:t>A liability should be recognized for leave that has not been used if</a:t>
            </a:r>
          </a:p>
          <a:p>
            <a:pPr lvl="2"/>
            <a:r>
              <a:rPr lang="en-US" sz="2200" dirty="0"/>
              <a:t>(a) the leave is attributable to services already rendered (employee has performed the services required to earn the leave)</a:t>
            </a:r>
          </a:p>
          <a:p>
            <a:pPr lvl="2"/>
            <a:r>
              <a:rPr lang="en-US" sz="2200" dirty="0"/>
              <a:t>(b) the leave accumulates, and</a:t>
            </a:r>
          </a:p>
          <a:p>
            <a:pPr lvl="2"/>
            <a:r>
              <a:rPr lang="en-US" sz="2200" dirty="0"/>
              <a:t>(c) the leave is more likely than not to be used for time off or otherwise paid in cash or settled through noncash </a:t>
            </a:r>
            <a:r>
              <a:rPr lang="en-US" sz="2200" dirty="0" smtClean="0"/>
              <a:t>means</a:t>
            </a:r>
          </a:p>
          <a:p>
            <a:pPr lvl="1"/>
            <a:r>
              <a:rPr lang="en-US" sz="2400" dirty="0" smtClean="0"/>
              <a:t>Includes sick leave and sabbatical leave</a:t>
            </a:r>
          </a:p>
          <a:p>
            <a:endParaRPr lang="en-US" sz="2800" dirty="0" smtClean="0"/>
          </a:p>
        </p:txBody>
      </p:sp>
      <p:sp>
        <p:nvSpPr>
          <p:cNvPr id="3" name="Title 2"/>
          <p:cNvSpPr>
            <a:spLocks noGrp="1"/>
          </p:cNvSpPr>
          <p:nvPr>
            <p:ph type="title"/>
          </p:nvPr>
        </p:nvSpPr>
        <p:spPr/>
        <p:txBody>
          <a:bodyPr/>
          <a:lstStyle/>
          <a:p>
            <a:r>
              <a:rPr lang="en-US" dirty="0"/>
              <a:t>GASB Statement No. 101</a:t>
            </a:r>
          </a:p>
        </p:txBody>
      </p:sp>
    </p:spTree>
    <p:extLst>
      <p:ext uri="{BB962C8B-B14F-4D97-AF65-F5344CB8AC3E}">
        <p14:creationId xmlns:p14="http://schemas.microsoft.com/office/powerpoint/2010/main" val="20355457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GASB Statement No. 101, Compensated </a:t>
            </a:r>
            <a:r>
              <a:rPr lang="en-US" sz="2800" dirty="0" smtClean="0"/>
              <a:t>Absences</a:t>
            </a:r>
          </a:p>
          <a:p>
            <a:pPr lvl="1"/>
            <a:r>
              <a:rPr lang="en-US" sz="2400" dirty="0"/>
              <a:t>Liability should be measured using an employee’s pay rate as of the date of the financial statements unless certain criteria are met</a:t>
            </a:r>
          </a:p>
          <a:p>
            <a:pPr lvl="1"/>
            <a:r>
              <a:rPr lang="en-US" sz="2400" dirty="0" smtClean="0"/>
              <a:t>Certain types of compensated absences dependent upon occurrence of a sporadic event should not be recognized as a liability until the leave commences:</a:t>
            </a:r>
          </a:p>
          <a:p>
            <a:pPr lvl="2"/>
            <a:r>
              <a:rPr lang="en-US" sz="2200" dirty="0" smtClean="0"/>
              <a:t>Parental leave</a:t>
            </a:r>
          </a:p>
          <a:p>
            <a:pPr lvl="2"/>
            <a:r>
              <a:rPr lang="en-US" sz="2200" dirty="0" smtClean="0"/>
              <a:t>Military leave</a:t>
            </a:r>
          </a:p>
          <a:p>
            <a:pPr lvl="2"/>
            <a:r>
              <a:rPr lang="en-US" sz="2200" dirty="0" smtClean="0"/>
              <a:t>Jury duty </a:t>
            </a:r>
          </a:p>
          <a:p>
            <a:pPr lvl="1"/>
            <a:r>
              <a:rPr lang="en-US" sz="2400" dirty="0" smtClean="0"/>
              <a:t>Even if you don’t pay out leave you still have to calculate the liability</a:t>
            </a:r>
          </a:p>
          <a:p>
            <a:pPr lvl="1"/>
            <a:r>
              <a:rPr lang="en-US" sz="2400" dirty="0" smtClean="0"/>
              <a:t>No new note disclosures</a:t>
            </a:r>
            <a:endParaRPr lang="en-US" sz="2000" dirty="0" smtClean="0"/>
          </a:p>
        </p:txBody>
      </p:sp>
      <p:sp>
        <p:nvSpPr>
          <p:cNvPr id="3" name="Title 2"/>
          <p:cNvSpPr>
            <a:spLocks noGrp="1"/>
          </p:cNvSpPr>
          <p:nvPr>
            <p:ph type="title"/>
          </p:nvPr>
        </p:nvSpPr>
        <p:spPr/>
        <p:txBody>
          <a:bodyPr/>
          <a:lstStyle/>
          <a:p>
            <a:r>
              <a:rPr lang="en-US" dirty="0"/>
              <a:t>GASB Statement No. 101</a:t>
            </a:r>
          </a:p>
        </p:txBody>
      </p:sp>
    </p:spTree>
    <p:extLst>
      <p:ext uri="{BB962C8B-B14F-4D97-AF65-F5344CB8AC3E}">
        <p14:creationId xmlns:p14="http://schemas.microsoft.com/office/powerpoint/2010/main" val="32371594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b="1" dirty="0"/>
              <a:t>Implementation Guide No. 2023-1, </a:t>
            </a:r>
            <a:r>
              <a:rPr lang="en-US" b="1" i="1" dirty="0"/>
              <a:t>Implementation Guidance </a:t>
            </a:r>
            <a:r>
              <a:rPr lang="en-US" b="1" i="1" dirty="0" smtClean="0"/>
              <a:t>Update—2023</a:t>
            </a:r>
          </a:p>
          <a:p>
            <a:pPr lvl="1"/>
            <a:r>
              <a:rPr lang="en-US" dirty="0" smtClean="0"/>
              <a:t>Leases</a:t>
            </a:r>
          </a:p>
          <a:p>
            <a:pPr lvl="1"/>
            <a:r>
              <a:rPr lang="en-US" dirty="0" smtClean="0"/>
              <a:t>SBITA</a:t>
            </a:r>
          </a:p>
          <a:p>
            <a:pPr lvl="1"/>
            <a:r>
              <a:rPr lang="en-US" dirty="0" smtClean="0"/>
              <a:t>Accounting Changes and Error Corrections</a:t>
            </a:r>
          </a:p>
          <a:p>
            <a:r>
              <a:rPr lang="en-US" b="1" dirty="0"/>
              <a:t>Implementation Guide No. 2021-1, </a:t>
            </a:r>
            <a:r>
              <a:rPr lang="en-US" b="1" i="1" dirty="0"/>
              <a:t>Implementation Guidance </a:t>
            </a:r>
            <a:r>
              <a:rPr lang="en-US" b="1" i="1" dirty="0" smtClean="0"/>
              <a:t>Update—2021</a:t>
            </a:r>
          </a:p>
          <a:p>
            <a:pPr lvl="1"/>
            <a:r>
              <a:rPr lang="en-US" dirty="0" smtClean="0"/>
              <a:t>Accounting and Financial Reporting for Derivative Instruments</a:t>
            </a:r>
          </a:p>
          <a:p>
            <a:pPr lvl="1"/>
            <a:r>
              <a:rPr lang="en-US" dirty="0" smtClean="0"/>
              <a:t>Fiduciary Activities</a:t>
            </a:r>
          </a:p>
          <a:p>
            <a:pPr lvl="1"/>
            <a:r>
              <a:rPr lang="en-US" dirty="0" smtClean="0"/>
              <a:t>Leases</a:t>
            </a:r>
          </a:p>
          <a:p>
            <a:pPr lvl="1"/>
            <a:r>
              <a:rPr lang="en-US" dirty="0" smtClean="0"/>
              <a:t>Nonexchange Transactions</a:t>
            </a:r>
          </a:p>
          <a:p>
            <a:pPr lvl="1"/>
            <a:r>
              <a:rPr lang="en-US" dirty="0" smtClean="0"/>
              <a:t>Basic Financial Statements and Management’s Discussion and Analysis</a:t>
            </a:r>
          </a:p>
          <a:p>
            <a:pPr lvl="1"/>
            <a:r>
              <a:rPr lang="en-US" dirty="0" smtClean="0"/>
              <a:t>Sale and Pledges of Receivables and Future Revenues and Intra-Entity Transfers of Assets and Future Revenues</a:t>
            </a:r>
          </a:p>
          <a:p>
            <a:r>
              <a:rPr lang="en-US" b="1" dirty="0"/>
              <a:t>Implementation Guide No. 2020-1, </a:t>
            </a:r>
            <a:r>
              <a:rPr lang="en-US" b="1" i="1" dirty="0"/>
              <a:t>Implementation Guidance </a:t>
            </a:r>
            <a:r>
              <a:rPr lang="en-US" b="1" i="1" dirty="0" smtClean="0"/>
              <a:t>Update—2020</a:t>
            </a:r>
          </a:p>
          <a:p>
            <a:pPr lvl="1"/>
            <a:r>
              <a:rPr lang="en-US" dirty="0" smtClean="0"/>
              <a:t>The Financial Reporting Entity</a:t>
            </a:r>
          </a:p>
          <a:p>
            <a:pPr lvl="1"/>
            <a:r>
              <a:rPr lang="en-US" dirty="0" smtClean="0"/>
              <a:t>Accounting and Financial Reporting for Certain Investments and for External Investment Pools</a:t>
            </a:r>
          </a:p>
          <a:p>
            <a:pPr lvl="1"/>
            <a:r>
              <a:rPr lang="en-US" dirty="0" smtClean="0"/>
              <a:t>Fiduciary Activities</a:t>
            </a:r>
          </a:p>
          <a:p>
            <a:pPr lvl="1"/>
            <a:r>
              <a:rPr lang="en-US" dirty="0" smtClean="0"/>
              <a:t>Leases</a:t>
            </a:r>
          </a:p>
          <a:p>
            <a:pPr lvl="1"/>
            <a:r>
              <a:rPr lang="en-US" dirty="0" smtClean="0"/>
              <a:t>Asset Retirement Obligations</a:t>
            </a:r>
          </a:p>
          <a:p>
            <a:pPr lvl="1"/>
            <a:r>
              <a:rPr lang="en-US" dirty="0" smtClean="0"/>
              <a:t>Conduit Debt Obligations</a:t>
            </a:r>
          </a:p>
          <a:p>
            <a:pPr lvl="1"/>
            <a:r>
              <a:rPr lang="en-US" dirty="0" smtClean="0"/>
              <a:t>Pensions</a:t>
            </a:r>
          </a:p>
          <a:p>
            <a:pPr lvl="1"/>
            <a:r>
              <a:rPr lang="en-US" dirty="0" smtClean="0"/>
              <a:t>Accounting for Certain Investments and for External Investment Pools</a:t>
            </a:r>
            <a:endParaRPr lang="en-US" dirty="0"/>
          </a:p>
        </p:txBody>
      </p:sp>
      <p:sp>
        <p:nvSpPr>
          <p:cNvPr id="3" name="Title 2"/>
          <p:cNvSpPr>
            <a:spLocks noGrp="1"/>
          </p:cNvSpPr>
          <p:nvPr>
            <p:ph type="title"/>
          </p:nvPr>
        </p:nvSpPr>
        <p:spPr/>
        <p:txBody>
          <a:bodyPr/>
          <a:lstStyle/>
          <a:p>
            <a:r>
              <a:rPr lang="en-US" dirty="0" smtClean="0"/>
              <a:t>Implementation Guides</a:t>
            </a:r>
            <a:endParaRPr lang="en-US" dirty="0"/>
          </a:p>
        </p:txBody>
      </p:sp>
    </p:spTree>
    <p:extLst>
      <p:ext uri="{BB962C8B-B14F-4D97-AF65-F5344CB8AC3E}">
        <p14:creationId xmlns:p14="http://schemas.microsoft.com/office/powerpoint/2010/main" val="2200056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1252" t="23976" r="25917" b="67159"/>
          <a:stretch/>
        </p:blipFill>
        <p:spPr>
          <a:xfrm>
            <a:off x="609600" y="1156996"/>
            <a:ext cx="7032171" cy="1028514"/>
          </a:xfrm>
          <a:prstGeom prst="rect">
            <a:avLst/>
          </a:prstGeom>
        </p:spPr>
      </p:pic>
      <p:sp>
        <p:nvSpPr>
          <p:cNvPr id="3" name="Title 2"/>
          <p:cNvSpPr>
            <a:spLocks noGrp="1"/>
          </p:cNvSpPr>
          <p:nvPr>
            <p:ph type="title"/>
          </p:nvPr>
        </p:nvSpPr>
        <p:spPr/>
        <p:txBody>
          <a:bodyPr>
            <a:normAutofit fontScale="90000"/>
          </a:bodyPr>
          <a:lstStyle/>
          <a:p>
            <a:r>
              <a:rPr lang="en-US" dirty="0"/>
              <a:t>Implementation Guide No. 2021-1, </a:t>
            </a:r>
            <a:r>
              <a:rPr lang="en-US" i="1" dirty="0"/>
              <a:t>Implementation Guidance Update—2021</a:t>
            </a:r>
            <a:br>
              <a:rPr lang="en-US" i="1" dirty="0"/>
            </a:br>
            <a:endParaRPr lang="en-US" dirty="0"/>
          </a:p>
        </p:txBody>
      </p:sp>
      <p:pic>
        <p:nvPicPr>
          <p:cNvPr id="5" name="Picture 4"/>
          <p:cNvPicPr>
            <a:picLocks noChangeAspect="1"/>
          </p:cNvPicPr>
          <p:nvPr/>
        </p:nvPicPr>
        <p:blipFill rotWithShape="1">
          <a:blip r:embed="rId3"/>
          <a:srcRect l="41666" t="32617" r="26108" b="36673"/>
          <a:stretch/>
        </p:blipFill>
        <p:spPr>
          <a:xfrm>
            <a:off x="609600" y="2228489"/>
            <a:ext cx="6926048" cy="3575152"/>
          </a:xfrm>
          <a:prstGeom prst="rect">
            <a:avLst/>
          </a:prstGeom>
        </p:spPr>
      </p:pic>
    </p:spTree>
    <p:extLst>
      <p:ext uri="{BB962C8B-B14F-4D97-AF65-F5344CB8AC3E}">
        <p14:creationId xmlns:p14="http://schemas.microsoft.com/office/powerpoint/2010/main" val="3336534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statement is included at the end of every GASB statement:</a:t>
            </a:r>
          </a:p>
          <a:p>
            <a:pPr marL="393192" lvl="1" indent="0" algn="ctr">
              <a:buNone/>
            </a:pPr>
            <a:endParaRPr lang="en-US" b="1" dirty="0" smtClean="0"/>
          </a:p>
          <a:p>
            <a:pPr marL="393192" lvl="1" indent="0" algn="ctr">
              <a:buNone/>
            </a:pPr>
            <a:endParaRPr lang="en-US" b="1" dirty="0" smtClean="0"/>
          </a:p>
          <a:p>
            <a:pPr marL="393192" lvl="1" indent="0" algn="ctr">
              <a:buNone/>
            </a:pPr>
            <a:r>
              <a:rPr lang="en-US" b="1" dirty="0" smtClean="0"/>
              <a:t>The provisions of this Statement need </a:t>
            </a:r>
          </a:p>
          <a:p>
            <a:pPr marL="393192" lvl="1" indent="0" algn="ctr">
              <a:buNone/>
            </a:pPr>
            <a:r>
              <a:rPr lang="en-US" b="1" dirty="0" smtClean="0"/>
              <a:t>not be applied to immaterial items.</a:t>
            </a:r>
            <a:endParaRPr lang="en-US" b="1" dirty="0"/>
          </a:p>
        </p:txBody>
      </p:sp>
      <p:sp>
        <p:nvSpPr>
          <p:cNvPr id="3" name="Title 2"/>
          <p:cNvSpPr>
            <a:spLocks noGrp="1"/>
          </p:cNvSpPr>
          <p:nvPr>
            <p:ph type="title"/>
          </p:nvPr>
        </p:nvSpPr>
        <p:spPr/>
        <p:txBody>
          <a:bodyPr/>
          <a:lstStyle/>
          <a:p>
            <a:r>
              <a:rPr lang="en-US" dirty="0" smtClean="0"/>
              <a:t>Materiality</a:t>
            </a:r>
            <a:endParaRPr lang="en-US" dirty="0"/>
          </a:p>
        </p:txBody>
      </p:sp>
      <p:sp>
        <p:nvSpPr>
          <p:cNvPr id="4" name="Rectangle 3"/>
          <p:cNvSpPr/>
          <p:nvPr/>
        </p:nvSpPr>
        <p:spPr>
          <a:xfrm>
            <a:off x="3310466" y="2912534"/>
            <a:ext cx="5808133" cy="1236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4223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9207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a:t/>
            </a:r>
            <a:br>
              <a:rPr lang="en-US" dirty="0"/>
            </a:br>
            <a:r>
              <a:rPr lang="en-US" dirty="0"/>
              <a:t>Updates to Compliance Audit Program</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7063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3782"/>
            <a:ext cx="10972800" cy="4823861"/>
          </a:xfrm>
        </p:spPr>
        <p:txBody>
          <a:bodyPr>
            <a:normAutofit fontScale="92500"/>
          </a:bodyPr>
          <a:lstStyle/>
          <a:p>
            <a:pPr lvl="0"/>
            <a:r>
              <a:rPr lang="en-US" sz="2800" dirty="0" smtClean="0"/>
              <a:t>Section </a:t>
            </a:r>
            <a:r>
              <a:rPr lang="en-US" sz="2800" dirty="0"/>
              <a:t>25-1-12(1) (Employees in the regular course of their duties </a:t>
            </a:r>
            <a:r>
              <a:rPr lang="en-US" sz="2800" dirty="0" smtClean="0"/>
              <a:t>spends</a:t>
            </a:r>
            <a:r>
              <a:rPr lang="en-US" sz="2800" dirty="0"/>
              <a:t>, receives, or has custody of public bonds require a bond.)  </a:t>
            </a:r>
            <a:endParaRPr lang="en-US" sz="2800" dirty="0" smtClean="0"/>
          </a:p>
          <a:p>
            <a:pPr lvl="0"/>
            <a:r>
              <a:rPr lang="en-US" sz="2800" dirty="0" smtClean="0"/>
              <a:t>Effective </a:t>
            </a:r>
            <a:r>
              <a:rPr lang="en-US" sz="2800" dirty="0"/>
              <a:t>7/1/21</a:t>
            </a:r>
          </a:p>
          <a:p>
            <a:pPr lvl="1"/>
            <a:r>
              <a:rPr lang="en-US" sz="2400" dirty="0"/>
              <a:t>Determine that the bond $25,000.</a:t>
            </a:r>
            <a:endParaRPr lang="en-US" sz="2400" b="1" dirty="0"/>
          </a:p>
          <a:p>
            <a:pPr lvl="2"/>
            <a:r>
              <a:rPr lang="en-US" sz="2200" dirty="0"/>
              <a:t>Note:  Example of employees who would need to be bonded would include:  the employee who regularly </a:t>
            </a:r>
            <a:r>
              <a:rPr lang="en-US" sz="2200" dirty="0" smtClean="0"/>
              <a:t>physically </a:t>
            </a:r>
            <a:r>
              <a:rPr lang="en-US" sz="2200" dirty="0"/>
              <a:t>holds the credit card, distributes it to other employees as needed and who approves or </a:t>
            </a:r>
            <a:r>
              <a:rPr lang="en-US" sz="2200" dirty="0" smtClean="0"/>
              <a:t>disapproves </a:t>
            </a:r>
            <a:r>
              <a:rPr lang="en-US" sz="2200" dirty="0"/>
              <a:t>of expenditures on the credit card, any employee who handles material amounts of public </a:t>
            </a:r>
            <a:r>
              <a:rPr lang="en-US" sz="2200" dirty="0" smtClean="0"/>
              <a:t>money </a:t>
            </a:r>
            <a:r>
              <a:rPr lang="en-US" sz="2200" dirty="0"/>
              <a:t>on a daily, weekly, and monthly basis.  This would indeed include:  Secretaries, Bookkeepers, </a:t>
            </a:r>
            <a:r>
              <a:rPr lang="en-US" sz="2200" dirty="0" smtClean="0"/>
              <a:t>Cashiers</a:t>
            </a:r>
            <a:r>
              <a:rPr lang="en-US" sz="2200" dirty="0"/>
              <a:t>, and Gatekeepers.</a:t>
            </a:r>
            <a:endParaRPr lang="en-US" sz="2200" b="1" dirty="0"/>
          </a:p>
          <a:p>
            <a:pPr lvl="2"/>
            <a:r>
              <a:rPr lang="en-US" sz="2200" dirty="0"/>
              <a:t>Note:  If the District considers the employees handling of public funds to be incidental, the governing authority </a:t>
            </a:r>
            <a:r>
              <a:rPr lang="en-US" sz="2200" dirty="0" smtClean="0"/>
              <a:t>should </a:t>
            </a:r>
            <a:r>
              <a:rPr lang="en-US" sz="2200" dirty="0"/>
              <a:t>document the reasons, in its minutes, why the handling or having custody of public funds is considered </a:t>
            </a:r>
            <a:r>
              <a:rPr lang="en-US" sz="2200" dirty="0" smtClean="0"/>
              <a:t>to </a:t>
            </a:r>
            <a:r>
              <a:rPr lang="en-US" sz="2200" dirty="0"/>
              <a:t>be incidental to the employment or job duties of the position.</a:t>
            </a:r>
            <a:endParaRPr lang="en-US" sz="2200" b="1" dirty="0"/>
          </a:p>
          <a:p>
            <a:endParaRPr lang="en-US" dirty="0"/>
          </a:p>
        </p:txBody>
      </p:sp>
      <p:sp>
        <p:nvSpPr>
          <p:cNvPr id="3" name="Title 2"/>
          <p:cNvSpPr>
            <a:spLocks noGrp="1"/>
          </p:cNvSpPr>
          <p:nvPr>
            <p:ph type="title"/>
          </p:nvPr>
        </p:nvSpPr>
        <p:spPr/>
        <p:txBody>
          <a:bodyPr/>
          <a:lstStyle/>
          <a:p>
            <a:r>
              <a:rPr lang="en-US" dirty="0" smtClean="0"/>
              <a:t>Surety Bonds – Additional Steps</a:t>
            </a:r>
            <a:endParaRPr lang="en-US" dirty="0"/>
          </a:p>
        </p:txBody>
      </p:sp>
    </p:spTree>
    <p:extLst>
      <p:ext uri="{BB962C8B-B14F-4D97-AF65-F5344CB8AC3E}">
        <p14:creationId xmlns:p14="http://schemas.microsoft.com/office/powerpoint/2010/main" val="1650701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a:r>
              <a:rPr lang="en-US" dirty="0" smtClean="0"/>
              <a:t>Surety Bonds – AG Opinion</a:t>
            </a:r>
          </a:p>
          <a:p>
            <a:pPr lvl="0"/>
            <a:endParaRPr lang="en-US" dirty="0"/>
          </a:p>
          <a:p>
            <a:pPr lvl="2"/>
            <a:r>
              <a:rPr lang="en-US" sz="2200" dirty="0" smtClean="0"/>
              <a:t>The </a:t>
            </a:r>
            <a:r>
              <a:rPr lang="en-US" sz="2200" dirty="0"/>
              <a:t>following guidance is based on the Attorney General's Opinion to Harold C. Middleton dated April 26, 1996</a:t>
            </a:r>
            <a:r>
              <a:rPr lang="en-US" sz="2200" dirty="0" smtClean="0"/>
              <a:t>:</a:t>
            </a:r>
            <a:endParaRPr lang="en-US" sz="2200" dirty="0"/>
          </a:p>
          <a:p>
            <a:pPr lvl="3"/>
            <a:r>
              <a:rPr lang="en-US" sz="2000" dirty="0"/>
              <a:t>Individual bonds are required for board members, superintendents and purchasing agents since the statutes requiring such bonding refers to "a" bond. See Section 25-1-15(1) for form for individual bonds for board members and superintendents and Section 25-1-15(2) for form for individual bonds for purchasing agents. Since the statute applicable to principals refers to "bonds," principals are not required to have individual bonds. Such positions may be covered by a blanket bond so long as the blanket bond(s) complies with the requirements of Section 25-1-15(4) wherein each position and the requisite amount of coverage for each position is listed</a:t>
            </a:r>
            <a:r>
              <a:rPr lang="en-US" sz="2000" dirty="0" smtClean="0"/>
              <a:t>.</a:t>
            </a:r>
            <a:endParaRPr lang="en-US" sz="2200" dirty="0"/>
          </a:p>
          <a:p>
            <a:pPr lvl="3"/>
            <a:r>
              <a:rPr lang="en-US" sz="2000" dirty="0"/>
              <a:t>If an individual is serving in more than one position for which bonding is required, the individual must be bonded for each position and the total coverage must equal the combined bonding requirements for the positions in which employed. For example, a superintendent also serving as a purchasing agent would be required to be bonded for $100,000 as a superintendent and for another $50,000 as a purchasing agent. Also, if a principal is serving as a purchasing agent, the same requirements apply. Normally, this happens with </a:t>
            </a:r>
            <a:r>
              <a:rPr lang="en-US" sz="2000" u="sng" dirty="0"/>
              <a:t>decentralized activity funds</a:t>
            </a:r>
            <a:r>
              <a:rPr lang="en-US" sz="2000" dirty="0"/>
              <a:t>.</a:t>
            </a:r>
            <a:endParaRPr lang="en-US" sz="2800" dirty="0"/>
          </a:p>
          <a:p>
            <a:pPr lvl="2"/>
            <a:r>
              <a:rPr lang="en-US" sz="200" dirty="0"/>
              <a:t> </a:t>
            </a:r>
            <a:endParaRPr lang="en-US" sz="3000" dirty="0"/>
          </a:p>
          <a:p>
            <a:pPr lvl="3"/>
            <a:r>
              <a:rPr lang="en-US" sz="2000" dirty="0"/>
              <a:t>§ 37-39-1 (b) defines a “purchasing agent” as follows: "Purchasing agent" shall mean the superintendent, or other individual or individuals </a:t>
            </a:r>
            <a:r>
              <a:rPr lang="en-US" sz="2000" u="sng" dirty="0"/>
              <a:t>designated by the school board or by the school boards acting jointly </a:t>
            </a:r>
            <a:r>
              <a:rPr lang="en-US" sz="2000" dirty="0"/>
              <a:t>as its agent or agents to negotiate and make private contract or to purchase. Therefore, the auditor should ensure that all purchasing agents are designated by the school board through the minutes or board policy by position.</a:t>
            </a:r>
            <a:endParaRPr lang="en-US" sz="2800" dirty="0"/>
          </a:p>
          <a:p>
            <a:endParaRPr lang="en-US" dirty="0"/>
          </a:p>
        </p:txBody>
      </p:sp>
      <p:sp>
        <p:nvSpPr>
          <p:cNvPr id="3" name="Title 2"/>
          <p:cNvSpPr>
            <a:spLocks noGrp="1"/>
          </p:cNvSpPr>
          <p:nvPr>
            <p:ph type="title"/>
          </p:nvPr>
        </p:nvSpPr>
        <p:spPr/>
        <p:txBody>
          <a:bodyPr/>
          <a:lstStyle/>
          <a:p>
            <a:r>
              <a:rPr lang="en-US" dirty="0" smtClean="0"/>
              <a:t>Additional Surety Bond Guidance</a:t>
            </a:r>
            <a:endParaRPr lang="en-US" dirty="0"/>
          </a:p>
        </p:txBody>
      </p:sp>
    </p:spTree>
    <p:extLst>
      <p:ext uri="{BB962C8B-B14F-4D97-AF65-F5344CB8AC3E}">
        <p14:creationId xmlns:p14="http://schemas.microsoft.com/office/powerpoint/2010/main" val="1684710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dirty="0"/>
              <a:t>Prior year </a:t>
            </a:r>
            <a:r>
              <a:rPr lang="en-US" dirty="0" smtClean="0"/>
              <a:t>language:</a:t>
            </a:r>
            <a:endParaRPr lang="en-US" dirty="0"/>
          </a:p>
          <a:p>
            <a:pPr lvl="0"/>
            <a:r>
              <a:rPr lang="en-US" dirty="0"/>
              <a:t>Determine that the school district authorized the issuance of procurement cards to eligible teachers, meaning any employee of the </a:t>
            </a:r>
            <a:r>
              <a:rPr lang="en-US" dirty="0" smtClean="0"/>
              <a:t>school district </a:t>
            </a:r>
            <a:r>
              <a:rPr lang="en-US" dirty="0"/>
              <a:t>who is required by law to obtain a teacher’s license from the State Board of Education and is assigned to an instructional area of work, but </a:t>
            </a:r>
            <a:r>
              <a:rPr lang="en-US" u="sng" dirty="0"/>
              <a:t>shall NOT include a federally funded teacher</a:t>
            </a:r>
            <a:r>
              <a:rPr lang="en-US" dirty="0"/>
              <a:t>.</a:t>
            </a:r>
          </a:p>
          <a:p>
            <a:pPr marL="109728" indent="0">
              <a:buNone/>
            </a:pPr>
            <a:r>
              <a:rPr lang="en-US" dirty="0"/>
              <a:t> </a:t>
            </a:r>
          </a:p>
          <a:p>
            <a:pPr marL="109728" indent="0">
              <a:buNone/>
            </a:pPr>
            <a:r>
              <a:rPr lang="en-US" dirty="0" smtClean="0"/>
              <a:t>Changed </a:t>
            </a:r>
            <a:r>
              <a:rPr lang="en-US" dirty="0"/>
              <a:t>to:</a:t>
            </a:r>
          </a:p>
          <a:p>
            <a:pPr marL="109728" indent="0">
              <a:buNone/>
            </a:pPr>
            <a:endParaRPr lang="en-US" dirty="0"/>
          </a:p>
          <a:p>
            <a:pPr lvl="0"/>
            <a:r>
              <a:rPr lang="en-US" dirty="0"/>
              <a:t>Determine that the school district authorized the issuance of procurement cards to eligible teachers, meaning any employee of the </a:t>
            </a:r>
            <a:r>
              <a:rPr lang="en-US" dirty="0" smtClean="0"/>
              <a:t>school district </a:t>
            </a:r>
            <a:r>
              <a:rPr lang="en-US" dirty="0"/>
              <a:t>who is required by law to obtain a teacher’s license from the State Board of Education and is assigned to an instructional area of work.</a:t>
            </a:r>
          </a:p>
          <a:p>
            <a:endParaRPr lang="en-US" dirty="0"/>
          </a:p>
          <a:p>
            <a:pPr marL="109728" indent="0">
              <a:buNone/>
            </a:pPr>
            <a:r>
              <a:rPr lang="en-US" dirty="0" smtClean="0"/>
              <a:t>Removed the </a:t>
            </a:r>
            <a:r>
              <a:rPr lang="en-US" dirty="0"/>
              <a:t>portion about federally funded teachers based on Senate Bill 2422.  </a:t>
            </a:r>
          </a:p>
          <a:p>
            <a:endParaRPr lang="en-US" dirty="0"/>
          </a:p>
        </p:txBody>
      </p:sp>
      <p:sp>
        <p:nvSpPr>
          <p:cNvPr id="3" name="Title 2"/>
          <p:cNvSpPr>
            <a:spLocks noGrp="1"/>
          </p:cNvSpPr>
          <p:nvPr>
            <p:ph type="title"/>
          </p:nvPr>
        </p:nvSpPr>
        <p:spPr/>
        <p:txBody>
          <a:bodyPr/>
          <a:lstStyle/>
          <a:p>
            <a:r>
              <a:rPr lang="en-US" dirty="0" smtClean="0"/>
              <a:t>Procurement Cards</a:t>
            </a:r>
            <a:endParaRPr lang="en-US" dirty="0"/>
          </a:p>
        </p:txBody>
      </p:sp>
    </p:spTree>
    <p:extLst>
      <p:ext uri="{BB962C8B-B14F-4D97-AF65-F5344CB8AC3E}">
        <p14:creationId xmlns:p14="http://schemas.microsoft.com/office/powerpoint/2010/main" val="233421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Financial and Compliance Leadership</a:t>
            </a:r>
            <a:endParaRPr lang="en-US" dirty="0"/>
          </a:p>
        </p:txBody>
      </p:sp>
      <p:graphicFrame>
        <p:nvGraphicFramePr>
          <p:cNvPr id="6" name="Diagram 5"/>
          <p:cNvGraphicFramePr/>
          <p:nvPr>
            <p:extLst>
              <p:ext uri="{D42A27DB-BD31-4B8C-83A1-F6EECF244321}">
                <p14:modId xmlns:p14="http://schemas.microsoft.com/office/powerpoint/2010/main" val="580894369"/>
              </p:ext>
            </p:extLst>
          </p:nvPr>
        </p:nvGraphicFramePr>
        <p:xfrm>
          <a:off x="2083837" y="681266"/>
          <a:ext cx="8024325" cy="1744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64706106"/>
              </p:ext>
            </p:extLst>
          </p:nvPr>
        </p:nvGraphicFramePr>
        <p:xfrm>
          <a:off x="609600" y="2295331"/>
          <a:ext cx="11109650" cy="2397310"/>
        </p:xfrm>
        <a:graphic>
          <a:graphicData uri="http://schemas.openxmlformats.org/drawingml/2006/table">
            <a:tbl>
              <a:tblPr firstRow="1" bandRow="1">
                <a:tableStyleId>{5C22544A-7EE6-4342-B048-85BDC9FD1C3A}</a:tableStyleId>
              </a:tblPr>
              <a:tblGrid>
                <a:gridCol w="2221930">
                  <a:extLst>
                    <a:ext uri="{9D8B030D-6E8A-4147-A177-3AD203B41FA5}">
                      <a16:colId xmlns:a16="http://schemas.microsoft.com/office/drawing/2014/main" xmlns="" val="334882066"/>
                    </a:ext>
                  </a:extLst>
                </a:gridCol>
                <a:gridCol w="2076372">
                  <a:extLst>
                    <a:ext uri="{9D8B030D-6E8A-4147-A177-3AD203B41FA5}">
                      <a16:colId xmlns:a16="http://schemas.microsoft.com/office/drawing/2014/main" xmlns="" val="135945766"/>
                    </a:ext>
                  </a:extLst>
                </a:gridCol>
                <a:gridCol w="2367488">
                  <a:extLst>
                    <a:ext uri="{9D8B030D-6E8A-4147-A177-3AD203B41FA5}">
                      <a16:colId xmlns:a16="http://schemas.microsoft.com/office/drawing/2014/main" xmlns="" val="124981122"/>
                    </a:ext>
                  </a:extLst>
                </a:gridCol>
                <a:gridCol w="2221930">
                  <a:extLst>
                    <a:ext uri="{9D8B030D-6E8A-4147-A177-3AD203B41FA5}">
                      <a16:colId xmlns:a16="http://schemas.microsoft.com/office/drawing/2014/main" xmlns="" val="64363252"/>
                    </a:ext>
                  </a:extLst>
                </a:gridCol>
                <a:gridCol w="2221930">
                  <a:extLst>
                    <a:ext uri="{9D8B030D-6E8A-4147-A177-3AD203B41FA5}">
                      <a16:colId xmlns:a16="http://schemas.microsoft.com/office/drawing/2014/main" xmlns="" val="1757290889"/>
                    </a:ext>
                  </a:extLst>
                </a:gridCol>
              </a:tblGrid>
              <a:tr h="645430">
                <a:tc>
                  <a:txBody>
                    <a:bodyPr/>
                    <a:lstStyle/>
                    <a:p>
                      <a:pPr algn="ctr"/>
                      <a:r>
                        <a:rPr lang="en-US" dirty="0" smtClean="0"/>
                        <a:t>Agency</a:t>
                      </a:r>
                      <a:endParaRPr lang="en-US" dirty="0"/>
                    </a:p>
                  </a:txBody>
                  <a:tcPr>
                    <a:solidFill>
                      <a:srgbClr val="C00000"/>
                    </a:solidFill>
                  </a:tcPr>
                </a:tc>
                <a:tc>
                  <a:txBody>
                    <a:bodyPr/>
                    <a:lstStyle/>
                    <a:p>
                      <a:pPr algn="ctr"/>
                      <a:r>
                        <a:rPr lang="en-US" dirty="0" smtClean="0"/>
                        <a:t>County</a:t>
                      </a:r>
                      <a:endParaRPr lang="en-US" dirty="0"/>
                    </a:p>
                  </a:txBody>
                  <a:tcPr>
                    <a:solidFill>
                      <a:srgbClr val="C00000"/>
                    </a:solidFill>
                  </a:tcPr>
                </a:tc>
                <a:tc>
                  <a:txBody>
                    <a:bodyPr/>
                    <a:lstStyle/>
                    <a:p>
                      <a:pPr algn="ctr"/>
                      <a:r>
                        <a:rPr lang="en-US" dirty="0" smtClean="0"/>
                        <a:t>Compliance</a:t>
                      </a:r>
                      <a:endParaRPr lang="en-US" dirty="0"/>
                    </a:p>
                  </a:txBody>
                  <a:tcPr>
                    <a:solidFill>
                      <a:srgbClr val="C00000"/>
                    </a:solidFill>
                  </a:tcPr>
                </a:tc>
                <a:tc>
                  <a:txBody>
                    <a:bodyPr/>
                    <a:lstStyle/>
                    <a:p>
                      <a:pPr algn="ctr"/>
                      <a:r>
                        <a:rPr lang="en-US" dirty="0" smtClean="0"/>
                        <a:t>Interdivisional Audits</a:t>
                      </a:r>
                      <a:endParaRPr lang="en-US" dirty="0"/>
                    </a:p>
                  </a:txBody>
                  <a:tcPr>
                    <a:solidFill>
                      <a:srgbClr val="C00000"/>
                    </a:solidFill>
                  </a:tcPr>
                </a:tc>
                <a:tc>
                  <a:txBody>
                    <a:bodyPr/>
                    <a:lstStyle/>
                    <a:p>
                      <a:pPr algn="ctr"/>
                      <a:r>
                        <a:rPr lang="en-US" dirty="0" smtClean="0"/>
                        <a:t>Quality Assurance</a:t>
                      </a:r>
                      <a:endParaRPr lang="en-US" dirty="0"/>
                    </a:p>
                  </a:txBody>
                  <a:tcPr>
                    <a:solidFill>
                      <a:srgbClr val="C00000"/>
                    </a:solidFill>
                  </a:tcPr>
                </a:tc>
                <a:extLst>
                  <a:ext uri="{0D108BD9-81ED-4DB2-BD59-A6C34878D82A}">
                    <a16:rowId xmlns:a16="http://schemas.microsoft.com/office/drawing/2014/main" xmlns="" val="1205025447"/>
                  </a:ext>
                </a:extLst>
              </a:tr>
              <a:tr h="1751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Angela Mire, CPA, Director Agency Division</a:t>
                      </a:r>
                    </a:p>
                    <a:p>
                      <a:pPr algn="ct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Joe McKnight, CPA, Director, County Division</a:t>
                      </a:r>
                    </a:p>
                    <a:p>
                      <a:pPr algn="ctr"/>
                      <a:endParaRPr lang="en-US" dirty="0"/>
                    </a:p>
                  </a:txBody>
                  <a:tcPr>
                    <a:solidFill>
                      <a:schemeClr val="bg1"/>
                    </a:solidFill>
                  </a:tcPr>
                </a:tc>
                <a:tc>
                  <a:txBody>
                    <a:bodyPr/>
                    <a:lstStyle/>
                    <a:p>
                      <a:pPr algn="ctr"/>
                      <a:r>
                        <a:rPr lang="en-US" dirty="0" smtClean="0"/>
                        <a:t>Charlotte Duckworth, Director, Compliance Division</a:t>
                      </a:r>
                      <a:endParaRPr lang="en-US" dirty="0"/>
                    </a:p>
                  </a:txBody>
                  <a:tcPr>
                    <a:solidFill>
                      <a:schemeClr val="bg1"/>
                    </a:solidFill>
                  </a:tcPr>
                </a:tc>
                <a:tc>
                  <a:txBody>
                    <a:bodyPr/>
                    <a:lstStyle/>
                    <a:p>
                      <a:pPr algn="ctr"/>
                      <a:r>
                        <a:rPr lang="en-US" dirty="0" smtClean="0"/>
                        <a:t>Michael Torres, CPA,</a:t>
                      </a:r>
                      <a:r>
                        <a:rPr lang="en-US" baseline="0" dirty="0" smtClean="0"/>
                        <a:t> Director Interdivisional Audits Division</a:t>
                      </a:r>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Leigh Taylor, CPA, Director, Quality Assurance Division</a:t>
                      </a:r>
                    </a:p>
                    <a:p>
                      <a:pPr algn="ctr"/>
                      <a:endParaRPr lang="en-US" dirty="0"/>
                    </a:p>
                  </a:txBody>
                  <a:tcPr>
                    <a:solidFill>
                      <a:schemeClr val="bg1"/>
                    </a:solidFill>
                  </a:tcPr>
                </a:tc>
                <a:extLst>
                  <a:ext uri="{0D108BD9-81ED-4DB2-BD59-A6C34878D82A}">
                    <a16:rowId xmlns:a16="http://schemas.microsoft.com/office/drawing/2014/main" xmlns="" val="3789024380"/>
                  </a:ext>
                </a:extLst>
              </a:tr>
            </a:tbl>
          </a:graphicData>
        </a:graphic>
      </p:graphicFrame>
    </p:spTree>
    <p:extLst>
      <p:ext uri="{BB962C8B-B14F-4D97-AF65-F5344CB8AC3E}">
        <p14:creationId xmlns:p14="http://schemas.microsoft.com/office/powerpoint/2010/main" val="24826261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Attendee Questions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38786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a:t/>
            </a:r>
            <a:br>
              <a:rPr lang="en-US" dirty="0"/>
            </a:br>
            <a:r>
              <a:rPr lang="en-US" dirty="0"/>
              <a:t>Common Issues in Compliance Audits</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4818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Budgets</a:t>
            </a:r>
          </a:p>
          <a:p>
            <a:pPr lvl="1"/>
            <a:r>
              <a:rPr lang="en-US" dirty="0" smtClean="0"/>
              <a:t>Compliance Requirement:</a:t>
            </a:r>
          </a:p>
          <a:p>
            <a:pPr marL="914400" lvl="3" indent="0">
              <a:buNone/>
            </a:pPr>
            <a:r>
              <a:rPr lang="en-US" sz="2000" i="1" dirty="0"/>
              <a:t>Section 37-61-19, Mississippi Code Annotated (1972)</a:t>
            </a:r>
            <a:r>
              <a:rPr lang="en-US" sz="2000" dirty="0"/>
              <a:t>, states, “It shall be unlawful for any contract to be entered into or any obligation incurred or expenditure made in excess of the resources available for such fiscal year. Any member of the school board, superintendent of schools, or other school official, who shall knowingly enter into any contract, incur any obligation, or make any expenditure in excess of the amount available for the fiscal year shall be personally liable for the amount of such excess.”  </a:t>
            </a:r>
          </a:p>
          <a:p>
            <a:pPr marL="109728" indent="0">
              <a:buNone/>
            </a:pPr>
            <a:endParaRPr lang="en-US" sz="2800" dirty="0"/>
          </a:p>
          <a:p>
            <a:pPr marL="914400" lvl="3" indent="0">
              <a:buNone/>
            </a:pPr>
            <a:r>
              <a:rPr lang="en-US" sz="2000" dirty="0"/>
              <a:t>The </a:t>
            </a:r>
            <a:r>
              <a:rPr lang="en-US" sz="2000" i="1" dirty="0"/>
              <a:t>Mississippi State Board of Education Accounting Manual</a:t>
            </a:r>
            <a:r>
              <a:rPr lang="en-US" sz="2000" dirty="0"/>
              <a:t>, states, “The original and amended budgets shall be signed and dated by the board president and secretary.  Signed copies of all approved budgets must be filed for safekeeping and audit review.”  </a:t>
            </a:r>
          </a:p>
          <a:p>
            <a:pPr lvl="1"/>
            <a:endParaRPr lang="en-US" sz="2400" dirty="0" smtClean="0"/>
          </a:p>
          <a:p>
            <a:pPr lvl="1"/>
            <a:r>
              <a:rPr lang="en-US" sz="2400" dirty="0" smtClean="0"/>
              <a:t>Findings:</a:t>
            </a:r>
          </a:p>
          <a:p>
            <a:pPr lvl="3"/>
            <a:r>
              <a:rPr lang="en-US" sz="2000" dirty="0" smtClean="0"/>
              <a:t>Actual </a:t>
            </a:r>
            <a:r>
              <a:rPr lang="en-US" sz="2000" dirty="0"/>
              <a:t>expenditures exceeded budgeted amounts</a:t>
            </a:r>
            <a:endParaRPr lang="en-US" sz="1600" dirty="0"/>
          </a:p>
          <a:p>
            <a:pPr lvl="3"/>
            <a:r>
              <a:rPr lang="en-US" sz="2000" dirty="0"/>
              <a:t>Final amended budged was not signed and approved</a:t>
            </a:r>
            <a:endParaRPr lang="en-US" sz="1600" dirty="0"/>
          </a:p>
          <a:p>
            <a:pPr lvl="3"/>
            <a:r>
              <a:rPr lang="en-US" sz="2000" dirty="0"/>
              <a:t>Spending resulted in negative fund balances</a:t>
            </a:r>
            <a:endParaRPr lang="en-US" sz="1600" dirty="0"/>
          </a:p>
          <a:p>
            <a:pPr marL="109728" indent="0">
              <a:buNone/>
            </a:pPr>
            <a:endParaRPr lang="en-US" sz="2400" dirty="0"/>
          </a:p>
          <a:p>
            <a:endParaRPr lang="en-US" dirty="0"/>
          </a:p>
        </p:txBody>
      </p:sp>
      <p:sp>
        <p:nvSpPr>
          <p:cNvPr id="3" name="Title 2"/>
          <p:cNvSpPr>
            <a:spLocks noGrp="1"/>
          </p:cNvSpPr>
          <p:nvPr>
            <p:ph type="title"/>
          </p:nvPr>
        </p:nvSpPr>
        <p:spPr/>
        <p:txBody>
          <a:bodyPr/>
          <a:lstStyle/>
          <a:p>
            <a:r>
              <a:rPr lang="en-US" dirty="0"/>
              <a:t>Common Issues in Compliance Audits</a:t>
            </a:r>
          </a:p>
        </p:txBody>
      </p:sp>
    </p:spTree>
    <p:extLst>
      <p:ext uri="{BB962C8B-B14F-4D97-AF65-F5344CB8AC3E}">
        <p14:creationId xmlns:p14="http://schemas.microsoft.com/office/powerpoint/2010/main" val="2064258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a:t>Bank Reconciliations</a:t>
            </a:r>
          </a:p>
          <a:p>
            <a:pPr lvl="1"/>
            <a:r>
              <a:rPr lang="en-US" dirty="0"/>
              <a:t>Compliance Requirement: </a:t>
            </a:r>
            <a:endParaRPr lang="en-US" dirty="0" smtClean="0"/>
          </a:p>
          <a:p>
            <a:pPr marL="914400" lvl="3" indent="0">
              <a:buNone/>
            </a:pPr>
            <a:r>
              <a:rPr lang="en-US" dirty="0" smtClean="0"/>
              <a:t>Management </a:t>
            </a:r>
            <a:r>
              <a:rPr lang="en-US" dirty="0"/>
              <a:t>is responsible for ensuring that the assets of the District are safeguarded and transactions are properly documented in the District’s financial records.  A critical aspect outstanding checks to the balance per bank statement to reconcile to the amount of cash that is listed on the general ledger of the District to what is recorded at the bank.  The reconciliation process enables the Business Office to make adjusting journal entries to correct any mistakes or unrecorded items in the District’s financial records.  </a:t>
            </a:r>
          </a:p>
          <a:p>
            <a:pPr lvl="1"/>
            <a:endParaRPr lang="en-US" dirty="0"/>
          </a:p>
          <a:p>
            <a:pPr marL="914400" lvl="3" indent="0">
              <a:buNone/>
            </a:pPr>
            <a:r>
              <a:rPr lang="en-US" i="1" dirty="0"/>
              <a:t>Mississippi Department of Education Policy Manual, Chapter 71, Rule 71.3</a:t>
            </a:r>
            <a:r>
              <a:rPr lang="en-US" dirty="0"/>
              <a:t>, “Required Monthly Reports to be Furnished to Local School Board,” states, “…Presentation of reconciled bank statements should be made at the next regular board meeting after the bank statements are reconciled to the District’s general ledger cash balances in a timely and accurate manner.”</a:t>
            </a:r>
          </a:p>
          <a:p>
            <a:pPr lvl="1"/>
            <a:endParaRPr lang="en-US" dirty="0" smtClean="0"/>
          </a:p>
          <a:p>
            <a:pPr lvl="1"/>
            <a:r>
              <a:rPr lang="en-US" dirty="0" smtClean="0"/>
              <a:t>Finding</a:t>
            </a:r>
            <a:r>
              <a:rPr lang="en-US" dirty="0"/>
              <a:t>: </a:t>
            </a:r>
            <a:endParaRPr lang="en-US" dirty="0" smtClean="0"/>
          </a:p>
          <a:p>
            <a:pPr marL="914400" lvl="3" indent="0">
              <a:buNone/>
            </a:pPr>
            <a:r>
              <a:rPr lang="en-US" dirty="0" smtClean="0"/>
              <a:t>Bank </a:t>
            </a:r>
            <a:r>
              <a:rPr lang="en-US" dirty="0"/>
              <a:t>accounts are not properly reconciled to the general ledger</a:t>
            </a:r>
          </a:p>
          <a:p>
            <a:endParaRPr lang="en-US" dirty="0"/>
          </a:p>
        </p:txBody>
      </p:sp>
      <p:sp>
        <p:nvSpPr>
          <p:cNvPr id="3" name="Title 2"/>
          <p:cNvSpPr>
            <a:spLocks noGrp="1"/>
          </p:cNvSpPr>
          <p:nvPr>
            <p:ph type="title"/>
          </p:nvPr>
        </p:nvSpPr>
        <p:spPr/>
        <p:txBody>
          <a:bodyPr/>
          <a:lstStyle/>
          <a:p>
            <a:r>
              <a:rPr lang="en-US" dirty="0"/>
              <a:t>Common Issues in Compliance Audits</a:t>
            </a:r>
          </a:p>
        </p:txBody>
      </p:sp>
    </p:spTree>
    <p:extLst>
      <p:ext uri="{BB962C8B-B14F-4D97-AF65-F5344CB8AC3E}">
        <p14:creationId xmlns:p14="http://schemas.microsoft.com/office/powerpoint/2010/main" val="2721967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69992"/>
            <a:ext cx="10972800" cy="4525963"/>
          </a:xfrm>
        </p:spPr>
        <p:txBody>
          <a:bodyPr>
            <a:normAutofit fontScale="85000" lnSpcReduction="20000"/>
          </a:bodyPr>
          <a:lstStyle/>
          <a:p>
            <a:r>
              <a:rPr lang="en-US" dirty="0" smtClean="0"/>
              <a:t>Activity Funds</a:t>
            </a:r>
          </a:p>
          <a:p>
            <a:pPr lvl="1"/>
            <a:r>
              <a:rPr lang="en-US" dirty="0"/>
              <a:t>Compliance Requirement: </a:t>
            </a:r>
          </a:p>
          <a:p>
            <a:pPr marL="971550" lvl="4" indent="0">
              <a:buNone/>
            </a:pPr>
            <a:r>
              <a:rPr lang="en-US" sz="1900" dirty="0"/>
              <a:t>Management is responsible for ensuring that all revenue is properly earned, recorded, and deposited in order to safeguard the assets of the School District.  </a:t>
            </a:r>
          </a:p>
          <a:p>
            <a:pPr marL="971550" lvl="4" indent="0">
              <a:buNone/>
            </a:pPr>
            <a:r>
              <a:rPr lang="en-US" sz="1900" i="1" dirty="0"/>
              <a:t>School Board Policy Section D, Fiscal Management, Policy DK – Student Activities Fund Management,</a:t>
            </a:r>
            <a:r>
              <a:rPr lang="en-US" sz="1900" dirty="0"/>
              <a:t> states, “A person remitting activity funds to the principal for deposit will be given the original receipt, the second copy will be attached to the transmittal report to the central office, and the third copy will be kept in the book and on permanent file in the principal’s office.  All of these pre-numbered receipts must be accounted for … All fund collected within the school must be deposited daily…”</a:t>
            </a:r>
            <a:r>
              <a:rPr lang="en-US" sz="1900" b="1" u="sng" dirty="0"/>
              <a:t> </a:t>
            </a:r>
            <a:endParaRPr lang="en-US" sz="1900" dirty="0"/>
          </a:p>
          <a:p>
            <a:pPr lvl="1"/>
            <a:endParaRPr lang="en-US" dirty="0"/>
          </a:p>
          <a:p>
            <a:pPr lvl="1"/>
            <a:r>
              <a:rPr lang="en-US" dirty="0"/>
              <a:t>Finding: </a:t>
            </a:r>
          </a:p>
          <a:p>
            <a:pPr lvl="3"/>
            <a:r>
              <a:rPr lang="en-US" dirty="0" smtClean="0"/>
              <a:t>Deposits are made late</a:t>
            </a:r>
          </a:p>
          <a:p>
            <a:pPr lvl="3"/>
            <a:r>
              <a:rPr lang="en-US" dirty="0" smtClean="0"/>
              <a:t>Deposits don’t agree to ticket sales</a:t>
            </a:r>
          </a:p>
          <a:p>
            <a:pPr lvl="3"/>
            <a:r>
              <a:rPr lang="en-US" dirty="0" smtClean="0"/>
              <a:t>Forms and count sheets do not have required signatures</a:t>
            </a:r>
          </a:p>
          <a:p>
            <a:pPr lvl="3"/>
            <a:r>
              <a:rPr lang="en-US" dirty="0" smtClean="0"/>
              <a:t>Count sheets are not completed</a:t>
            </a:r>
          </a:p>
          <a:p>
            <a:pPr lvl="3"/>
            <a:r>
              <a:rPr lang="en-US" dirty="0" smtClean="0"/>
              <a:t>Beginning and ending ticket numbers are not recorded</a:t>
            </a:r>
          </a:p>
          <a:p>
            <a:pPr lvl="3"/>
            <a:r>
              <a:rPr lang="en-US" dirty="0" smtClean="0"/>
              <a:t>Missing documentation</a:t>
            </a:r>
            <a:endParaRPr lang="en-US" dirty="0"/>
          </a:p>
          <a:p>
            <a:endParaRPr lang="en-US" dirty="0"/>
          </a:p>
        </p:txBody>
      </p:sp>
      <p:sp>
        <p:nvSpPr>
          <p:cNvPr id="3" name="Title 2"/>
          <p:cNvSpPr>
            <a:spLocks noGrp="1"/>
          </p:cNvSpPr>
          <p:nvPr>
            <p:ph type="title"/>
          </p:nvPr>
        </p:nvSpPr>
        <p:spPr/>
        <p:txBody>
          <a:bodyPr/>
          <a:lstStyle/>
          <a:p>
            <a:r>
              <a:rPr lang="en-US" dirty="0"/>
              <a:t>Common Issues in Compliance Audits</a:t>
            </a:r>
          </a:p>
        </p:txBody>
      </p:sp>
    </p:spTree>
    <p:extLst>
      <p:ext uri="{BB962C8B-B14F-4D97-AF65-F5344CB8AC3E}">
        <p14:creationId xmlns:p14="http://schemas.microsoft.com/office/powerpoint/2010/main" val="1346543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Statement of Economic Interest (SEI)</a:t>
            </a:r>
          </a:p>
          <a:p>
            <a:pPr lvl="1"/>
            <a:r>
              <a:rPr lang="en-US" dirty="0"/>
              <a:t>Compliance Requirement: </a:t>
            </a:r>
          </a:p>
          <a:p>
            <a:pPr marL="971550" lvl="4" indent="0">
              <a:buNone/>
            </a:pPr>
            <a:r>
              <a:rPr lang="en-US" sz="1900" i="1" dirty="0"/>
              <a:t>Section 25-4-25, Mississippi Code Annotated (1972)</a:t>
            </a:r>
            <a:r>
              <a:rPr lang="en-US" sz="1900" dirty="0"/>
              <a:t>, provides that “Each of the following individuals shall file a statement of economic interest with the commission in accordance with the provisions of this chapter: a) Persons elected by popular vote...” </a:t>
            </a:r>
            <a:r>
              <a:rPr lang="en-US" sz="1900" i="1" dirty="0"/>
              <a:t>Section 25-4-29(1), Mississippi Code Annotated (1972)</a:t>
            </a:r>
            <a:r>
              <a:rPr lang="en-US" sz="1900" dirty="0"/>
              <a:t>, provides that “Required statements hereunder shall be filed as follows: a) Every incumbent public official required….to file a statement of economic interest shall file such statement with the commission on or before May 1 of each year that such official holds office, regardless of duration...2) Any person who fails to file a statement of economic interest within thirty (30) days of the date of the statement is due shall be deemed delinquent by the commission…a fine of Fifty Dollars ($50.00) per day, not to exceed a total fine of One Thousand Dollars ($1,000.00) shall be assessed against the delinquent filer for each day thereafter in which the statement of economic interest is not properly filed.  The commission shall enroll such assessment as a civil judgment with the circuit clerk in the delinquent filer’s county of residence…”</a:t>
            </a:r>
          </a:p>
          <a:p>
            <a:pPr lvl="1"/>
            <a:endParaRPr lang="en-US" dirty="0"/>
          </a:p>
          <a:p>
            <a:pPr lvl="1"/>
            <a:r>
              <a:rPr lang="en-US" dirty="0"/>
              <a:t>Finding: </a:t>
            </a:r>
          </a:p>
          <a:p>
            <a:pPr marL="914400" lvl="3" indent="0">
              <a:buNone/>
            </a:pPr>
            <a:r>
              <a:rPr lang="en-US" dirty="0" smtClean="0"/>
              <a:t>Board Members are not filing a Statement of Economic Interest by May 1</a:t>
            </a:r>
            <a:endParaRPr lang="en-US" dirty="0"/>
          </a:p>
          <a:p>
            <a:endParaRPr lang="en-US" dirty="0"/>
          </a:p>
        </p:txBody>
      </p:sp>
      <p:sp>
        <p:nvSpPr>
          <p:cNvPr id="3" name="Title 2"/>
          <p:cNvSpPr>
            <a:spLocks noGrp="1"/>
          </p:cNvSpPr>
          <p:nvPr>
            <p:ph type="title"/>
          </p:nvPr>
        </p:nvSpPr>
        <p:spPr/>
        <p:txBody>
          <a:bodyPr/>
          <a:lstStyle/>
          <a:p>
            <a:r>
              <a:rPr lang="en-US" dirty="0"/>
              <a:t>Common Issues in Compliance Audits</a:t>
            </a:r>
          </a:p>
        </p:txBody>
      </p:sp>
    </p:spTree>
    <p:extLst>
      <p:ext uri="{BB962C8B-B14F-4D97-AF65-F5344CB8AC3E}">
        <p14:creationId xmlns:p14="http://schemas.microsoft.com/office/powerpoint/2010/main" val="4174905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Financial Statements Presented to the Board Monthly</a:t>
            </a:r>
          </a:p>
          <a:p>
            <a:pPr lvl="1"/>
            <a:r>
              <a:rPr lang="en-US" dirty="0"/>
              <a:t>Compliance Requirement: </a:t>
            </a:r>
          </a:p>
          <a:p>
            <a:pPr marL="971550" lvl="4" indent="0">
              <a:buNone/>
            </a:pPr>
            <a:r>
              <a:rPr lang="en-US" sz="1900" i="1" dirty="0"/>
              <a:t>Section 37-9-18, Mississippi Code Annotated (1972),</a:t>
            </a:r>
            <a:r>
              <a:rPr lang="en-US" sz="1900" dirty="0"/>
              <a:t> requires all financial reports be submitted to the local school board. According to the board’s policy, financial reports that shall be submitted to the Board includes reconciled bank statements, statement of revenues and expenditures, current budget status, monthly cash-flows, and combined balance sheet or current fund equity balances at each regular monthly school board meeting.  A copy of all required financial reports shall be included in the official minutes of the board meeting at which the reports were </a:t>
            </a:r>
            <a:r>
              <a:rPr lang="en-US" sz="1900" dirty="0" smtClean="0"/>
              <a:t>discussed.</a:t>
            </a:r>
          </a:p>
          <a:p>
            <a:pPr marL="971550" lvl="4" indent="0">
              <a:buNone/>
            </a:pPr>
            <a:endParaRPr lang="en-US" i="1" dirty="0" smtClean="0"/>
          </a:p>
          <a:p>
            <a:pPr marL="971550" lvl="4" indent="0">
              <a:buNone/>
            </a:pPr>
            <a:r>
              <a:rPr lang="en-US" i="1" dirty="0" smtClean="0"/>
              <a:t>Section 37-9-18(1) (a), Mississippi Code Annotated (1972),</a:t>
            </a:r>
            <a:r>
              <a:rPr lang="en-US" dirty="0" smtClean="0"/>
              <a:t> states, “The State Board of Education shall promulgate rules and regulations concerning the type of financial reports required to be submitted by the superintendent of schools to the local school board, and the frequency with which the reports shall be submitted by the superintendent of schools to the local school board, and the frequency with which the reports shall be submitted.” </a:t>
            </a:r>
          </a:p>
          <a:p>
            <a:pPr marL="971550" lvl="4" indent="0">
              <a:buNone/>
            </a:pPr>
            <a:r>
              <a:rPr lang="en-US" dirty="0"/>
              <a:t> </a:t>
            </a:r>
          </a:p>
          <a:p>
            <a:pPr marL="971550" lvl="4" indent="0">
              <a:buNone/>
            </a:pPr>
            <a:r>
              <a:rPr lang="en-US" i="1" dirty="0"/>
              <a:t>Mississippi State Board of Education Policy Manual, Chapter 71, Rule 71.3, Required Monthly Reports to be Furnished to Local School Board </a:t>
            </a:r>
            <a:r>
              <a:rPr lang="en-US" dirty="0"/>
              <a:t>states that, “at minimum, the Superintendent should provide reconciled bank statements, a statement of revenues and expenditures, current budget status, a cash flow statement by month, and a combined balance sheet or current fund equity balances.”</a:t>
            </a:r>
            <a:endParaRPr lang="en-US" sz="1900" dirty="0"/>
          </a:p>
          <a:p>
            <a:pPr lvl="1"/>
            <a:endParaRPr lang="en-US" dirty="0"/>
          </a:p>
          <a:p>
            <a:pPr lvl="1"/>
            <a:r>
              <a:rPr lang="en-US" dirty="0"/>
              <a:t>Finding: </a:t>
            </a:r>
          </a:p>
          <a:p>
            <a:pPr marL="914400" lvl="3" indent="0">
              <a:buNone/>
            </a:pPr>
            <a:r>
              <a:rPr lang="en-US" dirty="0" smtClean="0"/>
              <a:t>Required financial reports are not submitted to the board monthly</a:t>
            </a:r>
            <a:endParaRPr lang="en-US" dirty="0"/>
          </a:p>
          <a:p>
            <a:endParaRPr lang="en-US" dirty="0"/>
          </a:p>
        </p:txBody>
      </p:sp>
      <p:sp>
        <p:nvSpPr>
          <p:cNvPr id="3" name="Title 2"/>
          <p:cNvSpPr>
            <a:spLocks noGrp="1"/>
          </p:cNvSpPr>
          <p:nvPr>
            <p:ph type="title"/>
          </p:nvPr>
        </p:nvSpPr>
        <p:spPr/>
        <p:txBody>
          <a:bodyPr/>
          <a:lstStyle/>
          <a:p>
            <a:r>
              <a:rPr lang="en-US" dirty="0"/>
              <a:t>Common Issues in Compliance Audits</a:t>
            </a:r>
          </a:p>
        </p:txBody>
      </p:sp>
    </p:spTree>
    <p:extLst>
      <p:ext uri="{BB962C8B-B14F-4D97-AF65-F5344CB8AC3E}">
        <p14:creationId xmlns:p14="http://schemas.microsoft.com/office/powerpoint/2010/main" val="4275365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5341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Stephanie Palmertree, CPA, Deputy State Auditor</a:t>
            </a:r>
          </a:p>
          <a:p>
            <a:pPr lvl="1"/>
            <a:r>
              <a:rPr lang="en-US" dirty="0" smtClean="0"/>
              <a:t>601-576-2606, </a:t>
            </a:r>
            <a:r>
              <a:rPr lang="en-US" dirty="0" smtClean="0">
                <a:hlinkClick r:id="rId2"/>
              </a:rPr>
              <a:t>Stephanie.Palmertree@osa.ms.gov</a:t>
            </a:r>
            <a:endParaRPr lang="en-US" dirty="0" smtClean="0"/>
          </a:p>
          <a:p>
            <a:r>
              <a:rPr lang="en-US" dirty="0" smtClean="0"/>
              <a:t>Jason Ashley, Deputy Director, Financial and Compliance</a:t>
            </a:r>
          </a:p>
          <a:p>
            <a:pPr lvl="1"/>
            <a:r>
              <a:rPr lang="en-US" dirty="0" smtClean="0"/>
              <a:t>601-576-2696, </a:t>
            </a:r>
            <a:r>
              <a:rPr lang="en-US" dirty="0" smtClean="0">
                <a:hlinkClick r:id="rId3"/>
              </a:rPr>
              <a:t>Jason.Ashley@osa.ms.gov</a:t>
            </a:r>
            <a:endParaRPr lang="en-US" dirty="0" smtClean="0"/>
          </a:p>
          <a:p>
            <a:r>
              <a:rPr lang="en-US" dirty="0" smtClean="0"/>
              <a:t>Leigh Taylor, CPA, Director, Quality Assurance</a:t>
            </a:r>
          </a:p>
          <a:p>
            <a:pPr lvl="1"/>
            <a:r>
              <a:rPr lang="en-US" dirty="0" smtClean="0"/>
              <a:t>601-576-2671, </a:t>
            </a:r>
            <a:r>
              <a:rPr lang="en-US" dirty="0" smtClean="0">
                <a:hlinkClick r:id="rId4"/>
              </a:rPr>
              <a:t>Leigh.Taylor@osa.ms.gov</a:t>
            </a:r>
            <a:endParaRPr lang="en-US" dirty="0" smtClean="0"/>
          </a:p>
          <a:p>
            <a:r>
              <a:rPr lang="en-US" dirty="0" smtClean="0"/>
              <a:t>Charlotte </a:t>
            </a:r>
            <a:r>
              <a:rPr lang="en-US" dirty="0"/>
              <a:t>Duckworth, </a:t>
            </a:r>
            <a:r>
              <a:rPr lang="en-US" dirty="0" smtClean="0"/>
              <a:t>Director, </a:t>
            </a:r>
            <a:r>
              <a:rPr lang="en-US" dirty="0"/>
              <a:t>Compliance </a:t>
            </a:r>
          </a:p>
          <a:p>
            <a:pPr lvl="1"/>
            <a:r>
              <a:rPr lang="en-US" dirty="0"/>
              <a:t>601-576-2800, </a:t>
            </a:r>
            <a:r>
              <a:rPr lang="en-US" dirty="0">
                <a:hlinkClick r:id="rId5"/>
              </a:rPr>
              <a:t>Charlotte.Duckworth@osa.ms.gov</a:t>
            </a:r>
            <a:r>
              <a:rPr lang="en-US" dirty="0"/>
              <a:t> </a:t>
            </a:r>
            <a:endParaRPr lang="en-US" dirty="0" smtClean="0"/>
          </a:p>
          <a:p>
            <a:r>
              <a:rPr lang="en-US" dirty="0" smtClean="0"/>
              <a:t>Tom </a:t>
            </a:r>
            <a:r>
              <a:rPr lang="en-US" dirty="0"/>
              <a:t>Chain, CPA, </a:t>
            </a:r>
            <a:r>
              <a:rPr lang="en-US" dirty="0" smtClean="0"/>
              <a:t>Director, </a:t>
            </a:r>
            <a:r>
              <a:rPr lang="en-US" dirty="0"/>
              <a:t>Technical </a:t>
            </a:r>
            <a:r>
              <a:rPr lang="en-US" dirty="0" smtClean="0"/>
              <a:t>Assistance</a:t>
            </a:r>
          </a:p>
          <a:p>
            <a:pPr lvl="1"/>
            <a:r>
              <a:rPr lang="en-US" dirty="0" smtClean="0"/>
              <a:t>601-576-2658, </a:t>
            </a:r>
            <a:r>
              <a:rPr lang="en-US" dirty="0" smtClean="0">
                <a:hlinkClick r:id="rId6"/>
              </a:rPr>
              <a:t>Tom.Chain@osa.ms.gov</a:t>
            </a:r>
            <a:r>
              <a:rPr lang="en-US" dirty="0" smtClean="0"/>
              <a:t> </a:t>
            </a:r>
          </a:p>
          <a:p>
            <a:pPr lvl="1"/>
            <a:endParaRPr lang="en-US" dirty="0" smtClean="0"/>
          </a:p>
          <a:p>
            <a:pPr lvl="1"/>
            <a:r>
              <a:rPr lang="en-US" dirty="0" smtClean="0"/>
              <a:t>Technical Assistance</a:t>
            </a:r>
          </a:p>
          <a:p>
            <a:pPr lvl="2"/>
            <a:r>
              <a:rPr lang="en-US" sz="1800" dirty="0" smtClean="0">
                <a:hlinkClick r:id="rId7"/>
              </a:rPr>
              <a:t>tech@osa.ms.gov</a:t>
            </a:r>
            <a:endParaRPr lang="en-US" sz="1800" dirty="0"/>
          </a:p>
          <a:p>
            <a:pPr lvl="2"/>
            <a:r>
              <a:rPr lang="en-US" sz="1800" dirty="0"/>
              <a:t>601-576-2657</a:t>
            </a:r>
          </a:p>
          <a:p>
            <a:pPr lvl="2"/>
            <a:r>
              <a:rPr lang="en-US" sz="1800" dirty="0"/>
              <a:t>1-800-321-1275</a:t>
            </a:r>
          </a:p>
          <a:p>
            <a:pPr lvl="1"/>
            <a:endParaRPr lang="en-US" dirty="0"/>
          </a:p>
          <a:p>
            <a:pPr lvl="1"/>
            <a:endParaRPr lang="en-US" dirty="0" smtClean="0"/>
          </a:p>
          <a:p>
            <a:pPr marL="393192" lvl="1" indent="0">
              <a:buNone/>
            </a:pPr>
            <a:endParaRPr lang="en-US" dirty="0" smtClean="0"/>
          </a:p>
          <a:p>
            <a:pPr lvl="1"/>
            <a:endParaRPr lang="en-US" dirty="0"/>
          </a:p>
        </p:txBody>
      </p:sp>
      <p:sp>
        <p:nvSpPr>
          <p:cNvPr id="3" name="Title 2"/>
          <p:cNvSpPr>
            <a:spLocks noGrp="1"/>
          </p:cNvSpPr>
          <p:nvPr>
            <p:ph type="title"/>
          </p:nvPr>
        </p:nvSpPr>
        <p:spPr/>
        <p:txBody>
          <a:bodyPr/>
          <a:lstStyle/>
          <a:p>
            <a:r>
              <a:rPr lang="en-US" dirty="0" smtClean="0"/>
              <a:t>Contact Information - Directors</a:t>
            </a:r>
            <a:endParaRPr lang="en-US" dirty="0"/>
          </a:p>
        </p:txBody>
      </p:sp>
    </p:spTree>
    <p:extLst>
      <p:ext uri="{BB962C8B-B14F-4D97-AF65-F5344CB8AC3E}">
        <p14:creationId xmlns:p14="http://schemas.microsoft.com/office/powerpoint/2010/main" val="261506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Charlotte Duckworth is the Compliance Director</a:t>
            </a:r>
          </a:p>
          <a:p>
            <a:pPr lvl="1"/>
            <a:r>
              <a:rPr lang="en-US" dirty="0" smtClean="0">
                <a:hlinkClick r:id="rId2"/>
              </a:rPr>
              <a:t>Charlotte.Duckworth@osa.ms.gov</a:t>
            </a:r>
            <a:endParaRPr lang="en-US" dirty="0" smtClean="0"/>
          </a:p>
          <a:p>
            <a:r>
              <a:rPr lang="en-US" dirty="0" smtClean="0"/>
              <a:t>2023 Compliance Audit Program is on OSA’s website</a:t>
            </a:r>
          </a:p>
          <a:p>
            <a:r>
              <a:rPr lang="en-US" dirty="0" smtClean="0"/>
              <a:t>Charlotte is the best person to contact with state compliance questions and question regarding the compliance audit program</a:t>
            </a:r>
          </a:p>
          <a:p>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dirty="0" smtClean="0"/>
              <a:t>Compliance Update</a:t>
            </a:r>
            <a:endParaRPr lang="en-US" dirty="0"/>
          </a:p>
        </p:txBody>
      </p:sp>
    </p:spTree>
    <p:extLst>
      <p:ext uri="{BB962C8B-B14F-4D97-AF65-F5344CB8AC3E}">
        <p14:creationId xmlns:p14="http://schemas.microsoft.com/office/powerpoint/2010/main" val="77150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Compliance Update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3750576"/>
              </p:ext>
            </p:extLst>
          </p:nvPr>
        </p:nvGraphicFramePr>
        <p:xfrm>
          <a:off x="2027075" y="1042316"/>
          <a:ext cx="8137850" cy="4611128"/>
        </p:xfrm>
        <a:graphic>
          <a:graphicData uri="http://schemas.openxmlformats.org/drawingml/2006/table">
            <a:tbl>
              <a:tblPr firstRow="1" bandRow="1">
                <a:tableStyleId>{5C22544A-7EE6-4342-B048-85BDC9FD1C3A}</a:tableStyleId>
              </a:tblPr>
              <a:tblGrid>
                <a:gridCol w="4068925">
                  <a:extLst>
                    <a:ext uri="{9D8B030D-6E8A-4147-A177-3AD203B41FA5}">
                      <a16:colId xmlns:a16="http://schemas.microsoft.com/office/drawing/2014/main" xmlns="" val="1130687490"/>
                    </a:ext>
                  </a:extLst>
                </a:gridCol>
                <a:gridCol w="4068925">
                  <a:extLst>
                    <a:ext uri="{9D8B030D-6E8A-4147-A177-3AD203B41FA5}">
                      <a16:colId xmlns:a16="http://schemas.microsoft.com/office/drawing/2014/main" xmlns="" val="897974302"/>
                    </a:ext>
                  </a:extLst>
                </a:gridCol>
              </a:tblGrid>
              <a:tr h="399821">
                <a:tc gridSpan="2">
                  <a:txBody>
                    <a:bodyPr/>
                    <a:lstStyle/>
                    <a:p>
                      <a:pPr algn="ctr" fontAlgn="b"/>
                      <a:r>
                        <a:rPr lang="en-US" sz="2800" b="1" i="0" u="sng" strike="noStrike" dirty="0">
                          <a:solidFill>
                            <a:srgbClr val="A7192D"/>
                          </a:solidFill>
                          <a:effectLst/>
                          <a:latin typeface="Constantia" panose="02030602050306030303" pitchFamily="18" charset="0"/>
                        </a:rPr>
                        <a:t>FY </a:t>
                      </a:r>
                      <a:r>
                        <a:rPr lang="en-US" sz="2800" b="1" i="0" u="sng" strike="noStrike" dirty="0" smtClean="0">
                          <a:solidFill>
                            <a:srgbClr val="A7192D"/>
                          </a:solidFill>
                          <a:effectLst/>
                          <a:latin typeface="Constantia" panose="02030602050306030303" pitchFamily="18" charset="0"/>
                        </a:rPr>
                        <a:t>2023 School District </a:t>
                      </a:r>
                      <a:r>
                        <a:rPr lang="en-US" sz="2800" b="1" i="0" u="sng" strike="noStrike" dirty="0">
                          <a:solidFill>
                            <a:srgbClr val="A7192D"/>
                          </a:solidFill>
                          <a:effectLst/>
                          <a:latin typeface="Constantia" panose="02030602050306030303" pitchFamily="18" charset="0"/>
                        </a:rPr>
                        <a:t>Compliance Audits</a:t>
                      </a:r>
                    </a:p>
                  </a:txBody>
                  <a:tcPr marL="9525" marR="9525" marT="9525" marB="0" anchor="b">
                    <a:no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3263250922"/>
                  </a:ext>
                </a:extLst>
              </a:tr>
              <a:tr h="298206">
                <a:tc>
                  <a:txBody>
                    <a:bodyPr/>
                    <a:lstStyle/>
                    <a:p>
                      <a:pPr algn="l" fontAlgn="b"/>
                      <a:r>
                        <a:rPr lang="en-US" sz="1200" b="1" i="0" u="none" strike="noStrike" dirty="0">
                          <a:solidFill>
                            <a:srgbClr val="A7192D"/>
                          </a:solidFill>
                          <a:effectLst/>
                          <a:latin typeface="Constantia" panose="02030602050306030303" pitchFamily="18" charset="0"/>
                        </a:rPr>
                        <a:t>Bay St. Louis-Waveland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Pearl River County School District</a:t>
                      </a:r>
                    </a:p>
                  </a:txBody>
                  <a:tcPr marL="9525" marR="9525" marT="9525" marB="0" anchor="b">
                    <a:noFill/>
                  </a:tcPr>
                </a:tc>
                <a:extLst>
                  <a:ext uri="{0D108BD9-81ED-4DB2-BD59-A6C34878D82A}">
                    <a16:rowId xmlns:a16="http://schemas.microsoft.com/office/drawing/2014/main" xmlns="" val="1202025107"/>
                  </a:ext>
                </a:extLst>
              </a:tr>
              <a:tr h="298206">
                <a:tc>
                  <a:txBody>
                    <a:bodyPr/>
                    <a:lstStyle/>
                    <a:p>
                      <a:pPr algn="l" fontAlgn="b"/>
                      <a:r>
                        <a:rPr lang="en-US" sz="1200" b="1" i="0" u="none" strike="noStrike" dirty="0">
                          <a:solidFill>
                            <a:srgbClr val="A7192D"/>
                          </a:solidFill>
                          <a:effectLst/>
                          <a:latin typeface="Constantia" panose="02030602050306030303" pitchFamily="18" charset="0"/>
                        </a:rPr>
                        <a:t>Clarksdale Municipal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Perry County School District</a:t>
                      </a:r>
                    </a:p>
                  </a:txBody>
                  <a:tcPr marL="9525" marR="9525" marT="9525" marB="0" anchor="b">
                    <a:noFill/>
                  </a:tcPr>
                </a:tc>
                <a:extLst>
                  <a:ext uri="{0D108BD9-81ED-4DB2-BD59-A6C34878D82A}">
                    <a16:rowId xmlns:a16="http://schemas.microsoft.com/office/drawing/2014/main" xmlns="" val="4059703285"/>
                  </a:ext>
                </a:extLst>
              </a:tr>
              <a:tr h="298206">
                <a:tc>
                  <a:txBody>
                    <a:bodyPr/>
                    <a:lstStyle/>
                    <a:p>
                      <a:pPr algn="l" fontAlgn="b"/>
                      <a:r>
                        <a:rPr lang="en-US" sz="1200" b="1" i="0" u="none" strike="noStrike" dirty="0">
                          <a:solidFill>
                            <a:srgbClr val="A7192D"/>
                          </a:solidFill>
                          <a:effectLst/>
                          <a:latin typeface="Constantia" panose="02030602050306030303" pitchFamily="18" charset="0"/>
                        </a:rPr>
                        <a:t>Forrest County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Poplarville Special Municipal Separate School District</a:t>
                      </a:r>
                    </a:p>
                  </a:txBody>
                  <a:tcPr marL="9525" marR="9525" marT="9525" marB="0" anchor="b">
                    <a:noFill/>
                  </a:tcPr>
                </a:tc>
                <a:extLst>
                  <a:ext uri="{0D108BD9-81ED-4DB2-BD59-A6C34878D82A}">
                    <a16:rowId xmlns:a16="http://schemas.microsoft.com/office/drawing/2014/main" xmlns="" val="2198670161"/>
                  </a:ext>
                </a:extLst>
              </a:tr>
              <a:tr h="298206">
                <a:tc>
                  <a:txBody>
                    <a:bodyPr/>
                    <a:lstStyle/>
                    <a:p>
                      <a:pPr algn="l" fontAlgn="b"/>
                      <a:r>
                        <a:rPr lang="en-US" sz="1200" b="1" i="0" u="none" strike="noStrike" dirty="0">
                          <a:solidFill>
                            <a:srgbClr val="A7192D"/>
                          </a:solidFill>
                          <a:effectLst/>
                          <a:latin typeface="Constantia" panose="02030602050306030303" pitchFamily="18" charset="0"/>
                        </a:rPr>
                        <a:t>Greenwood-Leflore Consolidated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Richton School District</a:t>
                      </a:r>
                    </a:p>
                  </a:txBody>
                  <a:tcPr marL="9525" marR="9525" marT="9525" marB="0" anchor="b">
                    <a:noFill/>
                  </a:tcPr>
                </a:tc>
                <a:extLst>
                  <a:ext uri="{0D108BD9-81ED-4DB2-BD59-A6C34878D82A}">
                    <a16:rowId xmlns:a16="http://schemas.microsoft.com/office/drawing/2014/main" xmlns="" val="1181201421"/>
                  </a:ext>
                </a:extLst>
              </a:tr>
              <a:tr h="298206">
                <a:tc>
                  <a:txBody>
                    <a:bodyPr/>
                    <a:lstStyle/>
                    <a:p>
                      <a:pPr algn="l" fontAlgn="b"/>
                      <a:r>
                        <a:rPr lang="en-US" sz="1200" b="1" i="0" u="none" strike="noStrike" dirty="0">
                          <a:solidFill>
                            <a:srgbClr val="A7192D"/>
                          </a:solidFill>
                          <a:effectLst/>
                          <a:latin typeface="Constantia" panose="02030602050306030303" pitchFamily="18" charset="0"/>
                        </a:rPr>
                        <a:t>Harrison County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South Pike School District</a:t>
                      </a:r>
                    </a:p>
                  </a:txBody>
                  <a:tcPr marL="9525" marR="9525" marT="9525" marB="0" anchor="b">
                    <a:noFill/>
                  </a:tcPr>
                </a:tc>
                <a:extLst>
                  <a:ext uri="{0D108BD9-81ED-4DB2-BD59-A6C34878D82A}">
                    <a16:rowId xmlns:a16="http://schemas.microsoft.com/office/drawing/2014/main" xmlns="" val="3394867223"/>
                  </a:ext>
                </a:extLst>
              </a:tr>
              <a:tr h="298206">
                <a:tc>
                  <a:txBody>
                    <a:bodyPr/>
                    <a:lstStyle/>
                    <a:p>
                      <a:pPr algn="l" fontAlgn="b"/>
                      <a:r>
                        <a:rPr lang="en-US" sz="1200" b="1" i="0" u="none" strike="noStrike" dirty="0">
                          <a:solidFill>
                            <a:srgbClr val="A7192D"/>
                          </a:solidFill>
                          <a:effectLst/>
                          <a:latin typeface="Constantia" panose="02030602050306030303" pitchFamily="18" charset="0"/>
                        </a:rPr>
                        <a:t>Lowndes County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Stone County School District</a:t>
                      </a:r>
                    </a:p>
                  </a:txBody>
                  <a:tcPr marL="9525" marR="9525" marT="9525" marB="0" anchor="b">
                    <a:noFill/>
                  </a:tcPr>
                </a:tc>
                <a:extLst>
                  <a:ext uri="{0D108BD9-81ED-4DB2-BD59-A6C34878D82A}">
                    <a16:rowId xmlns:a16="http://schemas.microsoft.com/office/drawing/2014/main" xmlns="" val="3090360753"/>
                  </a:ext>
                </a:extLst>
              </a:tr>
              <a:tr h="298206">
                <a:tc>
                  <a:txBody>
                    <a:bodyPr/>
                    <a:lstStyle/>
                    <a:p>
                      <a:pPr algn="l" fontAlgn="b"/>
                      <a:r>
                        <a:rPr lang="en-US" sz="1200" b="1" i="0" u="none" strike="noStrike" dirty="0">
                          <a:solidFill>
                            <a:srgbClr val="A7192D"/>
                          </a:solidFill>
                          <a:effectLst/>
                          <a:latin typeface="Constantia" panose="02030602050306030303" pitchFamily="18" charset="0"/>
                        </a:rPr>
                        <a:t>Moss Point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Sunflower County Consolidated School District</a:t>
                      </a:r>
                    </a:p>
                  </a:txBody>
                  <a:tcPr marL="9525" marR="9525" marT="9525" marB="0" anchor="b">
                    <a:noFill/>
                  </a:tcPr>
                </a:tc>
                <a:extLst>
                  <a:ext uri="{0D108BD9-81ED-4DB2-BD59-A6C34878D82A}">
                    <a16:rowId xmlns:a16="http://schemas.microsoft.com/office/drawing/2014/main" xmlns="" val="2471024799"/>
                  </a:ext>
                </a:extLst>
              </a:tr>
              <a:tr h="298206">
                <a:tc>
                  <a:txBody>
                    <a:bodyPr/>
                    <a:lstStyle/>
                    <a:p>
                      <a:pPr algn="l" fontAlgn="b"/>
                      <a:r>
                        <a:rPr lang="en-US" sz="1200" b="1" i="0" u="none" strike="noStrike" dirty="0">
                          <a:solidFill>
                            <a:srgbClr val="A7192D"/>
                          </a:solidFill>
                          <a:effectLst/>
                          <a:latin typeface="Constantia" panose="02030602050306030303" pitchFamily="18" charset="0"/>
                        </a:rPr>
                        <a:t>Neshoba County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Wayne County School District</a:t>
                      </a:r>
                    </a:p>
                  </a:txBody>
                  <a:tcPr marL="9525" marR="9525" marT="9525" marB="0" anchor="b">
                    <a:noFill/>
                  </a:tcPr>
                </a:tc>
                <a:extLst>
                  <a:ext uri="{0D108BD9-81ED-4DB2-BD59-A6C34878D82A}">
                    <a16:rowId xmlns:a16="http://schemas.microsoft.com/office/drawing/2014/main" xmlns="" val="576635813"/>
                  </a:ext>
                </a:extLst>
              </a:tr>
              <a:tr h="298206">
                <a:tc>
                  <a:txBody>
                    <a:bodyPr/>
                    <a:lstStyle/>
                    <a:p>
                      <a:pPr algn="l" fontAlgn="b"/>
                      <a:r>
                        <a:rPr lang="en-US" sz="1200" b="1" i="0" u="none" strike="noStrike" dirty="0">
                          <a:solidFill>
                            <a:srgbClr val="A7192D"/>
                          </a:solidFill>
                          <a:effectLst/>
                          <a:latin typeface="Constantia" panose="02030602050306030303" pitchFamily="18" charset="0"/>
                        </a:rPr>
                        <a:t>Nettleton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Webster County School District</a:t>
                      </a:r>
                    </a:p>
                  </a:txBody>
                  <a:tcPr marL="9525" marR="9525" marT="9525" marB="0" anchor="b">
                    <a:noFill/>
                  </a:tcPr>
                </a:tc>
                <a:extLst>
                  <a:ext uri="{0D108BD9-81ED-4DB2-BD59-A6C34878D82A}">
                    <a16:rowId xmlns:a16="http://schemas.microsoft.com/office/drawing/2014/main" xmlns="" val="534814350"/>
                  </a:ext>
                </a:extLst>
              </a:tr>
              <a:tr h="298206">
                <a:tc>
                  <a:txBody>
                    <a:bodyPr/>
                    <a:lstStyle/>
                    <a:p>
                      <a:pPr algn="l" fontAlgn="b"/>
                      <a:r>
                        <a:rPr lang="en-US" sz="1200" b="1" i="0" u="none" strike="noStrike" dirty="0">
                          <a:solidFill>
                            <a:srgbClr val="A7192D"/>
                          </a:solidFill>
                          <a:effectLst/>
                          <a:latin typeface="Constantia" panose="02030602050306030303" pitchFamily="18" charset="0"/>
                        </a:rPr>
                        <a:t>New Albany Public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West Bolivar Consolidated School District</a:t>
                      </a:r>
                    </a:p>
                  </a:txBody>
                  <a:tcPr marL="9525" marR="9525" marT="9525" marB="0" anchor="b">
                    <a:noFill/>
                  </a:tcPr>
                </a:tc>
                <a:extLst>
                  <a:ext uri="{0D108BD9-81ED-4DB2-BD59-A6C34878D82A}">
                    <a16:rowId xmlns:a16="http://schemas.microsoft.com/office/drawing/2014/main" xmlns="" val="3838069456"/>
                  </a:ext>
                </a:extLst>
              </a:tr>
              <a:tr h="298206">
                <a:tc>
                  <a:txBody>
                    <a:bodyPr/>
                    <a:lstStyle/>
                    <a:p>
                      <a:pPr algn="l" fontAlgn="b"/>
                      <a:r>
                        <a:rPr lang="en-US" sz="1200" b="1" i="0" u="none" strike="noStrike" dirty="0">
                          <a:solidFill>
                            <a:srgbClr val="A7192D"/>
                          </a:solidFill>
                          <a:effectLst/>
                          <a:latin typeface="Constantia" panose="02030602050306030303" pitchFamily="18" charset="0"/>
                        </a:rPr>
                        <a:t>Newton Municipal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West Point Consolidated School District</a:t>
                      </a:r>
                    </a:p>
                  </a:txBody>
                  <a:tcPr marL="9525" marR="9525" marT="9525" marB="0" anchor="b">
                    <a:noFill/>
                  </a:tcPr>
                </a:tc>
                <a:extLst>
                  <a:ext uri="{0D108BD9-81ED-4DB2-BD59-A6C34878D82A}">
                    <a16:rowId xmlns:a16="http://schemas.microsoft.com/office/drawing/2014/main" xmlns="" val="317388341"/>
                  </a:ext>
                </a:extLst>
              </a:tr>
              <a:tr h="298206">
                <a:tc>
                  <a:txBody>
                    <a:bodyPr/>
                    <a:lstStyle/>
                    <a:p>
                      <a:pPr algn="l" fontAlgn="b"/>
                      <a:r>
                        <a:rPr lang="en-US" sz="1200" b="1" i="0" u="none" strike="noStrike" dirty="0">
                          <a:solidFill>
                            <a:srgbClr val="A7192D"/>
                          </a:solidFill>
                          <a:effectLst/>
                          <a:latin typeface="Constantia" panose="02030602050306030303" pitchFamily="18" charset="0"/>
                        </a:rPr>
                        <a:t>North Bolivar Consolidated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West Tallahatchie Consolidated School District</a:t>
                      </a:r>
                    </a:p>
                  </a:txBody>
                  <a:tcPr marL="9525" marR="9525" marT="9525" marB="0" anchor="b">
                    <a:noFill/>
                  </a:tcPr>
                </a:tc>
                <a:extLst>
                  <a:ext uri="{0D108BD9-81ED-4DB2-BD59-A6C34878D82A}">
                    <a16:rowId xmlns:a16="http://schemas.microsoft.com/office/drawing/2014/main" xmlns="" val="3652461206"/>
                  </a:ext>
                </a:extLst>
              </a:tr>
              <a:tr h="298206">
                <a:tc>
                  <a:txBody>
                    <a:bodyPr/>
                    <a:lstStyle/>
                    <a:p>
                      <a:pPr algn="l" fontAlgn="b"/>
                      <a:r>
                        <a:rPr lang="en-US" sz="1200" b="1" i="0" u="none" strike="noStrike" dirty="0">
                          <a:solidFill>
                            <a:srgbClr val="A7192D"/>
                          </a:solidFill>
                          <a:effectLst/>
                          <a:latin typeface="Constantia" panose="02030602050306030303" pitchFamily="18" charset="0"/>
                        </a:rPr>
                        <a:t>North Pike Consolidated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Western Line School District</a:t>
                      </a:r>
                    </a:p>
                  </a:txBody>
                  <a:tcPr marL="9525" marR="9525" marT="9525" marB="0" anchor="b">
                    <a:noFill/>
                  </a:tcPr>
                </a:tc>
                <a:extLst>
                  <a:ext uri="{0D108BD9-81ED-4DB2-BD59-A6C34878D82A}">
                    <a16:rowId xmlns:a16="http://schemas.microsoft.com/office/drawing/2014/main" xmlns="" val="3718540569"/>
                  </a:ext>
                </a:extLst>
              </a:tr>
              <a:tr h="298206">
                <a:tc>
                  <a:txBody>
                    <a:bodyPr/>
                    <a:lstStyle/>
                    <a:p>
                      <a:pPr algn="l" fontAlgn="b"/>
                      <a:r>
                        <a:rPr lang="en-US" sz="1200" b="1" i="0" u="none" strike="noStrike" dirty="0">
                          <a:solidFill>
                            <a:srgbClr val="A7192D"/>
                          </a:solidFill>
                          <a:effectLst/>
                          <a:latin typeface="Constantia" panose="02030602050306030303" pitchFamily="18" charset="0"/>
                        </a:rPr>
                        <a:t>Pascagoula-Gautier School District</a:t>
                      </a:r>
                    </a:p>
                  </a:txBody>
                  <a:tcPr marL="9525" marR="9525" marT="9525" marB="0" anchor="b">
                    <a:noFill/>
                  </a:tcPr>
                </a:tc>
                <a:tc>
                  <a:txBody>
                    <a:bodyPr/>
                    <a:lstStyle/>
                    <a:p>
                      <a:pPr algn="l" fontAlgn="b"/>
                      <a:r>
                        <a:rPr lang="en-US" sz="1200" b="1" i="0" u="none" strike="noStrike" dirty="0">
                          <a:solidFill>
                            <a:srgbClr val="A7192D"/>
                          </a:solidFill>
                          <a:effectLst/>
                          <a:latin typeface="Constantia" panose="02030602050306030303" pitchFamily="18" charset="0"/>
                        </a:rPr>
                        <a:t>Wilkinson County School District</a:t>
                      </a:r>
                    </a:p>
                  </a:txBody>
                  <a:tcPr marL="9525" marR="9525" marT="9525" marB="0" anchor="b">
                    <a:noFill/>
                  </a:tcPr>
                </a:tc>
                <a:extLst>
                  <a:ext uri="{0D108BD9-81ED-4DB2-BD59-A6C34878D82A}">
                    <a16:rowId xmlns:a16="http://schemas.microsoft.com/office/drawing/2014/main" xmlns="" val="862585719"/>
                  </a:ext>
                </a:extLst>
              </a:tr>
            </a:tbl>
          </a:graphicData>
        </a:graphic>
      </p:graphicFrame>
    </p:spTree>
    <p:extLst>
      <p:ext uri="{BB962C8B-B14F-4D97-AF65-F5344CB8AC3E}">
        <p14:creationId xmlns:p14="http://schemas.microsoft.com/office/powerpoint/2010/main" val="71220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Quality Assurance Staff</a:t>
            </a:r>
          </a:p>
          <a:p>
            <a:pPr lvl="1"/>
            <a:r>
              <a:rPr lang="en-US" dirty="0" smtClean="0"/>
              <a:t>Leigh </a:t>
            </a:r>
            <a:r>
              <a:rPr lang="en-US" dirty="0"/>
              <a:t>Taylor, CPA, Director</a:t>
            </a:r>
          </a:p>
          <a:p>
            <a:pPr lvl="1"/>
            <a:r>
              <a:rPr lang="en-US" dirty="0"/>
              <a:t>Kylie Joiner, CPA, </a:t>
            </a:r>
            <a:r>
              <a:rPr lang="en-US" dirty="0" smtClean="0"/>
              <a:t>Manager</a:t>
            </a:r>
          </a:p>
          <a:p>
            <a:pPr lvl="1"/>
            <a:r>
              <a:rPr lang="en-US" dirty="0" smtClean="0"/>
              <a:t>Na Venator, CPA</a:t>
            </a:r>
          </a:p>
          <a:p>
            <a:pPr lvl="1"/>
            <a:r>
              <a:rPr lang="en-US" dirty="0" smtClean="0"/>
              <a:t>Ashley Cieglo, CPA</a:t>
            </a:r>
          </a:p>
          <a:p>
            <a:r>
              <a:rPr lang="en-US" dirty="0" smtClean="0"/>
              <a:t>Leigh Taylor  is the best person to contact with report status questions or report model questions</a:t>
            </a:r>
          </a:p>
          <a:p>
            <a:r>
              <a:rPr lang="en-US" dirty="0" smtClean="0"/>
              <a:t>Leigh Taylor or Jason Ashley are the best people to contact with contract questions</a:t>
            </a:r>
          </a:p>
          <a:p>
            <a:r>
              <a:rPr lang="en-US" dirty="0" smtClean="0"/>
              <a:t>2023 School District Report Model is on OSA’s website</a:t>
            </a:r>
            <a:endParaRPr lang="en-US" dirty="0"/>
          </a:p>
        </p:txBody>
      </p:sp>
      <p:sp>
        <p:nvSpPr>
          <p:cNvPr id="3" name="Title 2"/>
          <p:cNvSpPr>
            <a:spLocks noGrp="1"/>
          </p:cNvSpPr>
          <p:nvPr>
            <p:ph type="title"/>
          </p:nvPr>
        </p:nvSpPr>
        <p:spPr/>
        <p:txBody>
          <a:bodyPr/>
          <a:lstStyle/>
          <a:p>
            <a:r>
              <a:rPr lang="en-US" dirty="0" smtClean="0"/>
              <a:t>Quality Assurance Update</a:t>
            </a:r>
            <a:endParaRPr lang="en-US" dirty="0"/>
          </a:p>
        </p:txBody>
      </p:sp>
    </p:spTree>
    <p:extLst>
      <p:ext uri="{BB962C8B-B14F-4D97-AF65-F5344CB8AC3E}">
        <p14:creationId xmlns:p14="http://schemas.microsoft.com/office/powerpoint/2010/main" val="382421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77002"/>
            <a:ext cx="10972800" cy="5010642"/>
          </a:xfrm>
        </p:spPr>
        <p:txBody>
          <a:bodyPr>
            <a:normAutofit/>
          </a:bodyPr>
          <a:lstStyle/>
          <a:p>
            <a:r>
              <a:rPr lang="en-US" dirty="0" smtClean="0"/>
              <a:t>CPA generates the contract in DocuSign </a:t>
            </a:r>
          </a:p>
          <a:p>
            <a:r>
              <a:rPr lang="en-US" dirty="0" smtClean="0"/>
              <a:t>Once contract is executed business manager will receive a copy</a:t>
            </a:r>
          </a:p>
          <a:p>
            <a:r>
              <a:rPr lang="en-US" dirty="0" smtClean="0"/>
              <a:t>Helpful hint:  Make sure CPA has correct email addresses for Board President and Superintendent, let them know when the CPA has generated the contract so they can  be expecting it</a:t>
            </a:r>
          </a:p>
          <a:p>
            <a:pPr marL="109728" indent="0">
              <a:buNone/>
            </a:pPr>
            <a:endParaRPr lang="en-US" dirty="0"/>
          </a:p>
          <a:p>
            <a:pPr marL="109728" indent="0">
              <a:buNone/>
            </a:pPr>
            <a:r>
              <a:rPr lang="en-US" sz="2400" dirty="0" smtClean="0"/>
              <a:t>***</a:t>
            </a:r>
            <a:r>
              <a:rPr lang="en-US" sz="2400" dirty="0"/>
              <a:t>For school contracts, if you change the draft date from December 15 to a later date, this does not change OSA’s internal deadline.  For any reports received in February and March, QA will do their best to get them reviewed and processed as quickly as possible in the order that they are received, but they may not be finalized by the deadline if they are received after December. ***</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Quality Assurance Process - Contracts</a:t>
            </a:r>
            <a:endParaRPr lang="en-US" dirty="0"/>
          </a:p>
        </p:txBody>
      </p:sp>
    </p:spTree>
    <p:extLst>
      <p:ext uri="{BB962C8B-B14F-4D97-AF65-F5344CB8AC3E}">
        <p14:creationId xmlns:p14="http://schemas.microsoft.com/office/powerpoint/2010/main" val="424980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6956"/>
            <a:ext cx="10972800" cy="4690688"/>
          </a:xfrm>
        </p:spPr>
        <p:txBody>
          <a:bodyPr>
            <a:normAutofit fontScale="92500" lnSpcReduction="20000"/>
          </a:bodyPr>
          <a:lstStyle/>
          <a:p>
            <a:r>
              <a:rPr lang="en-US" dirty="0"/>
              <a:t>Report Submission</a:t>
            </a:r>
          </a:p>
          <a:p>
            <a:pPr lvl="1"/>
            <a:r>
              <a:rPr lang="en-US" dirty="0"/>
              <a:t>CPA submits the draft report to OSA’s QA division</a:t>
            </a:r>
          </a:p>
          <a:p>
            <a:pPr lvl="1"/>
            <a:r>
              <a:rPr lang="en-US" dirty="0"/>
              <a:t>OSA reviews the report and responds with comments and questions </a:t>
            </a:r>
          </a:p>
          <a:p>
            <a:pPr lvl="1"/>
            <a:r>
              <a:rPr lang="en-US" dirty="0"/>
              <a:t>CPA firm and OSA go back and forth with comments and questions until all items are resolved</a:t>
            </a:r>
          </a:p>
          <a:p>
            <a:pPr lvl="1"/>
            <a:r>
              <a:rPr lang="en-US" dirty="0"/>
              <a:t>OSA requests finals from the CPA firm</a:t>
            </a:r>
          </a:p>
          <a:p>
            <a:pPr lvl="1"/>
            <a:r>
              <a:rPr lang="en-US" dirty="0"/>
              <a:t>CPA firm submits finals to OSA</a:t>
            </a:r>
          </a:p>
          <a:p>
            <a:pPr lvl="1"/>
            <a:r>
              <a:rPr lang="en-US" dirty="0"/>
              <a:t>Final review is performed and letters are prepared and sent to the Superintendent</a:t>
            </a:r>
          </a:p>
          <a:p>
            <a:pPr lvl="1"/>
            <a:r>
              <a:rPr lang="en-US" dirty="0"/>
              <a:t>Once final letter is received report can be released </a:t>
            </a:r>
            <a:r>
              <a:rPr lang="en-US" dirty="0" smtClean="0"/>
              <a:t>publicly</a:t>
            </a:r>
          </a:p>
          <a:p>
            <a:pPr lvl="2"/>
            <a:r>
              <a:rPr lang="en-US" dirty="0"/>
              <a:t>MDE does not consider reports complete until the finals have been approved by OSA.</a:t>
            </a:r>
          </a:p>
          <a:p>
            <a:pPr lvl="2"/>
            <a:r>
              <a:rPr lang="en-US" dirty="0"/>
              <a:t>You should NOT submit any reports as a “final” to any third party until OSA approval is completed. </a:t>
            </a:r>
          </a:p>
          <a:p>
            <a:pPr lvl="2"/>
            <a:r>
              <a:rPr lang="en-US" dirty="0"/>
              <a:t>Report is considered finalized upon receipt of the superintendent letter from OSA stating that:</a:t>
            </a:r>
          </a:p>
          <a:p>
            <a:pPr marL="1257300" lvl="5" indent="0">
              <a:buNone/>
            </a:pPr>
            <a:r>
              <a:rPr lang="en-US" dirty="0"/>
              <a:t> “As of the date of this letter, the audit report, as accepted, may be released publicly and uploaded to the Federal Audit Clearinghouse, as applicable.”</a:t>
            </a:r>
          </a:p>
          <a:p>
            <a:pPr lvl="3"/>
            <a:endParaRPr lang="en-US" dirty="0"/>
          </a:p>
          <a:p>
            <a:endParaRPr lang="en-US" dirty="0"/>
          </a:p>
        </p:txBody>
      </p:sp>
      <p:sp>
        <p:nvSpPr>
          <p:cNvPr id="3" name="Title 2"/>
          <p:cNvSpPr>
            <a:spLocks noGrp="1"/>
          </p:cNvSpPr>
          <p:nvPr>
            <p:ph type="title"/>
          </p:nvPr>
        </p:nvSpPr>
        <p:spPr/>
        <p:txBody>
          <a:bodyPr/>
          <a:lstStyle/>
          <a:p>
            <a:r>
              <a:rPr lang="en-US" dirty="0"/>
              <a:t>QA Process </a:t>
            </a:r>
            <a:r>
              <a:rPr lang="en-US" dirty="0" smtClean="0"/>
              <a:t>– Report Submission</a:t>
            </a:r>
            <a:endParaRPr lang="en-US" dirty="0"/>
          </a:p>
        </p:txBody>
      </p:sp>
    </p:spTree>
    <p:extLst>
      <p:ext uri="{BB962C8B-B14F-4D97-AF65-F5344CB8AC3E}">
        <p14:creationId xmlns:p14="http://schemas.microsoft.com/office/powerpoint/2010/main" val="4287528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tom logo-blue2">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Blue Dunes 2 [Read-Only]" id="{9412F1D6-4BE4-40D1-BF42-358DE3B4448A}" vid="{F2D43772-65F2-4A0E-841F-E1EC10004B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3823</TotalTime>
  <Words>2962</Words>
  <Application>Microsoft Macintosh PowerPoint</Application>
  <PresentationFormat>Custom</PresentationFormat>
  <Paragraphs>473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Bottom logo-blue2</vt:lpstr>
      <vt:lpstr>Office of the State Auditor Update</vt:lpstr>
      <vt:lpstr>Office of the State Auditor Update</vt:lpstr>
      <vt:lpstr>Financial and Compliance Update</vt:lpstr>
      <vt:lpstr>Financial and Compliance Leadership</vt:lpstr>
      <vt:lpstr>Compliance Update</vt:lpstr>
      <vt:lpstr>Compliance Update</vt:lpstr>
      <vt:lpstr>Quality Assurance Update</vt:lpstr>
      <vt:lpstr>Quality Assurance Process - Contracts</vt:lpstr>
      <vt:lpstr>QA Process – Report Submission</vt:lpstr>
      <vt:lpstr>School District Report Status</vt:lpstr>
      <vt:lpstr>Questions?</vt:lpstr>
      <vt:lpstr>GASB Update </vt:lpstr>
      <vt:lpstr>Pronouncements by Implementation Year</vt:lpstr>
      <vt:lpstr>Right-to-Use Statements</vt:lpstr>
      <vt:lpstr>GASB Statement No. 96</vt:lpstr>
      <vt:lpstr>GASB Statement No. 96</vt:lpstr>
      <vt:lpstr>GASB Statement No. 96</vt:lpstr>
      <vt:lpstr>Implementation Guide 2023-1, Implementation Guidance Update – 2023 </vt:lpstr>
      <vt:lpstr>SBITA Tips for School Districts</vt:lpstr>
      <vt:lpstr>GASB Statement No. 99</vt:lpstr>
      <vt:lpstr>GASB Statement No. 99</vt:lpstr>
      <vt:lpstr>GASB Statement No. 91</vt:lpstr>
      <vt:lpstr>GASB Statement No. 91</vt:lpstr>
      <vt:lpstr>GASB Statement No. 94</vt:lpstr>
      <vt:lpstr>GASB Statement No. 94</vt:lpstr>
      <vt:lpstr>GASB Statement No. 100</vt:lpstr>
      <vt:lpstr>GASB Statement No. 100</vt:lpstr>
      <vt:lpstr>GASB Statement No. 100</vt:lpstr>
      <vt:lpstr>GASB Statement No. 100</vt:lpstr>
      <vt:lpstr>GASB Statement No. 101</vt:lpstr>
      <vt:lpstr>GASB Statement No. 101</vt:lpstr>
      <vt:lpstr>Implementation Guides</vt:lpstr>
      <vt:lpstr>Implementation Guide No. 2021-1, Implementation Guidance Update—2021 </vt:lpstr>
      <vt:lpstr>Materiality</vt:lpstr>
      <vt:lpstr>Questions?</vt:lpstr>
      <vt:lpstr> Updates to Compliance Audit Program</vt:lpstr>
      <vt:lpstr>Surety Bonds – Additional Steps</vt:lpstr>
      <vt:lpstr>Additional Surety Bond Guidance</vt:lpstr>
      <vt:lpstr>Procurement Cards</vt:lpstr>
      <vt:lpstr>Attendee Questions</vt:lpstr>
      <vt:lpstr> Common Issues in Compliance Audits</vt:lpstr>
      <vt:lpstr>Common Issues in Compliance Audits</vt:lpstr>
      <vt:lpstr>Common Issues in Compliance Audits</vt:lpstr>
      <vt:lpstr>Common Issues in Compliance Audits</vt:lpstr>
      <vt:lpstr>Common Issues in Compliance Audits</vt:lpstr>
      <vt:lpstr>Common Issues in Compliance Audits</vt:lpstr>
      <vt:lpstr>Questions?</vt:lpstr>
      <vt:lpstr>Contact Information - Directors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Reeves</dc:creator>
  <cp:lastModifiedBy>Sheryle Coaker</cp:lastModifiedBy>
  <cp:revision>110</cp:revision>
  <cp:lastPrinted>2023-08-11T18:34:48Z</cp:lastPrinted>
  <dcterms:created xsi:type="dcterms:W3CDTF">2018-10-29T15:41:44Z</dcterms:created>
  <dcterms:modified xsi:type="dcterms:W3CDTF">2023-09-18T15:28:08Z</dcterms:modified>
</cp:coreProperties>
</file>